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19"/>
  </p:notesMasterIdLst>
  <p:sldIdLst>
    <p:sldId id="313" r:id="rId3"/>
    <p:sldId id="263" r:id="rId4"/>
    <p:sldId id="322" r:id="rId5"/>
    <p:sldId id="494" r:id="rId6"/>
    <p:sldId id="495" r:id="rId7"/>
    <p:sldId id="496" r:id="rId8"/>
    <p:sldId id="497" r:id="rId9"/>
    <p:sldId id="498" r:id="rId10"/>
    <p:sldId id="506" r:id="rId11"/>
    <p:sldId id="500" r:id="rId12"/>
    <p:sldId id="499" r:id="rId13"/>
    <p:sldId id="501" r:id="rId14"/>
    <p:sldId id="502" r:id="rId15"/>
    <p:sldId id="503" r:id="rId16"/>
    <p:sldId id="504" r:id="rId17"/>
    <p:sldId id="505"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13A40"/>
    <a:srgbClr val="B7FFD8"/>
    <a:srgbClr val="A3D8FF"/>
    <a:srgbClr val="75C4FF"/>
    <a:srgbClr val="ACAEB1"/>
    <a:srgbClr val="404F54"/>
    <a:srgbClr val="38444B"/>
    <a:srgbClr val="FFFFFF"/>
    <a:srgbClr val="3646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644" autoAdjust="0"/>
  </p:normalViewPr>
  <p:slideViewPr>
    <p:cSldViewPr snapToGrid="0">
      <p:cViewPr varScale="1">
        <p:scale>
          <a:sx n="79" d="100"/>
          <a:sy n="79" d="100"/>
        </p:scale>
        <p:origin x="1752" y="84"/>
      </p:cViewPr>
      <p:guideLst/>
    </p:cSldViewPr>
  </p:slideViewPr>
  <p:notesTextViewPr>
    <p:cViewPr>
      <p:scale>
        <a:sx n="1" d="1"/>
        <a:sy n="1" d="1"/>
      </p:scale>
      <p:origin x="0" y="0"/>
    </p:cViewPr>
  </p:notesTextViewPr>
  <p:sorterViewPr>
    <p:cViewPr>
      <p:scale>
        <a:sx n="120" d="100"/>
        <a:sy n="120" d="100"/>
      </p:scale>
      <p:origin x="0" y="-80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2ACCC7-D614-4E36-836B-601B19F0BEF4}" type="datetimeFigureOut">
              <a:rPr lang="fr-FR" smtClean="0"/>
              <a:t>01/10/2025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105F54-866E-4997-8FCA-1A7ACB397C62}" type="slidenum">
              <a:rPr lang="fr-FR" smtClean="0"/>
              <a:t>‹N°›</a:t>
            </a:fld>
            <a:endParaRPr lang="fr-FR"/>
          </a:p>
        </p:txBody>
      </p:sp>
    </p:spTree>
    <p:extLst>
      <p:ext uri="{BB962C8B-B14F-4D97-AF65-F5344CB8AC3E}">
        <p14:creationId xmlns:p14="http://schemas.microsoft.com/office/powerpoint/2010/main" val="2970432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2105F54-866E-4997-8FCA-1A7ACB397C62}" type="slidenum">
              <a:rPr lang="fr-FR" smtClean="0"/>
              <a:t>4</a:t>
            </a:fld>
            <a:endParaRPr lang="fr-FR"/>
          </a:p>
        </p:txBody>
      </p:sp>
    </p:spTree>
    <p:extLst>
      <p:ext uri="{BB962C8B-B14F-4D97-AF65-F5344CB8AC3E}">
        <p14:creationId xmlns:p14="http://schemas.microsoft.com/office/powerpoint/2010/main" val="1195100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79A2B-019F-A778-CBD3-BA23D70D1E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25B98B-396E-4F2A-733A-C6652A6E8EF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0E452F9-9398-FA62-6512-B2ACA80AC59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ECAEA78-9227-0008-DA46-200FF34677C5}"/>
              </a:ext>
            </a:extLst>
          </p:cNvPr>
          <p:cNvSpPr>
            <a:spLocks noGrp="1"/>
          </p:cNvSpPr>
          <p:nvPr>
            <p:ph type="sldNum" sz="quarter" idx="5"/>
          </p:nvPr>
        </p:nvSpPr>
        <p:spPr/>
        <p:txBody>
          <a:bodyPr/>
          <a:lstStyle/>
          <a:p>
            <a:fld id="{92105F54-866E-4997-8FCA-1A7ACB397C62}" type="slidenum">
              <a:rPr lang="fr-FR" smtClean="0"/>
              <a:t>5</a:t>
            </a:fld>
            <a:endParaRPr lang="fr-FR"/>
          </a:p>
        </p:txBody>
      </p:sp>
    </p:spTree>
    <p:extLst>
      <p:ext uri="{BB962C8B-B14F-4D97-AF65-F5344CB8AC3E}">
        <p14:creationId xmlns:p14="http://schemas.microsoft.com/office/powerpoint/2010/main" val="168698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D5AA9-E35D-4B16-BAAC-B23BB4AC8DD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73BD530-D2B5-4D63-1064-F7E7AA4ABEE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DC569BE-3B1A-A6D2-8A08-2CE7CBAEC07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D3AD170-2077-1DE0-BEE5-E3FBC8243423}"/>
              </a:ext>
            </a:extLst>
          </p:cNvPr>
          <p:cNvSpPr>
            <a:spLocks noGrp="1"/>
          </p:cNvSpPr>
          <p:nvPr>
            <p:ph type="sldNum" sz="quarter" idx="5"/>
          </p:nvPr>
        </p:nvSpPr>
        <p:spPr/>
        <p:txBody>
          <a:bodyPr/>
          <a:lstStyle/>
          <a:p>
            <a:fld id="{92105F54-866E-4997-8FCA-1A7ACB397C62}" type="slidenum">
              <a:rPr lang="fr-FR" smtClean="0"/>
              <a:t>7</a:t>
            </a:fld>
            <a:endParaRPr lang="fr-FR"/>
          </a:p>
        </p:txBody>
      </p:sp>
    </p:spTree>
    <p:extLst>
      <p:ext uri="{BB962C8B-B14F-4D97-AF65-F5344CB8AC3E}">
        <p14:creationId xmlns:p14="http://schemas.microsoft.com/office/powerpoint/2010/main" val="267952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2105F54-866E-4997-8FCA-1A7ACB397C62}" type="slidenum">
              <a:rPr lang="fr-FR" smtClean="0"/>
              <a:t>11</a:t>
            </a:fld>
            <a:endParaRPr lang="fr-FR"/>
          </a:p>
        </p:txBody>
      </p:sp>
    </p:spTree>
    <p:extLst>
      <p:ext uri="{BB962C8B-B14F-4D97-AF65-F5344CB8AC3E}">
        <p14:creationId xmlns:p14="http://schemas.microsoft.com/office/powerpoint/2010/main" val="85359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681C8E-E755-4AEE-8C1A-2855EFF788F7}"/>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BD7BD65-4BE4-4917-88F1-FEA5BCD70F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0B75B1B-AE2C-4B3A-B59A-52ADB918DC05}"/>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5C5D634F-EB60-4350-A150-022C41E9C51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B03A36E-63B1-46C6-8AFE-620D44183EEA}"/>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504263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BE9E6D-6A6B-4AC8-8E3D-4342C8C529F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78CD0F0-9639-4F6C-B8BB-CF8A69F22AF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6E219B7-1580-4FAA-BC5A-3D58E980419A}"/>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B93F93FC-FB9D-429F-98FF-D1F06DB3323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78D83DD-E5DD-4552-82AA-622B72414794}"/>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901341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9DAA57-7C3E-4F08-84CB-CF958EB039F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5568604-B4C8-46D6-A789-B21234333E6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C42E2D7-48A8-408D-BD92-24004469B1B1}"/>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BD7E693E-942B-4E95-BBED-94A762998C9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69502B9-62AF-40DE-8E12-CABE4E4952DF}"/>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403625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ésentation-Sombre">
    <p:bg>
      <p:bgPr>
        <a:solidFill>
          <a:srgbClr val="38444B"/>
        </a:solidFill>
        <a:effectLst/>
      </p:bgPr>
    </p:bg>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2BF4D443-0C33-9744-94E5-3AA40B50495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rot="3583072">
            <a:off x="689552" y="836712"/>
            <a:ext cx="10812897" cy="10553283"/>
          </a:xfrm>
          <a:prstGeom prst="rect">
            <a:avLst/>
          </a:prstGeom>
        </p:spPr>
      </p:pic>
      <p:sp>
        <p:nvSpPr>
          <p:cNvPr id="6" name="Titre 1">
            <a:extLst>
              <a:ext uri="{FF2B5EF4-FFF2-40B4-BE49-F238E27FC236}">
                <a16:creationId xmlns:a16="http://schemas.microsoft.com/office/drawing/2014/main" id="{455144AD-498A-6E4C-A1DC-716F639503B0}"/>
              </a:ext>
            </a:extLst>
          </p:cNvPr>
          <p:cNvSpPr>
            <a:spLocks noGrp="1"/>
          </p:cNvSpPr>
          <p:nvPr>
            <p:ph type="title" hasCustomPrompt="1"/>
          </p:nvPr>
        </p:nvSpPr>
        <p:spPr>
          <a:xfrm>
            <a:off x="2063554" y="2974228"/>
            <a:ext cx="8064893" cy="1362075"/>
          </a:xfrm>
        </p:spPr>
        <p:txBody>
          <a:bodyPr anchor="ctr">
            <a:noAutofit/>
          </a:bodyPr>
          <a:lstStyle>
            <a:lvl1pPr algn="ctr">
              <a:defRPr sz="4267" b="0" i="0" cap="none">
                <a:solidFill>
                  <a:schemeClr val="bg1"/>
                </a:solidFill>
                <a:latin typeface="Neue Haas Grotesk Text Pro 65 M" panose="020B0504020202020204" pitchFamily="34" charset="77"/>
              </a:defRPr>
            </a:lvl1pPr>
          </a:lstStyle>
          <a:p>
            <a:r>
              <a:rPr lang="fr-FR"/>
              <a:t>Titre de la présentation</a:t>
            </a:r>
          </a:p>
        </p:txBody>
      </p:sp>
      <p:sp>
        <p:nvSpPr>
          <p:cNvPr id="8" name="Espace réservé du texte 2">
            <a:extLst>
              <a:ext uri="{FF2B5EF4-FFF2-40B4-BE49-F238E27FC236}">
                <a16:creationId xmlns:a16="http://schemas.microsoft.com/office/drawing/2014/main" id="{8DD0D141-421D-964E-804E-91435D6C5E73}"/>
              </a:ext>
            </a:extLst>
          </p:cNvPr>
          <p:cNvSpPr>
            <a:spLocks noGrp="1"/>
          </p:cNvSpPr>
          <p:nvPr>
            <p:ph type="body" idx="1" hasCustomPrompt="1"/>
          </p:nvPr>
        </p:nvSpPr>
        <p:spPr>
          <a:xfrm>
            <a:off x="5135894" y="4293097"/>
            <a:ext cx="1920213" cy="280444"/>
          </a:xfrm>
        </p:spPr>
        <p:txBody>
          <a:bodyPr anchor="b">
            <a:noAutofit/>
          </a:bodyPr>
          <a:lstStyle>
            <a:lvl1pPr marL="0" indent="0" algn="ctr">
              <a:buNone/>
              <a:defRPr sz="1400" b="0">
                <a:solidFill>
                  <a:srgbClr val="C8C8C8"/>
                </a:solidFill>
                <a:latin typeface="NeueHaasGroteskText Std"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DATE</a:t>
            </a:r>
          </a:p>
        </p:txBody>
      </p:sp>
      <p:pic>
        <p:nvPicPr>
          <p:cNvPr id="16" name="Picture 3">
            <a:extLst>
              <a:ext uri="{FF2B5EF4-FFF2-40B4-BE49-F238E27FC236}">
                <a16:creationId xmlns:a16="http://schemas.microsoft.com/office/drawing/2014/main" id="{D111CD8C-5AC5-4145-88CE-859FD4695957}"/>
              </a:ext>
            </a:extLst>
          </p:cNvPr>
          <p:cNvPicPr>
            <a:picLocks noChangeAspect="1" noChangeArrowheads="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5267608" y="2654164"/>
            <a:ext cx="1692488" cy="320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3455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6" name="Espace réservé du pied de page 5">
            <a:extLst>
              <a:ext uri="{FF2B5EF4-FFF2-40B4-BE49-F238E27FC236}">
                <a16:creationId xmlns:a16="http://schemas.microsoft.com/office/drawing/2014/main" id="{12C50A53-8E9B-2211-B49A-E928502390C8}"/>
              </a:ext>
            </a:extLst>
          </p:cNvPr>
          <p:cNvSpPr>
            <a:spLocks noGrp="1"/>
          </p:cNvSpPr>
          <p:nvPr>
            <p:ph type="ftr" sz="quarter" idx="11"/>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Tree>
    <p:extLst>
      <p:ext uri="{BB962C8B-B14F-4D97-AF65-F5344CB8AC3E}">
        <p14:creationId xmlns:p14="http://schemas.microsoft.com/office/powerpoint/2010/main" val="3258504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25" name="Espace réservé du texte 4">
            <a:extLst>
              <a:ext uri="{FF2B5EF4-FFF2-40B4-BE49-F238E27FC236}">
                <a16:creationId xmlns:a16="http://schemas.microsoft.com/office/drawing/2014/main" id="{E4C01431-663B-C09E-450A-2775CE54120C}"/>
              </a:ext>
            </a:extLst>
          </p:cNvPr>
          <p:cNvSpPr>
            <a:spLocks noGrp="1"/>
          </p:cNvSpPr>
          <p:nvPr>
            <p:ph type="body" sz="quarter" idx="15"/>
          </p:nvPr>
        </p:nvSpPr>
        <p:spPr>
          <a:xfrm>
            <a:off x="1045580" y="1642572"/>
            <a:ext cx="1010083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45684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 sous-titre / colonne 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24" name="Rectangle : coins arrondis 68">
            <a:extLst>
              <a:ext uri="{FF2B5EF4-FFF2-40B4-BE49-F238E27FC236}">
                <a16:creationId xmlns:a16="http://schemas.microsoft.com/office/drawing/2014/main" id="{D9512621-D27E-1A2A-26F5-D11F594E3765}"/>
              </a:ext>
            </a:extLst>
          </p:cNvPr>
          <p:cNvSpPr/>
          <p:nvPr userDrawn="1"/>
        </p:nvSpPr>
        <p:spPr>
          <a:xfrm>
            <a:off x="622653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25" name="Espace réservé du texte 4">
            <a:extLst>
              <a:ext uri="{FF2B5EF4-FFF2-40B4-BE49-F238E27FC236}">
                <a16:creationId xmlns:a16="http://schemas.microsoft.com/office/drawing/2014/main" id="{E4C01431-663B-C09E-450A-2775CE54120C}"/>
              </a:ext>
            </a:extLst>
          </p:cNvPr>
          <p:cNvSpPr>
            <a:spLocks noGrp="1"/>
          </p:cNvSpPr>
          <p:nvPr>
            <p:ph type="body" sz="quarter" idx="15"/>
          </p:nvPr>
        </p:nvSpPr>
        <p:spPr>
          <a:xfrm>
            <a:off x="644759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72617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 sous-titre / colonne G">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6" name="Rectangle : coins arrondis 68">
            <a:extLst>
              <a:ext uri="{FF2B5EF4-FFF2-40B4-BE49-F238E27FC236}">
                <a16:creationId xmlns:a16="http://schemas.microsoft.com/office/drawing/2014/main" id="{D24D2287-4AF6-02AE-CFD9-3D53EA32ADE7}"/>
              </a:ext>
            </a:extLst>
          </p:cNvPr>
          <p:cNvSpPr/>
          <p:nvPr userDrawn="1"/>
        </p:nvSpPr>
        <p:spPr>
          <a:xfrm>
            <a:off x="104558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7" name="Espace réservé du texte 4">
            <a:extLst>
              <a:ext uri="{FF2B5EF4-FFF2-40B4-BE49-F238E27FC236}">
                <a16:creationId xmlns:a16="http://schemas.microsoft.com/office/drawing/2014/main" id="{B3865440-8C1D-2227-FA10-B62897DEEB5F}"/>
              </a:ext>
            </a:extLst>
          </p:cNvPr>
          <p:cNvSpPr>
            <a:spLocks noGrp="1"/>
          </p:cNvSpPr>
          <p:nvPr>
            <p:ph type="body" sz="quarter" idx="11"/>
          </p:nvPr>
        </p:nvSpPr>
        <p:spPr>
          <a:xfrm>
            <a:off x="126664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22308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re / sous-titre / 2 colonnes">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18" name="Rectangle : coins arrondis 68">
            <a:extLst>
              <a:ext uri="{FF2B5EF4-FFF2-40B4-BE49-F238E27FC236}">
                <a16:creationId xmlns:a16="http://schemas.microsoft.com/office/drawing/2014/main" id="{7134779E-2125-9BC8-D3A3-EEABD81C63CA}"/>
              </a:ext>
            </a:extLst>
          </p:cNvPr>
          <p:cNvSpPr/>
          <p:nvPr/>
        </p:nvSpPr>
        <p:spPr>
          <a:xfrm>
            <a:off x="104558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21" name="Espace réservé du texte 4">
            <a:extLst>
              <a:ext uri="{FF2B5EF4-FFF2-40B4-BE49-F238E27FC236}">
                <a16:creationId xmlns:a16="http://schemas.microsoft.com/office/drawing/2014/main" id="{523BB12E-4A0A-85A1-C25D-9C2EC110A5AD}"/>
              </a:ext>
            </a:extLst>
          </p:cNvPr>
          <p:cNvSpPr>
            <a:spLocks noGrp="1"/>
          </p:cNvSpPr>
          <p:nvPr>
            <p:ph type="body" sz="quarter" idx="11"/>
          </p:nvPr>
        </p:nvSpPr>
        <p:spPr>
          <a:xfrm>
            <a:off x="126664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3" name="Rectangle : coins arrondis 68">
            <a:extLst>
              <a:ext uri="{FF2B5EF4-FFF2-40B4-BE49-F238E27FC236}">
                <a16:creationId xmlns:a16="http://schemas.microsoft.com/office/drawing/2014/main" id="{324F39E1-F8E3-3FF6-D22C-19E2A11E7A42}"/>
              </a:ext>
            </a:extLst>
          </p:cNvPr>
          <p:cNvSpPr/>
          <p:nvPr userDrawn="1"/>
        </p:nvSpPr>
        <p:spPr>
          <a:xfrm>
            <a:off x="6226532" y="1461295"/>
            <a:ext cx="4919888" cy="4718244"/>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5" name="Espace réservé du texte 4">
            <a:extLst>
              <a:ext uri="{FF2B5EF4-FFF2-40B4-BE49-F238E27FC236}">
                <a16:creationId xmlns:a16="http://schemas.microsoft.com/office/drawing/2014/main" id="{E25BF904-8B35-70D9-BC01-683AADD56537}"/>
              </a:ext>
            </a:extLst>
          </p:cNvPr>
          <p:cNvSpPr>
            <a:spLocks noGrp="1"/>
          </p:cNvSpPr>
          <p:nvPr>
            <p:ph type="body" sz="quarter" idx="15"/>
          </p:nvPr>
        </p:nvSpPr>
        <p:spPr>
          <a:xfrm>
            <a:off x="6447593" y="1642572"/>
            <a:ext cx="4477766" cy="4355690"/>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067620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 sous-titre / 2 colonnes 2">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40DEFCF-9063-EB00-1BB8-721C061DAE34}"/>
              </a:ext>
            </a:extLst>
          </p:cNvPr>
          <p:cNvSpPr>
            <a:spLocks noGrp="1"/>
          </p:cNvSpPr>
          <p:nvPr>
            <p:ph type="sldNum" sz="quarter" idx="10"/>
          </p:nvPr>
        </p:nvSpPr>
        <p:spPr/>
        <p:txBody>
          <a:bodyPr/>
          <a:lstStyle/>
          <a:p>
            <a:fld id="{B4B2A180-8935-4B97-AF38-01331E093DFD}" type="slidenum">
              <a:rPr lang="fr-FR" smtClean="0"/>
              <a:pPr/>
              <a:t>‹N°›</a:t>
            </a:fld>
            <a:endParaRPr lang="fr-FR" dirty="0"/>
          </a:p>
        </p:txBody>
      </p:sp>
      <p:sp>
        <p:nvSpPr>
          <p:cNvPr id="2" name="Titre 1">
            <a:extLst>
              <a:ext uri="{FF2B5EF4-FFF2-40B4-BE49-F238E27FC236}">
                <a16:creationId xmlns:a16="http://schemas.microsoft.com/office/drawing/2014/main" id="{B66B1675-B5FA-C133-2A7C-67D526950BA5}"/>
              </a:ext>
            </a:extLst>
          </p:cNvPr>
          <p:cNvSpPr>
            <a:spLocks noGrp="1"/>
          </p:cNvSpPr>
          <p:nvPr>
            <p:ph type="title" hasCustomPrompt="1"/>
          </p:nvPr>
        </p:nvSpPr>
        <p:spPr>
          <a:xfrm>
            <a:off x="1045582" y="462762"/>
            <a:ext cx="10100836" cy="442405"/>
          </a:xfrm>
        </p:spPr>
        <p:txBody>
          <a:bodyPr>
            <a:normAutofit/>
          </a:bodyPr>
          <a:lstStyle>
            <a:lvl1pPr>
              <a:defRPr sz="3200">
                <a:solidFill>
                  <a:schemeClr val="accent1"/>
                </a:solidFill>
                <a:latin typeface="+mn-lt"/>
              </a:defRPr>
            </a:lvl1pPr>
          </a:lstStyle>
          <a:p>
            <a:r>
              <a:rPr lang="fr-FR" dirty="0"/>
              <a:t>Titre de la slide</a:t>
            </a:r>
          </a:p>
        </p:txBody>
      </p:sp>
      <p:sp>
        <p:nvSpPr>
          <p:cNvPr id="9" name="Graphic 20">
            <a:extLst>
              <a:ext uri="{FF2B5EF4-FFF2-40B4-BE49-F238E27FC236}">
                <a16:creationId xmlns:a16="http://schemas.microsoft.com/office/drawing/2014/main" id="{83654590-EC3B-A6F3-B925-B12F647FAA72}"/>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 name="Oval 100">
            <a:extLst>
              <a:ext uri="{FF2B5EF4-FFF2-40B4-BE49-F238E27FC236}">
                <a16:creationId xmlns:a16="http://schemas.microsoft.com/office/drawing/2014/main" id="{76AADBDA-402C-DFE1-83DD-B0453A771C80}"/>
              </a:ext>
            </a:extLst>
          </p:cNvPr>
          <p:cNvSpPr/>
          <p:nvPr/>
        </p:nvSpPr>
        <p:spPr>
          <a:xfrm>
            <a:off x="309417" y="427466"/>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fr-FR" sz="1400" dirty="0">
              <a:solidFill>
                <a:schemeClr val="accent1"/>
              </a:solidFill>
            </a:endParaRPr>
          </a:p>
        </p:txBody>
      </p:sp>
      <p:sp>
        <p:nvSpPr>
          <p:cNvPr id="13" name="Espace réservé du texte 4">
            <a:extLst>
              <a:ext uri="{FF2B5EF4-FFF2-40B4-BE49-F238E27FC236}">
                <a16:creationId xmlns:a16="http://schemas.microsoft.com/office/drawing/2014/main" id="{C8D4E9F0-4082-A0FB-EF96-4C907779C8BA}"/>
              </a:ext>
            </a:extLst>
          </p:cNvPr>
          <p:cNvSpPr>
            <a:spLocks noGrp="1"/>
          </p:cNvSpPr>
          <p:nvPr>
            <p:ph type="body" sz="quarter" idx="12" hasCustomPrompt="1"/>
          </p:nvPr>
        </p:nvSpPr>
        <p:spPr>
          <a:xfrm>
            <a:off x="336126" y="533947"/>
            <a:ext cx="459581" cy="300036"/>
          </a:xfrm>
        </p:spPr>
        <p:txBody>
          <a:bodyPr wrap="square" anchor="ctr">
            <a:normAutofit/>
          </a:bodyPr>
          <a:lstStyle>
            <a:lvl1pPr marL="0" indent="0" algn="ctr">
              <a:buNone/>
              <a:defRPr sz="1400"/>
            </a:lvl1pPr>
          </a:lstStyle>
          <a:p>
            <a:pPr lvl="0"/>
            <a:r>
              <a:rPr lang="fr-FR" dirty="0"/>
              <a:t>X.X</a:t>
            </a:r>
          </a:p>
        </p:txBody>
      </p:sp>
      <p:sp>
        <p:nvSpPr>
          <p:cNvPr id="14" name="Espace réservé du texte 4">
            <a:extLst>
              <a:ext uri="{FF2B5EF4-FFF2-40B4-BE49-F238E27FC236}">
                <a16:creationId xmlns:a16="http://schemas.microsoft.com/office/drawing/2014/main" id="{CFB27919-29AB-28DB-86EF-D484302F4DDB}"/>
              </a:ext>
            </a:extLst>
          </p:cNvPr>
          <p:cNvSpPr>
            <a:spLocks noGrp="1"/>
          </p:cNvSpPr>
          <p:nvPr>
            <p:ph type="body" sz="quarter" idx="13" hasCustomPrompt="1"/>
          </p:nvPr>
        </p:nvSpPr>
        <p:spPr>
          <a:xfrm>
            <a:off x="1045582" y="1013618"/>
            <a:ext cx="10100836" cy="221599"/>
          </a:xfrm>
        </p:spPr>
        <p:txBody>
          <a:bodyPr wrap="square">
            <a:spAutoFit/>
          </a:bodyPr>
          <a:lstStyle>
            <a:lvl1pPr marL="0" indent="0">
              <a:buNone/>
              <a:defRPr>
                <a:solidFill>
                  <a:schemeClr val="accent1"/>
                </a:solidFill>
                <a:latin typeface="+mn-lt"/>
              </a:defRPr>
            </a:lvl1pPr>
          </a:lstStyle>
          <a:p>
            <a:pPr lvl="0"/>
            <a:r>
              <a:rPr lang="fr-FR" dirty="0"/>
              <a:t>Sous-titre de la slide</a:t>
            </a:r>
          </a:p>
        </p:txBody>
      </p:sp>
      <p:sp>
        <p:nvSpPr>
          <p:cNvPr id="15" name="Espace réservé du pied de page 14">
            <a:extLst>
              <a:ext uri="{FF2B5EF4-FFF2-40B4-BE49-F238E27FC236}">
                <a16:creationId xmlns:a16="http://schemas.microsoft.com/office/drawing/2014/main" id="{D3937127-31AB-9C83-6CA7-CDC5DBE90F1D}"/>
              </a:ext>
            </a:extLst>
          </p:cNvPr>
          <p:cNvSpPr>
            <a:spLocks noGrp="1"/>
          </p:cNvSpPr>
          <p:nvPr>
            <p:ph type="ftr" sz="quarter" idx="14"/>
          </p:nvPr>
        </p:nvSpPr>
        <p:spPr/>
        <p:txBody>
          <a:bodyPr/>
          <a:lstStyle/>
          <a:p>
            <a:endParaRPr lang="fr-FR" dirty="0">
              <a:solidFill>
                <a:schemeClr val="accent1">
                  <a:lumMod val="60000"/>
                  <a:lumOff val="40000"/>
                </a:schemeClr>
              </a:solidFill>
              <a:latin typeface="NeueHaasGroteskText Pro" panose="020B0504020202020204" pitchFamily="34" charset="0"/>
            </a:endParaRPr>
          </a:p>
        </p:txBody>
      </p:sp>
      <p:sp>
        <p:nvSpPr>
          <p:cNvPr id="6" name="Rectangle : coins arrondis 68">
            <a:extLst>
              <a:ext uri="{FF2B5EF4-FFF2-40B4-BE49-F238E27FC236}">
                <a16:creationId xmlns:a16="http://schemas.microsoft.com/office/drawing/2014/main" id="{AE377CC3-A281-B71C-FADD-738FFA7F46FA}"/>
              </a:ext>
            </a:extLst>
          </p:cNvPr>
          <p:cNvSpPr/>
          <p:nvPr userDrawn="1"/>
        </p:nvSpPr>
        <p:spPr>
          <a:xfrm>
            <a:off x="1045582" y="4670323"/>
            <a:ext cx="4919888" cy="1509216"/>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7" name="Espace réservé du texte 4">
            <a:extLst>
              <a:ext uri="{FF2B5EF4-FFF2-40B4-BE49-F238E27FC236}">
                <a16:creationId xmlns:a16="http://schemas.microsoft.com/office/drawing/2014/main" id="{54C52244-9B1F-DE82-08C5-D0781F83EBF7}"/>
              </a:ext>
            </a:extLst>
          </p:cNvPr>
          <p:cNvSpPr>
            <a:spLocks noGrp="1"/>
          </p:cNvSpPr>
          <p:nvPr>
            <p:ph type="body" sz="quarter" idx="11"/>
          </p:nvPr>
        </p:nvSpPr>
        <p:spPr>
          <a:xfrm>
            <a:off x="1266643" y="4854368"/>
            <a:ext cx="4477766" cy="1141126"/>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8" name="Rectangle : coins arrondis 68">
            <a:extLst>
              <a:ext uri="{FF2B5EF4-FFF2-40B4-BE49-F238E27FC236}">
                <a16:creationId xmlns:a16="http://schemas.microsoft.com/office/drawing/2014/main" id="{3667AEDB-275B-1FFD-6047-AFFF97264D72}"/>
              </a:ext>
            </a:extLst>
          </p:cNvPr>
          <p:cNvSpPr/>
          <p:nvPr userDrawn="1"/>
        </p:nvSpPr>
        <p:spPr>
          <a:xfrm>
            <a:off x="6226532" y="4670323"/>
            <a:ext cx="4919888" cy="1509216"/>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dirty="0"/>
          </a:p>
        </p:txBody>
      </p:sp>
      <p:sp>
        <p:nvSpPr>
          <p:cNvPr id="11" name="Espace réservé du texte 4">
            <a:extLst>
              <a:ext uri="{FF2B5EF4-FFF2-40B4-BE49-F238E27FC236}">
                <a16:creationId xmlns:a16="http://schemas.microsoft.com/office/drawing/2014/main" id="{ADBDE5E7-171B-D012-2287-FA6F651BD794}"/>
              </a:ext>
            </a:extLst>
          </p:cNvPr>
          <p:cNvSpPr>
            <a:spLocks noGrp="1"/>
          </p:cNvSpPr>
          <p:nvPr>
            <p:ph type="body" sz="quarter" idx="15"/>
          </p:nvPr>
        </p:nvSpPr>
        <p:spPr>
          <a:xfrm>
            <a:off x="6447593" y="4854368"/>
            <a:ext cx="4477766" cy="1141126"/>
          </a:xfrm>
        </p:spPr>
        <p:txBody>
          <a:bodyPr>
            <a:normAutofit/>
          </a:bodyPr>
          <a:lstStyle>
            <a:lvl1pPr>
              <a:defRPr sz="1100"/>
            </a:lvl1pPr>
            <a:lvl2pPr>
              <a:defRPr sz="1050"/>
            </a:lvl2pPr>
            <a:lvl3pPr>
              <a:defRPr sz="1000"/>
            </a:lvl3pPr>
            <a:lvl4pPr>
              <a:defRPr sz="900"/>
            </a:lvl4pPr>
            <a:lvl5pPr>
              <a:defRPr sz="9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946570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4A377D-BAEC-433A-A579-3DE411E86F9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B8D4EC3-5C68-480A-9E72-168B324236C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7B53A92-7913-40BC-8827-0EFAF5677551}"/>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9696D2FD-DC6E-4373-AFAD-824D9869F3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C84EE1-84A5-416F-85E8-4E08D894D14E}"/>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488635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768E3B-529D-4110-A73F-C35ED4E92CB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DFD5A86-0781-45C9-BD87-FB7946E8D2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1537FA0-8F27-4994-BAE0-A88B77D6DDC9}"/>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7C43DC48-1C4A-4F11-9293-D08D63F76DE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F576EEF-2E29-48D5-8717-376CE25BDA5B}"/>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464111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C3C393-2E4C-4116-B802-F9FBC8717DA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84A2D82-55ED-481F-BCE6-BBF657D28F2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FB5D8FF-69D1-48E7-A73E-943D450EC1D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5761D99-614C-4F82-BCCB-87A697AC2356}"/>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6" name="Espace réservé du pied de page 5">
            <a:extLst>
              <a:ext uri="{FF2B5EF4-FFF2-40B4-BE49-F238E27FC236}">
                <a16:creationId xmlns:a16="http://schemas.microsoft.com/office/drawing/2014/main" id="{5795DD9D-67C5-49FC-9597-AD7E8D40198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3654116-A696-43B0-A65A-FAA0E4E51D2A}"/>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280457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6CB0F3-58EB-4682-854C-24B492A915F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8AD3367-0FA3-4CFC-BA75-3C6041E733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F793AB3-280E-44EB-BA2B-12953E23949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BF01367-D5B3-48DA-BD51-BC270CEBD2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267D49B-1D02-4368-8E1A-BA85B8FD502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DC7D003-A011-46BD-A084-D14F80DD292E}"/>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8" name="Espace réservé du pied de page 7">
            <a:extLst>
              <a:ext uri="{FF2B5EF4-FFF2-40B4-BE49-F238E27FC236}">
                <a16:creationId xmlns:a16="http://schemas.microsoft.com/office/drawing/2014/main" id="{28D7370B-7F06-4CE4-B268-20D6D17AB026}"/>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DC874EF-7442-4B1C-A87F-78A7BE81867D}"/>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196092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F316EC-5991-4742-A320-63C557CB06F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3156569-48A7-429C-AB61-1526E1274B33}"/>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4" name="Espace réservé du pied de page 3">
            <a:extLst>
              <a:ext uri="{FF2B5EF4-FFF2-40B4-BE49-F238E27FC236}">
                <a16:creationId xmlns:a16="http://schemas.microsoft.com/office/drawing/2014/main" id="{C2F854C9-E7BB-4363-AFB4-5A963A074D4D}"/>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03D1FC9-71A5-4DA8-9C5D-D4BF2EE112E2}"/>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4161068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0B05F63-7550-4932-9003-50C3877AEE7A}"/>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3" name="Espace réservé du pied de page 2">
            <a:extLst>
              <a:ext uri="{FF2B5EF4-FFF2-40B4-BE49-F238E27FC236}">
                <a16:creationId xmlns:a16="http://schemas.microsoft.com/office/drawing/2014/main" id="{CFD1A6E6-7FF1-48C0-BA98-AB29DB045ED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76D65C99-7376-4FBC-9251-E834B9FEB1CB}"/>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50249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1E7BA4-57FD-4467-B174-209A17CC2F6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8AA575D-A36F-4DB1-9EFB-8785F7CB2B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70B425B-2FDA-4982-9F1B-B8DCF6815B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FD6A611-ADA3-4CFC-86BA-682C4F8E1332}"/>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6" name="Espace réservé du pied de page 5">
            <a:extLst>
              <a:ext uri="{FF2B5EF4-FFF2-40B4-BE49-F238E27FC236}">
                <a16:creationId xmlns:a16="http://schemas.microsoft.com/office/drawing/2014/main" id="{EF675DD7-142F-4F9D-A426-A8AC3B69131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8A3CD7-863F-4833-9D69-96EC45DEE22F}"/>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3300747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567117-93B6-41C9-A52E-7CDB5970730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3D7AEDEB-DCA6-44CF-917A-D3A7B6F55E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139758E-3785-46CE-BF18-DBE5ED2C7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2538E35-F194-4280-A5BC-4F082AC04379}"/>
              </a:ext>
            </a:extLst>
          </p:cNvPr>
          <p:cNvSpPr>
            <a:spLocks noGrp="1"/>
          </p:cNvSpPr>
          <p:nvPr>
            <p:ph type="dt" sz="half" idx="10"/>
          </p:nvPr>
        </p:nvSpPr>
        <p:spPr/>
        <p:txBody>
          <a:bodyPr/>
          <a:lstStyle/>
          <a:p>
            <a:fld id="{1ADA8EDA-42EB-4ACE-B40D-89CAE5F22ADE}" type="datetimeFigureOut">
              <a:rPr lang="fr-FR" smtClean="0"/>
              <a:t>01/10/2025</a:t>
            </a:fld>
            <a:endParaRPr lang="fr-FR"/>
          </a:p>
        </p:txBody>
      </p:sp>
      <p:sp>
        <p:nvSpPr>
          <p:cNvPr id="6" name="Espace réservé du pied de page 5">
            <a:extLst>
              <a:ext uri="{FF2B5EF4-FFF2-40B4-BE49-F238E27FC236}">
                <a16:creationId xmlns:a16="http://schemas.microsoft.com/office/drawing/2014/main" id="{9EA68D53-4501-4C73-8607-938A189592F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7B97D4E-4A59-4A6B-878F-7BAF0601D469}"/>
              </a:ext>
            </a:extLst>
          </p:cNvPr>
          <p:cNvSpPr>
            <a:spLocks noGrp="1"/>
          </p:cNvSpPr>
          <p:nvPr>
            <p:ph type="sldNum" sz="quarter" idx="12"/>
          </p:nvPr>
        </p:nvSpPr>
        <p:spPr/>
        <p:txBody>
          <a:bodyPr/>
          <a:lstStyle/>
          <a:p>
            <a:fld id="{6CBBF8A8-C1F3-4EEE-A40F-A010F18DC742}" type="slidenum">
              <a:rPr lang="fr-FR" smtClean="0"/>
              <a:t>‹N°›</a:t>
            </a:fld>
            <a:endParaRPr lang="fr-FR"/>
          </a:p>
        </p:txBody>
      </p:sp>
    </p:spTree>
    <p:extLst>
      <p:ext uri="{BB962C8B-B14F-4D97-AF65-F5344CB8AC3E}">
        <p14:creationId xmlns:p14="http://schemas.microsoft.com/office/powerpoint/2010/main" val="1743004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4.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C9A0F89-8BAB-4E5C-8230-7F955E9EA2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12697DF-E1FF-4EBF-B552-7F00347C95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CF6726A-C987-4C0D-94C0-7F801A8297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A8EDA-42EB-4ACE-B40D-89CAE5F22ADE}" type="datetimeFigureOut">
              <a:rPr lang="fr-FR" smtClean="0"/>
              <a:t>01/10/2025</a:t>
            </a:fld>
            <a:endParaRPr lang="fr-FR"/>
          </a:p>
        </p:txBody>
      </p:sp>
      <p:sp>
        <p:nvSpPr>
          <p:cNvPr id="5" name="Espace réservé du pied de page 4">
            <a:extLst>
              <a:ext uri="{FF2B5EF4-FFF2-40B4-BE49-F238E27FC236}">
                <a16:creationId xmlns:a16="http://schemas.microsoft.com/office/drawing/2014/main" id="{7617D1D2-E3ED-44C0-B018-13156EB0F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1BA39C2-4EAA-4A63-B2D6-22D3292F6B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BF8A8-C1F3-4EEE-A40F-A010F18DC742}" type="slidenum">
              <a:rPr lang="fr-FR" smtClean="0"/>
              <a:t>‹N°›</a:t>
            </a:fld>
            <a:endParaRPr lang="fr-FR"/>
          </a:p>
        </p:txBody>
      </p:sp>
    </p:spTree>
    <p:extLst>
      <p:ext uri="{BB962C8B-B14F-4D97-AF65-F5344CB8AC3E}">
        <p14:creationId xmlns:p14="http://schemas.microsoft.com/office/powerpoint/2010/main" val="2980618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426E242-8056-20B5-8B03-6970F92AE0E6}"/>
              </a:ext>
            </a:extLst>
          </p:cNvPr>
          <p:cNvSpPr>
            <a:spLocks noGrp="1"/>
          </p:cNvSpPr>
          <p:nvPr>
            <p:ph type="sldNum" sz="quarter" idx="4"/>
          </p:nvPr>
        </p:nvSpPr>
        <p:spPr>
          <a:xfrm>
            <a:off x="11353799" y="6529641"/>
            <a:ext cx="331787" cy="212141"/>
          </a:xfrm>
          <a:prstGeom prst="rect">
            <a:avLst/>
          </a:prstGeom>
        </p:spPr>
        <p:txBody>
          <a:bodyPr vert="horz" lIns="0" tIns="0" rIns="0" bIns="0" rtlCol="0" anchor="ctr"/>
          <a:lstStyle>
            <a:lvl1pPr algn="r">
              <a:defRPr sz="900">
                <a:solidFill>
                  <a:schemeClr val="accent1">
                    <a:lumMod val="60000"/>
                    <a:lumOff val="40000"/>
                  </a:schemeClr>
                </a:solidFill>
              </a:defRPr>
            </a:lvl1pPr>
          </a:lstStyle>
          <a:p>
            <a:fld id="{B4B2A180-8935-4B97-AF38-01331E093DFD}" type="slidenum">
              <a:rPr lang="fr-FR" smtClean="0"/>
              <a:pPr/>
              <a:t>‹N°›</a:t>
            </a:fld>
            <a:endParaRPr lang="fr-FR" dirty="0"/>
          </a:p>
        </p:txBody>
      </p:sp>
      <p:sp>
        <p:nvSpPr>
          <p:cNvPr id="3" name="Espace réservé du titre 2">
            <a:extLst>
              <a:ext uri="{FF2B5EF4-FFF2-40B4-BE49-F238E27FC236}">
                <a16:creationId xmlns:a16="http://schemas.microsoft.com/office/drawing/2014/main" id="{6F1D51CE-C389-CFA7-27AC-8E3C60FC8095}"/>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fr-FR" dirty="0"/>
              <a:t>Modifiez le style du titre</a:t>
            </a:r>
          </a:p>
        </p:txBody>
      </p:sp>
      <p:sp>
        <p:nvSpPr>
          <p:cNvPr id="4" name="Espace réservé du texte 3">
            <a:extLst>
              <a:ext uri="{FF2B5EF4-FFF2-40B4-BE49-F238E27FC236}">
                <a16:creationId xmlns:a16="http://schemas.microsoft.com/office/drawing/2014/main" id="{5740B3B9-4C07-4475-01C9-BC92E83A7757}"/>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8" name="Espace réservé du pied de page 6">
            <a:extLst>
              <a:ext uri="{FF2B5EF4-FFF2-40B4-BE49-F238E27FC236}">
                <a16:creationId xmlns:a16="http://schemas.microsoft.com/office/drawing/2014/main" id="{36EC30B1-4523-88A0-CFA8-E4911CC81B36}"/>
              </a:ext>
            </a:extLst>
          </p:cNvPr>
          <p:cNvSpPr>
            <a:spLocks noGrp="1"/>
          </p:cNvSpPr>
          <p:nvPr>
            <p:ph type="ftr" sz="quarter" idx="3"/>
          </p:nvPr>
        </p:nvSpPr>
        <p:spPr>
          <a:xfrm>
            <a:off x="129093" y="6542341"/>
            <a:ext cx="2410291" cy="191834"/>
          </a:xfrm>
          <a:prstGeom prst="rect">
            <a:avLst/>
          </a:prstGeom>
        </p:spPr>
        <p:txBody>
          <a:bodyPr vert="horz" lIns="91440" tIns="45720" rIns="91440" bIns="45720" rtlCol="0" anchor="ctr"/>
          <a:lstStyle>
            <a:lvl1pPr algn="l">
              <a:defRPr sz="900">
                <a:solidFill>
                  <a:schemeClr val="tx1">
                    <a:tint val="75000"/>
                  </a:schemeClr>
                </a:solidFill>
                <a:latin typeface="+mn-lt"/>
              </a:defRPr>
            </a:lvl1pPr>
          </a:lstStyle>
          <a:p>
            <a:endParaRPr lang="fr-FR" dirty="0">
              <a:solidFill>
                <a:schemeClr val="accent1">
                  <a:lumMod val="60000"/>
                  <a:lumOff val="40000"/>
                </a:schemeClr>
              </a:solidFill>
              <a:latin typeface="NeueHaasGroteskText Pro" panose="020B0504020202020204" pitchFamily="34" charset="0"/>
            </a:endParaRPr>
          </a:p>
        </p:txBody>
      </p:sp>
      <p:pic>
        <p:nvPicPr>
          <p:cNvPr id="9" name="Graphic 92">
            <a:extLst>
              <a:ext uri="{FF2B5EF4-FFF2-40B4-BE49-F238E27FC236}">
                <a16:creationId xmlns:a16="http://schemas.microsoft.com/office/drawing/2014/main" id="{B335AD12-B713-F6FE-C76B-D57D29A1CB9F}"/>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786919" y="6522497"/>
            <a:ext cx="209544" cy="158515"/>
          </a:xfrm>
          <a:prstGeom prst="rect">
            <a:avLst/>
          </a:prstGeom>
        </p:spPr>
      </p:pic>
      <p:cxnSp>
        <p:nvCxnSpPr>
          <p:cNvPr id="10" name="Straight Connector 12">
            <a:extLst>
              <a:ext uri="{FF2B5EF4-FFF2-40B4-BE49-F238E27FC236}">
                <a16:creationId xmlns:a16="http://schemas.microsoft.com/office/drawing/2014/main" id="{1B09A24E-64BA-8DC4-3FD4-3F22E871CDA1}"/>
              </a:ext>
            </a:extLst>
          </p:cNvPr>
          <p:cNvCxnSpPr>
            <a:cxnSpLocks/>
          </p:cNvCxnSpPr>
          <p:nvPr userDrawn="1"/>
        </p:nvCxnSpPr>
        <p:spPr>
          <a:xfrm>
            <a:off x="2539384" y="6635711"/>
            <a:ext cx="8139225" cy="0"/>
          </a:xfrm>
          <a:prstGeom prst="line">
            <a:avLst/>
          </a:prstGeom>
          <a:ln>
            <a:solidFill>
              <a:schemeClr val="accent1">
                <a:alpha val="38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47201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Lst>
  <p:hf hd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180975" indent="-180975" algn="l" defTabSz="914400" rtl="0" eaLnBrk="1" latinLnBrk="0" hangingPunct="1">
        <a:lnSpc>
          <a:spcPct val="90000"/>
        </a:lnSpc>
        <a:spcBef>
          <a:spcPts val="1000"/>
        </a:spcBef>
        <a:buClr>
          <a:schemeClr val="accent2"/>
        </a:buClr>
        <a:buFont typeface="Arial" panose="020B0604020202020204" pitchFamily="34" charset="0"/>
        <a:buChar char="•"/>
        <a:tabLst>
          <a:tab pos="180975" algn="l"/>
        </a:tabLst>
        <a:defRPr sz="1600" kern="1200">
          <a:solidFill>
            <a:schemeClr val="accent1"/>
          </a:solidFill>
          <a:latin typeface="+mn-lt"/>
          <a:ea typeface="+mn-ea"/>
          <a:cs typeface="+mn-cs"/>
        </a:defRPr>
      </a:lvl1pPr>
      <a:lvl2pPr marL="358775" indent="-1778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accent1"/>
          </a:solidFill>
          <a:latin typeface="+mn-lt"/>
          <a:ea typeface="+mn-ea"/>
          <a:cs typeface="+mn-cs"/>
        </a:defRPr>
      </a:lvl2pPr>
      <a:lvl3pPr marL="539750" indent="-177800" algn="l" defTabSz="914400" rtl="0" eaLnBrk="1" latinLnBrk="0" hangingPunct="1">
        <a:lnSpc>
          <a:spcPct val="90000"/>
        </a:lnSpc>
        <a:spcBef>
          <a:spcPts val="500"/>
        </a:spcBef>
        <a:buClr>
          <a:schemeClr val="accent2"/>
        </a:buClr>
        <a:buFont typeface="Arial" panose="020B0604020202020204" pitchFamily="34" charset="0"/>
        <a:buChar char="•"/>
        <a:defRPr sz="1200" kern="1200">
          <a:solidFill>
            <a:schemeClr val="accent1"/>
          </a:solidFill>
          <a:latin typeface="+mn-lt"/>
          <a:ea typeface="+mn-ea"/>
          <a:cs typeface="+mn-cs"/>
        </a:defRPr>
      </a:lvl3pPr>
      <a:lvl4pPr marL="717550" indent="-1778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1"/>
          </a:solidFill>
          <a:latin typeface="+mn-lt"/>
          <a:ea typeface="+mn-ea"/>
          <a:cs typeface="+mn-cs"/>
        </a:defRPr>
      </a:lvl4pPr>
      <a:lvl5pPr marL="895350" indent="-177800" algn="l" defTabSz="914400" rtl="0" eaLnBrk="1" latinLnBrk="0" hangingPunct="1">
        <a:lnSpc>
          <a:spcPct val="90000"/>
        </a:lnSpc>
        <a:spcBef>
          <a:spcPts val="500"/>
        </a:spcBef>
        <a:buClr>
          <a:schemeClr val="accent2"/>
        </a:buClr>
        <a:buFont typeface="Arial" panose="020B0604020202020204" pitchFamily="34" charset="0"/>
        <a:buChar char="•"/>
        <a:defRPr sz="11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86AB24-01C7-0E4F-B737-0F0C54E0DA61}"/>
              </a:ext>
            </a:extLst>
          </p:cNvPr>
          <p:cNvSpPr>
            <a:spLocks noGrp="1"/>
          </p:cNvSpPr>
          <p:nvPr>
            <p:ph type="title"/>
          </p:nvPr>
        </p:nvSpPr>
        <p:spPr>
          <a:xfrm>
            <a:off x="1012054" y="2974228"/>
            <a:ext cx="10076156" cy="1362075"/>
          </a:xfrm>
        </p:spPr>
        <p:txBody>
          <a:bodyPr/>
          <a:lstStyle/>
          <a:p>
            <a:br>
              <a:rPr lang="fr-FR" sz="3200" dirty="0"/>
            </a:br>
            <a:r>
              <a:rPr lang="fr-FR" sz="3200" dirty="0">
                <a:solidFill>
                  <a:schemeClr val="accent4"/>
                </a:solidFill>
              </a:rPr>
              <a:t>Présentation des JIRA ‘‘KYC – Agent’’</a:t>
            </a:r>
          </a:p>
        </p:txBody>
      </p:sp>
      <p:sp>
        <p:nvSpPr>
          <p:cNvPr id="3" name="Espace réservé du texte 2">
            <a:extLst>
              <a:ext uri="{FF2B5EF4-FFF2-40B4-BE49-F238E27FC236}">
                <a16:creationId xmlns:a16="http://schemas.microsoft.com/office/drawing/2014/main" id="{F23B3CB2-E163-BB4C-A40A-D0ED1D76CC99}"/>
              </a:ext>
            </a:extLst>
          </p:cNvPr>
          <p:cNvSpPr>
            <a:spLocks noGrp="1"/>
          </p:cNvSpPr>
          <p:nvPr>
            <p:ph type="body" idx="1"/>
          </p:nvPr>
        </p:nvSpPr>
        <p:spPr/>
        <p:txBody>
          <a:bodyPr/>
          <a:lstStyle/>
          <a:p>
            <a:r>
              <a:rPr lang="fr-FR" dirty="0"/>
              <a:t>Septembre 2025</a:t>
            </a:r>
          </a:p>
        </p:txBody>
      </p:sp>
    </p:spTree>
    <p:extLst>
      <p:ext uri="{BB962C8B-B14F-4D97-AF65-F5344CB8AC3E}">
        <p14:creationId xmlns:p14="http://schemas.microsoft.com/office/powerpoint/2010/main" val="3514632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FF2BD-2300-7725-9408-FC6A7E04766F}"/>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5C0427A4-A173-F09F-7744-800D79F757D2}"/>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5E842AA9-A724-7516-EFB6-B464D41EF31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5C6C2424-A8AA-2F17-5EB3-0FE563D26592}"/>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729F9A65-2434-5D18-A17A-1698C74F9AD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grpSp>
        <p:nvGrpSpPr>
          <p:cNvPr id="120" name="Groupe 119">
            <a:extLst>
              <a:ext uri="{FF2B5EF4-FFF2-40B4-BE49-F238E27FC236}">
                <a16:creationId xmlns:a16="http://schemas.microsoft.com/office/drawing/2014/main" id="{F0CF4DF3-02AC-09EE-2CF5-87DD3D1B5D2A}"/>
              </a:ext>
            </a:extLst>
          </p:cNvPr>
          <p:cNvGrpSpPr/>
          <p:nvPr/>
        </p:nvGrpSpPr>
        <p:grpSpPr>
          <a:xfrm>
            <a:off x="-105639" y="168673"/>
            <a:ext cx="11500316" cy="832813"/>
            <a:chOff x="262631" y="2730293"/>
            <a:chExt cx="5244792" cy="833693"/>
          </a:xfrm>
        </p:grpSpPr>
        <p:sp>
          <p:nvSpPr>
            <p:cNvPr id="110" name="Rectangle: Rounded Corners 9">
              <a:extLst>
                <a:ext uri="{FF2B5EF4-FFF2-40B4-BE49-F238E27FC236}">
                  <a16:creationId xmlns:a16="http://schemas.microsoft.com/office/drawing/2014/main" id="{2C763F8B-DC77-1FC4-FBAD-32A0A574DD48}"/>
                </a:ext>
              </a:extLst>
            </p:cNvPr>
            <p:cNvSpPr/>
            <p:nvPr/>
          </p:nvSpPr>
          <p:spPr>
            <a:xfrm>
              <a:off x="448278" y="2769193"/>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B526EA03-732A-D014-FF8C-3A8DA566DCFA}"/>
                </a:ext>
              </a:extLst>
            </p:cNvPr>
            <p:cNvSpPr txBox="1"/>
            <p:nvPr/>
          </p:nvSpPr>
          <p:spPr>
            <a:xfrm>
              <a:off x="1343481" y="2730293"/>
              <a:ext cx="4118222" cy="461665"/>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F33CB5A5-FDCE-F20B-1BF5-DFE0B8442BD9}"/>
                </a:ext>
              </a:extLst>
            </p:cNvPr>
            <p:cNvSpPr txBox="1"/>
            <p:nvPr/>
          </p:nvSpPr>
          <p:spPr>
            <a:xfrm>
              <a:off x="262631" y="2856003"/>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sp>
          <p:nvSpPr>
            <p:cNvPr id="119" name="Isosceles Triangle 71">
              <a:extLst>
                <a:ext uri="{FF2B5EF4-FFF2-40B4-BE49-F238E27FC236}">
                  <a16:creationId xmlns:a16="http://schemas.microsoft.com/office/drawing/2014/main" id="{A537F0AC-3982-CC8D-9A7F-A6A9D90EF075}"/>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9C9587EA-A91D-5F7E-1D8F-6F0490889621}"/>
                </a:ext>
              </a:extLst>
            </p:cNvPr>
            <p:cNvSpPr/>
            <p:nvPr/>
          </p:nvSpPr>
          <p:spPr>
            <a:xfrm rot="10800000">
              <a:off x="943431" y="276919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4" name="Rectangle 3">
            <a:hlinkClick r:id="" action="ppaction://noaction"/>
            <a:extLst>
              <a:ext uri="{FF2B5EF4-FFF2-40B4-BE49-F238E27FC236}">
                <a16:creationId xmlns:a16="http://schemas.microsoft.com/office/drawing/2014/main" id="{035B871E-8B12-86F8-933E-84A8943BFAD5}"/>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4C023FEA-4C93-623C-36CC-8D726C642CE8}"/>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B174CBA4-6357-765A-3213-10267147D928}"/>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604DCD01-3A96-C3C8-3DF0-4B6F84809F23}"/>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aphicFrame>
        <p:nvGraphicFramePr>
          <p:cNvPr id="24" name="Tableau 23">
            <a:extLst>
              <a:ext uri="{FF2B5EF4-FFF2-40B4-BE49-F238E27FC236}">
                <a16:creationId xmlns:a16="http://schemas.microsoft.com/office/drawing/2014/main" id="{10B02AFC-1670-6DB8-1623-EB1756F32D91}"/>
              </a:ext>
            </a:extLst>
          </p:cNvPr>
          <p:cNvGraphicFramePr>
            <a:graphicFrameLocks noGrp="1"/>
          </p:cNvGraphicFramePr>
          <p:nvPr>
            <p:extLst>
              <p:ext uri="{D42A27DB-BD31-4B8C-83A1-F6EECF244321}">
                <p14:modId xmlns:p14="http://schemas.microsoft.com/office/powerpoint/2010/main" val="2331745035"/>
              </p:ext>
            </p:extLst>
          </p:nvPr>
        </p:nvGraphicFramePr>
        <p:xfrm>
          <a:off x="217714" y="1001486"/>
          <a:ext cx="11569205" cy="5101305"/>
        </p:xfrm>
        <a:graphic>
          <a:graphicData uri="http://schemas.openxmlformats.org/drawingml/2006/table">
            <a:tbl>
              <a:tblPr firstRow="1" bandRow="1">
                <a:tableStyleId>{5C22544A-7EE6-4342-B048-85BDC9FD1C3A}</a:tableStyleId>
              </a:tblPr>
              <a:tblGrid>
                <a:gridCol w="1874624">
                  <a:extLst>
                    <a:ext uri="{9D8B030D-6E8A-4147-A177-3AD203B41FA5}">
                      <a16:colId xmlns:a16="http://schemas.microsoft.com/office/drawing/2014/main" val="3772179347"/>
                    </a:ext>
                  </a:extLst>
                </a:gridCol>
                <a:gridCol w="4206862">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769257">
                <a:tc>
                  <a:txBody>
                    <a:bodyPr/>
                    <a:lstStyle/>
                    <a:p>
                      <a:r>
                        <a:rPr lang="fr-FR" dirty="0"/>
                        <a:t>Personnes Concernées</a:t>
                      </a:r>
                    </a:p>
                  </a:txBody>
                  <a:tcPr>
                    <a:solidFill>
                      <a:schemeClr val="accent2"/>
                    </a:solidFill>
                  </a:tcPr>
                </a:tc>
                <a:tc>
                  <a:txBody>
                    <a:bodyPr/>
                    <a:lstStyle/>
                    <a:p>
                      <a:pPr algn="ctr"/>
                      <a:r>
                        <a:rPr lang="fr-FR" dirty="0"/>
                        <a:t>Données</a:t>
                      </a:r>
                    </a:p>
                  </a:txBody>
                  <a:tcPr>
                    <a:solidFill>
                      <a:schemeClr val="accent2"/>
                    </a:solidFill>
                  </a:tcPr>
                </a:tc>
                <a:tc>
                  <a:txBody>
                    <a:bodyPr/>
                    <a:lstStyle/>
                    <a:p>
                      <a:pPr algn="ctr"/>
                      <a:r>
                        <a:rPr lang="fr-FR" dirty="0"/>
                        <a:t>Justificatifs</a:t>
                      </a:r>
                    </a:p>
                  </a:txBody>
                  <a:tcPr>
                    <a:solidFill>
                      <a:schemeClr val="accent2"/>
                    </a:solidFill>
                  </a:tcPr>
                </a:tc>
                <a:extLst>
                  <a:ext uri="{0D108BD9-81ED-4DB2-BD59-A6C34878D82A}">
                    <a16:rowId xmlns:a16="http://schemas.microsoft.com/office/drawing/2014/main" val="3603971668"/>
                  </a:ext>
                </a:extLst>
              </a:tr>
              <a:tr h="433204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Personnes physiques</a:t>
                      </a:r>
                    </a:p>
                    <a:p>
                      <a:r>
                        <a:rPr lang="fr-FR" sz="1800" b="1" i="1" kern="1200" dirty="0">
                          <a:solidFill>
                            <a:schemeClr val="dk1"/>
                          </a:solidFill>
                          <a:effectLst/>
                          <a:latin typeface="+mn-lt"/>
                          <a:ea typeface="+mn-ea"/>
                          <a:cs typeface="+mn-cs"/>
                        </a:rPr>
                        <a:t>(pour chaque représentant légal et bénéficiaire effectif de la société)</a:t>
                      </a:r>
                      <a:endParaRPr lang="fr-FR" sz="1800" b="1" i="0" kern="1200" dirty="0">
                        <a:solidFill>
                          <a:schemeClr val="dk1"/>
                        </a:solidFill>
                        <a:effectLst/>
                        <a:latin typeface="+mn-lt"/>
                        <a:ea typeface="+mn-ea"/>
                        <a:cs typeface="+mn-cs"/>
                      </a:endParaRP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Nom</a:t>
                      </a:r>
                    </a:p>
                    <a:p>
                      <a:pPr marL="342900" indent="-342900">
                        <a:buFont typeface="+mj-lt"/>
                        <a:buAutoNum type="arabicPeriod"/>
                      </a:pPr>
                      <a:r>
                        <a:rPr lang="fr-FR" sz="1800" b="0" i="0" kern="1200" dirty="0">
                          <a:solidFill>
                            <a:schemeClr val="dk1"/>
                          </a:solidFill>
                          <a:effectLst/>
                          <a:latin typeface="+mn-lt"/>
                          <a:ea typeface="+mn-ea"/>
                          <a:cs typeface="+mn-cs"/>
                        </a:rPr>
                        <a:t>Prénom(s)</a:t>
                      </a:r>
                    </a:p>
                    <a:p>
                      <a:pPr marL="342900" indent="-342900">
                        <a:buFont typeface="+mj-lt"/>
                        <a:buAutoNum type="arabicPeriod"/>
                      </a:pPr>
                      <a:r>
                        <a:rPr lang="fr-FR" sz="1800" b="0" i="0" kern="1200" dirty="0">
                          <a:solidFill>
                            <a:schemeClr val="dk1"/>
                          </a:solidFill>
                          <a:effectLst/>
                          <a:latin typeface="+mn-lt"/>
                          <a:ea typeface="+mn-ea"/>
                          <a:cs typeface="+mn-cs"/>
                        </a:rPr>
                        <a:t>Genre</a:t>
                      </a:r>
                    </a:p>
                    <a:p>
                      <a:pPr marL="342900" indent="-342900">
                        <a:buFont typeface="+mj-lt"/>
                        <a:buAutoNum type="arabicPeriod"/>
                      </a:pPr>
                      <a:r>
                        <a:rPr lang="fr-FR" sz="1800" b="0" i="0" kern="1200" dirty="0">
                          <a:solidFill>
                            <a:schemeClr val="dk1"/>
                          </a:solidFill>
                          <a:effectLst/>
                          <a:latin typeface="+mn-lt"/>
                          <a:ea typeface="+mn-ea"/>
                          <a:cs typeface="+mn-cs"/>
                        </a:rPr>
                        <a:t>Nationalité(s)</a:t>
                      </a:r>
                    </a:p>
                    <a:p>
                      <a:pPr marL="342900" indent="-342900">
                        <a:buFont typeface="+mj-lt"/>
                        <a:buAutoNum type="arabicPeriod"/>
                      </a:pPr>
                      <a:r>
                        <a:rPr lang="fr-FR" sz="1800" b="0" i="0" kern="1200" dirty="0">
                          <a:solidFill>
                            <a:schemeClr val="dk1"/>
                          </a:solidFill>
                          <a:effectLst/>
                          <a:latin typeface="+mn-lt"/>
                          <a:ea typeface="+mn-ea"/>
                          <a:cs typeface="+mn-cs"/>
                        </a:rPr>
                        <a:t>Fonction dans l'entreprise</a:t>
                      </a:r>
                    </a:p>
                    <a:p>
                      <a:pPr marL="342900" indent="-342900">
                        <a:buFont typeface="+mj-lt"/>
                        <a:buAutoNum type="arabicPeriod"/>
                      </a:pPr>
                      <a:r>
                        <a:rPr lang="fr-FR" sz="1800" b="0" i="0" kern="1200" dirty="0">
                          <a:solidFill>
                            <a:schemeClr val="dk1"/>
                          </a:solidFill>
                          <a:effectLst/>
                          <a:latin typeface="+mn-lt"/>
                          <a:ea typeface="+mn-ea"/>
                          <a:cs typeface="+mn-cs"/>
                        </a:rPr>
                        <a:t>Date de naissance</a:t>
                      </a:r>
                    </a:p>
                    <a:p>
                      <a:pPr marL="342900" indent="-342900">
                        <a:buFont typeface="+mj-lt"/>
                        <a:buAutoNum type="arabicPeriod"/>
                      </a:pPr>
                      <a:r>
                        <a:rPr lang="fr-FR" sz="1800" b="0" i="0" kern="1200" dirty="0">
                          <a:solidFill>
                            <a:schemeClr val="dk1"/>
                          </a:solidFill>
                          <a:effectLst/>
                          <a:latin typeface="+mn-lt"/>
                          <a:ea typeface="+mn-ea"/>
                          <a:cs typeface="+mn-cs"/>
                        </a:rPr>
                        <a:t>Lieu de naissance (code postal, ville, pays)</a:t>
                      </a:r>
                    </a:p>
                    <a:p>
                      <a:pPr marL="342900" indent="-342900">
                        <a:buFont typeface="+mj-lt"/>
                        <a:buAutoNum type="arabicPeriod"/>
                      </a:pPr>
                      <a:r>
                        <a:rPr lang="fr-FR" sz="1800" b="0" i="0" kern="1200" dirty="0">
                          <a:solidFill>
                            <a:schemeClr val="dk1"/>
                          </a:solidFill>
                          <a:effectLst/>
                          <a:latin typeface="+mn-lt"/>
                          <a:ea typeface="+mn-ea"/>
                          <a:cs typeface="+mn-cs"/>
                        </a:rPr>
                        <a:t>Adresse de résidence</a:t>
                      </a:r>
                    </a:p>
                    <a:p>
                      <a:pPr marL="342900" indent="-342900">
                        <a:buFont typeface="+mj-lt"/>
                        <a:buAutoNum type="arabicPeriod"/>
                      </a:pPr>
                      <a:r>
                        <a:rPr lang="fr-FR" sz="1800" b="0" i="0" kern="1200" dirty="0">
                          <a:solidFill>
                            <a:schemeClr val="dk1"/>
                          </a:solidFill>
                          <a:effectLst/>
                          <a:latin typeface="+mn-lt"/>
                          <a:ea typeface="+mn-ea"/>
                          <a:cs typeface="+mn-cs"/>
                        </a:rPr>
                        <a:t>Adresse mail</a:t>
                      </a:r>
                    </a:p>
                    <a:p>
                      <a:pPr marL="342900" indent="-342900">
                        <a:buFont typeface="+mj-lt"/>
                        <a:buAutoNum type="arabicPeriod"/>
                      </a:pPr>
                      <a:r>
                        <a:rPr lang="fr-FR" sz="1800" b="0" i="0" kern="1200" dirty="0">
                          <a:solidFill>
                            <a:schemeClr val="dk1"/>
                          </a:solidFill>
                          <a:effectLst/>
                          <a:latin typeface="+mn-lt"/>
                          <a:ea typeface="+mn-ea"/>
                          <a:cs typeface="+mn-cs"/>
                        </a:rPr>
                        <a:t>Si le représentant légal est une personne morale : le n° de RCS de toute société intermédiaire</a:t>
                      </a:r>
                    </a:p>
                    <a:p>
                      <a:br>
                        <a:rPr lang="fr-FR" dirty="0">
                          <a:effectLst/>
                        </a:rPr>
                      </a:b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Justificatif d'identité de chaque représentant légal et chaque bénéficiaire effectif de la société cliente. Il peut s'agir : </a:t>
                      </a:r>
                    </a:p>
                    <a:p>
                      <a:pPr marL="800100" lvl="1" indent="-342900">
                        <a:buFont typeface="+mj-lt"/>
                        <a:buAutoNum type="arabicPeriod"/>
                      </a:pPr>
                      <a:r>
                        <a:rPr lang="fr-FR" sz="1800" b="0" i="0" kern="1200" dirty="0">
                          <a:solidFill>
                            <a:schemeClr val="dk1"/>
                          </a:solidFill>
                          <a:effectLst/>
                          <a:latin typeface="+mn-lt"/>
                          <a:ea typeface="+mn-ea"/>
                          <a:cs typeface="+mn-cs"/>
                        </a:rPr>
                        <a:t>D'une carte nationale d'identité</a:t>
                      </a:r>
                    </a:p>
                    <a:p>
                      <a:pPr marL="800100" lvl="1" indent="-342900">
                        <a:buFont typeface="+mj-lt"/>
                        <a:buAutoNum type="arabicPeriod"/>
                      </a:pPr>
                      <a:r>
                        <a:rPr lang="fr-FR" sz="1800" b="0" i="0" kern="1200" dirty="0">
                          <a:solidFill>
                            <a:schemeClr val="dk1"/>
                          </a:solidFill>
                          <a:effectLst/>
                          <a:latin typeface="+mn-lt"/>
                          <a:ea typeface="+mn-ea"/>
                          <a:cs typeface="+mn-cs"/>
                        </a:rPr>
                        <a:t>D'un passeport</a:t>
                      </a:r>
                    </a:p>
                    <a:p>
                      <a:pPr marL="800100" lvl="1" indent="-342900">
                        <a:buFont typeface="+mj-lt"/>
                        <a:buAutoNum type="arabicPeriod"/>
                      </a:pPr>
                      <a:r>
                        <a:rPr lang="fr-FR" sz="1800" b="0" i="0" kern="1200" dirty="0">
                          <a:solidFill>
                            <a:schemeClr val="dk1"/>
                          </a:solidFill>
                          <a:effectLst/>
                          <a:latin typeface="+mn-lt"/>
                          <a:ea typeface="+mn-ea"/>
                          <a:cs typeface="+mn-cs"/>
                        </a:rPr>
                        <a:t>D'un titre de séjour ou carte de résidence français</a:t>
                      </a:r>
                    </a:p>
                    <a:p>
                      <a:pPr marL="800100" lvl="1" indent="-342900">
                        <a:buFont typeface="+mj-lt"/>
                        <a:buAutoNum type="arabicPeriod"/>
                      </a:pPr>
                      <a:r>
                        <a:rPr lang="fr-FR" sz="1800" b="0" i="0" kern="1200" dirty="0">
                          <a:solidFill>
                            <a:schemeClr val="dk1"/>
                          </a:solidFill>
                          <a:effectLst/>
                          <a:latin typeface="+mn-lt"/>
                          <a:ea typeface="+mn-ea"/>
                          <a:cs typeface="+mn-cs"/>
                        </a:rPr>
                        <a:t>D'un permis de conduire de moins de 15 ans en l'absence d'autre justificatif</a:t>
                      </a:r>
                    </a:p>
                    <a:p>
                      <a:pPr marL="800100" lvl="1" indent="-342900">
                        <a:buFont typeface="+mj-lt"/>
                        <a:buAutoNum type="arabicPeriod"/>
                      </a:pPr>
                      <a:r>
                        <a:rPr lang="fr-FR" sz="1800" b="0" i="0" kern="1200" dirty="0">
                          <a:solidFill>
                            <a:schemeClr val="dk1"/>
                          </a:solidFill>
                          <a:effectLst/>
                          <a:latin typeface="+mn-lt"/>
                          <a:ea typeface="+mn-ea"/>
                          <a:cs typeface="+mn-cs"/>
                        </a:rPr>
                        <a:t>Ou d'un document de demande d'asile remis par une préfecture</a:t>
                      </a:r>
                    </a:p>
                    <a:p>
                      <a:pPr marL="342900" indent="-342900">
                        <a:buFont typeface="+mj-lt"/>
                        <a:buAutoNum type="arabicPeriod"/>
                      </a:pPr>
                      <a:r>
                        <a:rPr lang="fr-FR" sz="1800" b="0" i="0" kern="1200" dirty="0">
                          <a:solidFill>
                            <a:schemeClr val="dk1"/>
                          </a:solidFill>
                          <a:effectLst/>
                          <a:latin typeface="+mn-lt"/>
                          <a:ea typeface="+mn-ea"/>
                          <a:cs typeface="+mn-cs"/>
                        </a:rPr>
                        <a:t>Si le représentant légal est une personne morale, un extrait KBIS de moins de 3 mois de chaque société intermédiaire</a:t>
                      </a:r>
                    </a:p>
                    <a:p>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51284338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D321F-562E-9E9F-B093-92F8EA176CA7}"/>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C1FA35B9-EC62-2E44-CED0-D8C797F5C0B7}"/>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51604BBA-0C81-79FF-3043-DE4D98C94AF5}"/>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9B9A228-E692-4473-B527-F79C0757F44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E59111A-646A-0949-E64F-09CCEBCDBA9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EEDA7E85-6338-DB72-CA7B-BA5CC03B7F1E}"/>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DD8B6685-ABFF-F2B1-608B-C067A2F01923}"/>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7521C234-D5CE-11C5-AAB1-536261543DD7}"/>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95939AF0-A228-0D62-6C7D-89DADE253529}"/>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A8D28DDB-6585-9FD8-0A32-10C2C2878E92}"/>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BE6C0B62-B865-F802-E2B8-E3F11376B6F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AED3D1E0-71AA-5CCB-EEA6-21B4F06851AB}"/>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640A5004-7875-CDE4-D211-53ECC4B9BC18}"/>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21A4681-045E-D8B2-0344-FD025AF8B97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005FC2D7-0442-BCD2-216E-A5C64F77079A}"/>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24" name="ZoneTexte 23">
            <a:extLst>
              <a:ext uri="{FF2B5EF4-FFF2-40B4-BE49-F238E27FC236}">
                <a16:creationId xmlns:a16="http://schemas.microsoft.com/office/drawing/2014/main" id="{3E447E40-AFF5-6DA1-4941-5274F6D9B044}"/>
              </a:ext>
            </a:extLst>
          </p:cNvPr>
          <p:cNvSpPr txBox="1"/>
          <p:nvPr/>
        </p:nvSpPr>
        <p:spPr>
          <a:xfrm>
            <a:off x="796341" y="806620"/>
            <a:ext cx="11200121" cy="6001643"/>
          </a:xfrm>
          <a:prstGeom prst="rect">
            <a:avLst/>
          </a:prstGeom>
          <a:noFill/>
        </p:spPr>
        <p:txBody>
          <a:bodyPr wrap="square">
            <a:spAutoFit/>
          </a:bodyPr>
          <a:lstStyle/>
          <a:p>
            <a:pPr algn="l">
              <a:buNone/>
            </a:pPr>
            <a:r>
              <a:rPr lang="fr-FR" sz="2800" b="0" i="0" dirty="0">
                <a:solidFill>
                  <a:srgbClr val="172B4D"/>
                </a:solidFill>
                <a:effectLst/>
                <a:latin typeface="-apple-system"/>
              </a:rPr>
              <a:t>Ce mode opératoire a pour objectif de décrire les compléments de KYC </a:t>
            </a:r>
            <a:r>
              <a:rPr lang="fr-FR" sz="2800" b="1" i="0" dirty="0">
                <a:solidFill>
                  <a:srgbClr val="172B4D"/>
                </a:solidFill>
                <a:effectLst/>
                <a:latin typeface="-apple-system"/>
              </a:rPr>
              <a:t>spécifiques aux clients dont l'activité, la forme juridique ou toute autre spécificité nécessite des diligences renforcées.</a:t>
            </a:r>
            <a:r>
              <a:rPr lang="fr-FR" sz="2800" b="0" i="0" dirty="0">
                <a:solidFill>
                  <a:srgbClr val="172B4D"/>
                </a:solidFill>
                <a:effectLst/>
                <a:latin typeface="-apple-system"/>
              </a:rPr>
              <a:t> L'ensemble des informations et justificatifs décrits doit être recueilli à l'</a:t>
            </a:r>
            <a:r>
              <a:rPr lang="fr-FR" sz="2800" b="0" i="0" dirty="0" err="1">
                <a:solidFill>
                  <a:srgbClr val="172B4D"/>
                </a:solidFill>
                <a:effectLst/>
                <a:latin typeface="-apple-system"/>
              </a:rPr>
              <a:t>onboarding</a:t>
            </a:r>
            <a:r>
              <a:rPr lang="fr-FR" sz="2800" b="0" i="0" dirty="0">
                <a:solidFill>
                  <a:srgbClr val="172B4D"/>
                </a:solidFill>
                <a:effectLst/>
                <a:latin typeface="-apple-system"/>
              </a:rPr>
              <a:t> ainsi qu'à chaque mise à jour du KYC du client concerné.</a:t>
            </a:r>
          </a:p>
          <a:p>
            <a:pPr algn="l">
              <a:buNone/>
            </a:pPr>
            <a:endParaRPr lang="fr-FR" sz="2800" b="0" i="0" dirty="0">
              <a:solidFill>
                <a:srgbClr val="172B4D"/>
              </a:solidFill>
              <a:effectLst/>
              <a:latin typeface="-apple-system"/>
            </a:endParaRPr>
          </a:p>
          <a:p>
            <a:pPr algn="l">
              <a:spcBef>
                <a:spcPts val="750"/>
              </a:spcBef>
              <a:buNone/>
            </a:pPr>
            <a:r>
              <a:rPr lang="fr-FR" sz="2800" b="0" i="0" dirty="0">
                <a:solidFill>
                  <a:srgbClr val="172B4D"/>
                </a:solidFill>
                <a:effectLst/>
                <a:latin typeface="-apple-system"/>
              </a:rPr>
              <a:t>Pour certains types de clients, des formulaires dédiés ont été mis en place en complément des JIRA API.</a:t>
            </a:r>
          </a:p>
          <a:p>
            <a:pPr algn="l">
              <a:spcBef>
                <a:spcPts val="750"/>
              </a:spcBef>
              <a:buNone/>
            </a:pPr>
            <a:endParaRPr lang="fr-FR" sz="2800" b="0" i="0" dirty="0">
              <a:solidFill>
                <a:srgbClr val="172B4D"/>
              </a:solidFill>
              <a:effectLst/>
              <a:latin typeface="-apple-system"/>
            </a:endParaRPr>
          </a:p>
          <a:p>
            <a:pPr algn="l">
              <a:spcBef>
                <a:spcPts val="750"/>
              </a:spcBef>
              <a:buNone/>
            </a:pPr>
            <a:r>
              <a:rPr lang="fr-FR" sz="2800" b="0" i="0" dirty="0">
                <a:solidFill>
                  <a:srgbClr val="172B4D"/>
                </a:solidFill>
                <a:effectLst/>
                <a:latin typeface="-apple-system"/>
              </a:rPr>
              <a:t>Ce tableau a vocation à être complété au fur et à mesure de l'évolution de la clientèle de l’Agent de l’EP. Un nouveau client présentant une spécificité et ne figurant pas dans ce tableau doit faire l'objet d'une validation spécifique chez MONEXT (Risque, Juridique notamment)</a:t>
            </a:r>
          </a:p>
        </p:txBody>
      </p:sp>
    </p:spTree>
    <p:extLst>
      <p:ext uri="{BB962C8B-B14F-4D97-AF65-F5344CB8AC3E}">
        <p14:creationId xmlns:p14="http://schemas.microsoft.com/office/powerpoint/2010/main" val="390774365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8E7B6-36B5-8A92-9E89-D341539FBBE1}"/>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9821F790-C527-A167-A0C1-D7EF1926655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681AD60-ACFC-E067-70A0-84B6EB624777}"/>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AD8F831-AC67-F40A-F4AE-982EC9484BE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0DA9A576-3AB1-0474-0F2D-64FC8C985E12}"/>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1C3B5CE3-7306-5439-920B-E9A792CD886E}"/>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B06DD26C-333B-751B-5E70-AC4882EFA361}"/>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8F14A4B0-463A-EE76-6566-55F24524A687}"/>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E6F661C4-D95D-9E63-D5B1-789624B901E3}"/>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5269B280-BFE7-5629-1FB0-F4680E43A931}"/>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E6A12E27-8352-4910-15CC-36924101DAF0}"/>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2E7E34A1-4333-40AA-6632-C83D9834B13A}"/>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A89D5FEC-DEB8-2DEE-74C8-2BB805D44F92}"/>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097FD110-6AD8-CB8A-D184-9EDC2A90681B}"/>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D76639E6-93C1-F8F3-B423-17AB9D99E538}"/>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8DFD85DC-792C-A205-F815-AD3712E242A9}"/>
              </a:ext>
            </a:extLst>
          </p:cNvPr>
          <p:cNvGraphicFramePr>
            <a:graphicFrameLocks noGrp="1"/>
          </p:cNvGraphicFramePr>
          <p:nvPr>
            <p:extLst>
              <p:ext uri="{D42A27DB-BD31-4B8C-83A1-F6EECF244321}">
                <p14:modId xmlns:p14="http://schemas.microsoft.com/office/powerpoint/2010/main" val="290068805"/>
              </p:ext>
            </p:extLst>
          </p:nvPr>
        </p:nvGraphicFramePr>
        <p:xfrm>
          <a:off x="275771" y="1001486"/>
          <a:ext cx="11511148" cy="4331216"/>
        </p:xfrm>
        <a:graphic>
          <a:graphicData uri="http://schemas.openxmlformats.org/drawingml/2006/table">
            <a:tbl>
              <a:tblPr firstRow="1" bandRow="1">
                <a:tableStyleId>{5C22544A-7EE6-4342-B048-85BDC9FD1C3A}</a:tableStyleId>
              </a:tblPr>
              <a:tblGrid>
                <a:gridCol w="1816567">
                  <a:extLst>
                    <a:ext uri="{9D8B030D-6E8A-4147-A177-3AD203B41FA5}">
                      <a16:colId xmlns:a16="http://schemas.microsoft.com/office/drawing/2014/main" val="3772179347"/>
                    </a:ext>
                  </a:extLst>
                </a:gridCol>
                <a:gridCol w="4206862">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64313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36218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AGENTS DE VOYAGE</a:t>
                      </a:r>
                    </a:p>
                    <a:p>
                      <a:endParaRPr lang="fr-FR" dirty="0"/>
                    </a:p>
                  </a:txBody>
                  <a:tcPr/>
                </a:tc>
                <a:tc>
                  <a:txBody>
                    <a:bodyPr/>
                    <a:lstStyle/>
                    <a:p>
                      <a:br>
                        <a:rPr lang="fr-FR" dirty="0">
                          <a:effectLst/>
                        </a:rPr>
                      </a:br>
                      <a:endParaRPr lang="fr-FR" dirty="0"/>
                    </a:p>
                  </a:txBody>
                  <a:tcPr/>
                </a:tc>
                <a:tc>
                  <a:txBody>
                    <a:bodyPr/>
                    <a:lstStyle/>
                    <a:p>
                      <a:pPr marL="342900" indent="-342900">
                        <a:buFont typeface="+mj-lt"/>
                        <a:buAutoNum type="arabicPeriod"/>
                      </a:pPr>
                      <a:r>
                        <a:rPr lang="fr-FR" sz="2000" b="0" i="0" kern="1200" dirty="0">
                          <a:solidFill>
                            <a:schemeClr val="dk1"/>
                          </a:solidFill>
                          <a:effectLst/>
                          <a:latin typeface="+mn-lt"/>
                          <a:ea typeface="+mn-ea"/>
                          <a:cs typeface="+mn-cs"/>
                        </a:rPr>
                        <a:t>Contrat de garantie (dont la souscription est obligatoire pour que les sociétés agences de voyage puissent être immatriculées, en vertu des articles L211-18 et R211-26 à R211-34 du Code du tourisme) ;</a:t>
                      </a:r>
                    </a:p>
                    <a:p>
                      <a:pPr marL="342900" indent="-342900">
                        <a:buFont typeface="+mj-lt"/>
                        <a:buAutoNum type="arabicPeriod"/>
                      </a:pPr>
                      <a:r>
                        <a:rPr lang="fr-FR" sz="2000" b="0" i="0" kern="1200" dirty="0">
                          <a:solidFill>
                            <a:schemeClr val="dk1"/>
                          </a:solidFill>
                          <a:effectLst/>
                          <a:latin typeface="+mn-lt"/>
                          <a:ea typeface="+mn-ea"/>
                          <a:cs typeface="+mn-cs"/>
                        </a:rPr>
                        <a:t>CGV transmises par le client (afin de s'assurer qu'elles incluent les coordonnées de son garant, comme prévu par l'article R211-2 du Code du tourisme).</a:t>
                      </a:r>
                    </a:p>
                    <a:p>
                      <a:pPr marL="0" indent="0">
                        <a:buFont typeface="+mj-lt"/>
                        <a:buNone/>
                      </a:pPr>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312780278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6D2A5-9453-DD2D-2C48-80869DF970BF}"/>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4738077D-DF12-84A4-5E53-35B941568CF6}"/>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63C45F1-5812-BE86-0A53-A023F3DDB127}"/>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5367B4C8-FA5C-078D-B04B-073A5D9F212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29FC7AA2-E633-B35E-D458-474D007D492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361A7065-4495-FA05-B95D-49C19BAAE05F}"/>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819BAEA1-5DCF-5DFC-F325-2F58A53C320A}"/>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3879C39B-53F2-2A1F-9221-3C5B865F8E4D}"/>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8F0ED32E-7012-EB61-EC44-62A38E48A787}"/>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4FD3BC19-AC30-90A8-4CA3-A4159EB1670D}"/>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6755165A-3E91-040F-C066-2892705444F0}"/>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FCFCCAFD-F34F-9C22-3D7D-C2788217C729}"/>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0047D7C6-4DD8-EA36-144A-BD4EDF7EC546}"/>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3D5CD91-3B56-CED7-37CE-36524774AF52}"/>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BFC6285F-D1AC-CA8A-8CFE-F7DE0B6BC380}"/>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CFA4BD15-5951-657A-254A-5EDB71BB21E6}"/>
              </a:ext>
            </a:extLst>
          </p:cNvPr>
          <p:cNvGraphicFramePr>
            <a:graphicFrameLocks noGrp="1"/>
          </p:cNvGraphicFramePr>
          <p:nvPr>
            <p:extLst>
              <p:ext uri="{D42A27DB-BD31-4B8C-83A1-F6EECF244321}">
                <p14:modId xmlns:p14="http://schemas.microsoft.com/office/powerpoint/2010/main" val="1281627201"/>
              </p:ext>
            </p:extLst>
          </p:nvPr>
        </p:nvGraphicFramePr>
        <p:xfrm>
          <a:off x="275771" y="1001486"/>
          <a:ext cx="11511148" cy="4524809"/>
        </p:xfrm>
        <a:graphic>
          <a:graphicData uri="http://schemas.openxmlformats.org/drawingml/2006/table">
            <a:tbl>
              <a:tblPr firstRow="1" bandRow="1">
                <a:tableStyleId>{5C22544A-7EE6-4342-B048-85BDC9FD1C3A}</a:tableStyleId>
              </a:tblPr>
              <a:tblGrid>
                <a:gridCol w="2293258">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COMMISSAIRES-PRISEURS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Répartition des flux par origine géographique (en %) ;</a:t>
                      </a:r>
                    </a:p>
                    <a:p>
                      <a:pPr marL="342900" indent="-342900">
                        <a:buFont typeface="+mj-lt"/>
                        <a:buAutoNum type="arabicPeriod"/>
                      </a:pPr>
                      <a:r>
                        <a:rPr lang="fr-FR" sz="1800" b="0" i="0" kern="1200" dirty="0">
                          <a:solidFill>
                            <a:schemeClr val="dk1"/>
                          </a:solidFill>
                          <a:effectLst/>
                          <a:latin typeface="+mn-lt"/>
                          <a:ea typeface="+mn-ea"/>
                          <a:cs typeface="+mn-cs"/>
                        </a:rPr>
                        <a:t>Spécialisation dans la vente d'or, de produits liés à l'or ou d'armes ;</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Licence ou autorisation d’exercice de l’activité </a:t>
                      </a:r>
                    </a:p>
                    <a:p>
                      <a:pPr marL="342900" indent="-342900">
                        <a:buFont typeface="+mj-lt"/>
                        <a:buAutoNum type="arabicPeriod"/>
                      </a:pPr>
                      <a:r>
                        <a:rPr lang="fr-FR" sz="1800" b="0" i="0" kern="1200" dirty="0">
                          <a:solidFill>
                            <a:schemeClr val="dk1"/>
                          </a:solidFill>
                          <a:effectLst/>
                          <a:latin typeface="+mn-lt"/>
                          <a:ea typeface="+mn-ea"/>
                          <a:cs typeface="+mn-cs"/>
                        </a:rPr>
                        <a:t>Template du mandat de vente ;</a:t>
                      </a:r>
                    </a:p>
                    <a:p>
                      <a:pPr marL="342900" indent="-342900">
                        <a:buFont typeface="+mj-lt"/>
                        <a:buAutoNum type="arabicPeriod"/>
                      </a:pPr>
                      <a:r>
                        <a:rPr lang="fr-FR" sz="1800" b="0" i="0" kern="1200" dirty="0">
                          <a:solidFill>
                            <a:schemeClr val="dk1"/>
                          </a:solidFill>
                          <a:effectLst/>
                          <a:latin typeface="+mn-lt"/>
                          <a:ea typeface="+mn-ea"/>
                          <a:cs typeface="+mn-cs"/>
                        </a:rPr>
                        <a:t>Attestation d’assurance.</a:t>
                      </a:r>
                    </a:p>
                    <a:p>
                      <a:pPr marL="0" indent="0">
                        <a:buFont typeface="+mj-lt"/>
                        <a:buNone/>
                      </a:pPr>
                      <a:endParaRPr lang="fr-FR" sz="1800"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fr-FR" sz="1800" b="0" i="0" kern="1200" dirty="0">
                          <a:solidFill>
                            <a:schemeClr val="dk1"/>
                          </a:solidFill>
                          <a:effectLst/>
                          <a:latin typeface="+mn-lt"/>
                          <a:ea typeface="+mn-ea"/>
                          <a:cs typeface="+mn-cs"/>
                          <a:sym typeface="Wingdings" panose="05000000000000000000" pitchFamily="2" charset="2"/>
                        </a:rPr>
                        <a:t> Formulaire complémentaire</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2647127382"/>
                  </a:ext>
                </a:extLst>
              </a:tr>
              <a:tr h="19035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PHARMACIES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N° d'identification au Fichier national des établissements sanitaires et sociaux (FINESS).</a:t>
                      </a:r>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Le dernier bilan financier peut être remplacé par la fiche d'analyse financière d'un prestataire (ex : </a:t>
                      </a:r>
                      <a:r>
                        <a:rPr lang="fr-FR" sz="1800" b="0" i="0" kern="1200" dirty="0" err="1">
                          <a:solidFill>
                            <a:schemeClr val="dk1"/>
                          </a:solidFill>
                          <a:effectLst/>
                          <a:latin typeface="+mn-lt"/>
                          <a:ea typeface="+mn-ea"/>
                          <a:cs typeface="+mn-cs"/>
                        </a:rPr>
                        <a:t>Ellisphère</a:t>
                      </a:r>
                      <a:r>
                        <a:rPr lang="fr-FR" sz="1800" b="0" i="0" kern="1200" dirty="0">
                          <a:solidFill>
                            <a:schemeClr val="dk1"/>
                          </a:solidFill>
                          <a:effectLst/>
                          <a:latin typeface="+mn-lt"/>
                          <a:ea typeface="+mn-ea"/>
                          <a:cs typeface="+mn-cs"/>
                        </a:rPr>
                        <a:t>) du dernier exercice clos ;</a:t>
                      </a:r>
                    </a:p>
                    <a:p>
                      <a:pPr marL="342900" indent="-342900">
                        <a:buFont typeface="+mj-lt"/>
                        <a:buAutoNum type="arabicPeriod"/>
                      </a:pPr>
                      <a:r>
                        <a:rPr lang="fr-FR" sz="1800" b="0" i="0" kern="1200" dirty="0">
                          <a:solidFill>
                            <a:schemeClr val="dk1"/>
                          </a:solidFill>
                          <a:effectLst/>
                          <a:latin typeface="+mn-lt"/>
                          <a:ea typeface="+mn-ea"/>
                          <a:cs typeface="+mn-cs"/>
                        </a:rPr>
                        <a:t>Extraction de l'annuaire de santé de moins de 3 mois.</a:t>
                      </a:r>
                    </a:p>
                    <a:p>
                      <a:pPr marL="0" indent="0">
                        <a:buFont typeface="+mj-lt"/>
                        <a:buNone/>
                      </a:pPr>
                      <a:r>
                        <a:rPr lang="fr-FR" sz="1800" b="0" i="0" kern="1200" dirty="0">
                          <a:solidFill>
                            <a:schemeClr val="dk1"/>
                          </a:solidFill>
                          <a:effectLst/>
                          <a:latin typeface="+mn-lt"/>
                          <a:ea typeface="+mn-ea"/>
                          <a:cs typeface="+mn-cs"/>
                          <a:sym typeface="Wingdings" panose="05000000000000000000" pitchFamily="2" charset="2"/>
                        </a:rPr>
                        <a:t> Formulaire complémentaire</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326058626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97A43-E18C-2FF5-734D-AE129D07497C}"/>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7D8EEE4F-C9A2-293D-D02B-9CD622D4A464}"/>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22AFFD6A-8A6E-9351-8146-B29701028DFD}"/>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96530472-A47A-275C-7E34-A0673FA9608D}"/>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037C529A-519F-742C-1F29-389BE52FBE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355763B5-EEDF-AA96-BC7A-BE0FAAC82B86}"/>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24BD6129-C9DC-E970-6455-9BF6106227E2}"/>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0E52B45C-E582-7E9F-12DC-199ABE994F22}"/>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6509ECC3-6DA7-C5AC-4DE8-2195B5F2B0FE}"/>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12070DF4-23D4-C9FB-EE69-99E9DAEE6CC7}"/>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DD767DE3-DB85-B7F7-A1C8-2D450A80A114}"/>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B3048B1E-F391-061D-77DA-ECCDACEDD53A}"/>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6BC50C3D-C1EC-A49B-B8BB-F13FE22FB54D}"/>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22624D3-D5A2-79D1-AAC9-2D3F720DB58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6162D57F-01D9-19F5-5E23-D0B7F4562703}"/>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196B7743-AFB8-5486-ED52-BFDE6752C412}"/>
              </a:ext>
            </a:extLst>
          </p:cNvPr>
          <p:cNvGraphicFramePr>
            <a:graphicFrameLocks noGrp="1"/>
          </p:cNvGraphicFramePr>
          <p:nvPr>
            <p:extLst>
              <p:ext uri="{D42A27DB-BD31-4B8C-83A1-F6EECF244321}">
                <p14:modId xmlns:p14="http://schemas.microsoft.com/office/powerpoint/2010/main" val="1047946176"/>
              </p:ext>
            </p:extLst>
          </p:nvPr>
        </p:nvGraphicFramePr>
        <p:xfrm>
          <a:off x="275771" y="1001486"/>
          <a:ext cx="11511148" cy="5073449"/>
        </p:xfrm>
        <a:graphic>
          <a:graphicData uri="http://schemas.openxmlformats.org/drawingml/2006/table">
            <a:tbl>
              <a:tblPr firstRow="1" bandRow="1">
                <a:tableStyleId>{5C22544A-7EE6-4342-B048-85BDC9FD1C3A}</a:tableStyleId>
              </a:tblPr>
              <a:tblGrid>
                <a:gridCol w="2293258">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22381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ASSOCIATIONS</a:t>
                      </a:r>
                    </a:p>
                    <a:p>
                      <a:endParaRPr lang="fr-FR" dirty="0"/>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0" i="0" kern="1200" dirty="0">
                          <a:solidFill>
                            <a:schemeClr val="dk1"/>
                          </a:solidFill>
                          <a:effectLst/>
                          <a:latin typeface="+mn-lt"/>
                          <a:ea typeface="+mn-ea"/>
                          <a:cs typeface="+mn-cs"/>
                        </a:rPr>
                        <a:t>N° de RNA.</a:t>
                      </a:r>
                    </a:p>
                    <a:p>
                      <a:pPr marL="342900" indent="-342900">
                        <a:buFont typeface="+mj-lt"/>
                        <a:buAutoNum type="arabicPeriod"/>
                      </a:pP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Statuts à jour</a:t>
                      </a:r>
                    </a:p>
                    <a:p>
                      <a:pPr marL="342900" indent="-342900">
                        <a:buFont typeface="+mj-lt"/>
                        <a:buAutoNum type="arabicPeriod"/>
                      </a:pPr>
                      <a:r>
                        <a:rPr lang="fr-FR" sz="1800" b="0" i="0" kern="1200" dirty="0">
                          <a:solidFill>
                            <a:schemeClr val="dk1"/>
                          </a:solidFill>
                          <a:effectLst/>
                          <a:latin typeface="+mn-lt"/>
                          <a:ea typeface="+mn-ea"/>
                          <a:cs typeface="+mn-cs"/>
                        </a:rPr>
                        <a:t>Document d'identification de l'association : </a:t>
                      </a:r>
                    </a:p>
                    <a:p>
                      <a:pPr marL="800100" lvl="1" indent="-342900">
                        <a:buFont typeface="+mj-lt"/>
                        <a:buAutoNum type="arabicPeriod"/>
                      </a:pPr>
                      <a:r>
                        <a:rPr lang="fr-FR" sz="1800" b="0" i="0" kern="1200" dirty="0">
                          <a:solidFill>
                            <a:schemeClr val="dk1"/>
                          </a:solidFill>
                          <a:effectLst/>
                          <a:latin typeface="+mn-lt"/>
                          <a:ea typeface="+mn-ea"/>
                          <a:cs typeface="+mn-cs"/>
                        </a:rPr>
                        <a:t>Si l'association est inscrite au RCS : extrait </a:t>
                      </a:r>
                      <a:r>
                        <a:rPr lang="fr-FR" sz="1800" b="0" i="0" kern="1200" dirty="0" err="1">
                          <a:solidFill>
                            <a:schemeClr val="dk1"/>
                          </a:solidFill>
                          <a:effectLst/>
                          <a:latin typeface="+mn-lt"/>
                          <a:ea typeface="+mn-ea"/>
                          <a:cs typeface="+mn-cs"/>
                        </a:rPr>
                        <a:t>Kbis</a:t>
                      </a:r>
                      <a:r>
                        <a:rPr lang="fr-FR" sz="1800" b="0" i="0" kern="1200" dirty="0">
                          <a:solidFill>
                            <a:schemeClr val="dk1"/>
                          </a:solidFill>
                          <a:effectLst/>
                          <a:latin typeface="+mn-lt"/>
                          <a:ea typeface="+mn-ea"/>
                          <a:cs typeface="+mn-cs"/>
                        </a:rPr>
                        <a:t> de moins de 3 mois (aucun changement) ;</a:t>
                      </a:r>
                    </a:p>
                    <a:p>
                      <a:pPr marL="800100" lvl="1" indent="-342900">
                        <a:buFont typeface="+mj-lt"/>
                        <a:buAutoNum type="arabicPeriod"/>
                      </a:pPr>
                      <a:r>
                        <a:rPr lang="fr-FR" sz="1800" b="0" i="0" kern="1200" dirty="0">
                          <a:solidFill>
                            <a:schemeClr val="dk1"/>
                          </a:solidFill>
                          <a:effectLst/>
                          <a:latin typeface="+mn-lt"/>
                          <a:ea typeface="+mn-ea"/>
                          <a:cs typeface="+mn-cs"/>
                        </a:rPr>
                        <a:t>Si l'association dispose d'un SIRET : avis de situation SIRENE.</a:t>
                      </a:r>
                    </a:p>
                    <a:p>
                      <a:pPr marL="457200" lvl="1" indent="0">
                        <a:buFont typeface="+mj-lt"/>
                        <a:buNone/>
                      </a:pPr>
                      <a:endParaRPr lang="fr-FR" sz="1800" b="0" i="0" kern="1200" dirty="0">
                        <a:solidFill>
                          <a:schemeClr val="dk1"/>
                        </a:solidFill>
                        <a:effectLst/>
                        <a:latin typeface="+mn-lt"/>
                        <a:ea typeface="+mn-ea"/>
                        <a:cs typeface="+mn-cs"/>
                      </a:endParaRPr>
                    </a:p>
                    <a:p>
                      <a:pPr marL="457200" lvl="1" indent="0">
                        <a:buFont typeface="+mj-lt"/>
                        <a:buNone/>
                      </a:pPr>
                      <a:r>
                        <a:rPr lang="fr-FR" sz="1800" b="0" i="0" kern="1200" dirty="0">
                          <a:solidFill>
                            <a:schemeClr val="dk1"/>
                          </a:solidFill>
                          <a:effectLst/>
                          <a:latin typeface="+mn-lt"/>
                          <a:ea typeface="+mn-ea"/>
                          <a:cs typeface="+mn-cs"/>
                          <a:sym typeface="Wingdings" panose="05000000000000000000" pitchFamily="2" charset="2"/>
                        </a:rPr>
                        <a:t> Formulaires complémentaires</a:t>
                      </a:r>
                      <a:endParaRPr lang="fr-FR" sz="1800" b="0" i="0" kern="1200" dirty="0">
                        <a:solidFill>
                          <a:schemeClr val="dk1"/>
                        </a:solidFill>
                        <a:effectLst/>
                        <a:latin typeface="+mn-lt"/>
                        <a:ea typeface="+mn-ea"/>
                        <a:cs typeface="+mn-cs"/>
                      </a:endParaRPr>
                    </a:p>
                    <a:p>
                      <a:pPr marL="0" indent="0">
                        <a:buFont typeface="+mj-lt"/>
                        <a:buNone/>
                      </a:pPr>
                      <a:endParaRPr lang="fr-FR" sz="1600" dirty="0"/>
                    </a:p>
                  </a:txBody>
                  <a:tcPr/>
                </a:tc>
                <a:extLst>
                  <a:ext uri="{0D108BD9-81ED-4DB2-BD59-A6C34878D82A}">
                    <a16:rowId xmlns:a16="http://schemas.microsoft.com/office/drawing/2014/main" val="2647127382"/>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ENTREPRISES INDIVIDUELLES (EI)</a:t>
                      </a:r>
                    </a:p>
                    <a:p>
                      <a:endParaRPr lang="fr-FR" dirty="0"/>
                    </a:p>
                  </a:txBody>
                  <a:tcPr/>
                </a:tc>
                <a:tc>
                  <a:txBody>
                    <a:bodyPr/>
                    <a:lstStyle/>
                    <a:p>
                      <a:pPr marL="0" indent="0">
                        <a:buFont typeface="+mj-lt"/>
                        <a:buNone/>
                      </a:pPr>
                      <a:endParaRPr lang="fr-FR" sz="1800" b="0" i="0" kern="1200" dirty="0">
                        <a:solidFill>
                          <a:schemeClr val="dk1"/>
                        </a:solidFill>
                        <a:effectLst/>
                        <a:latin typeface="+mn-lt"/>
                        <a:ea typeface="+mn-ea"/>
                        <a:cs typeface="+mn-cs"/>
                      </a:endParaRP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0" i="0" kern="1200" dirty="0">
                          <a:solidFill>
                            <a:schemeClr val="dk1"/>
                          </a:solidFill>
                          <a:effectLst/>
                          <a:latin typeface="+mn-lt"/>
                          <a:ea typeface="+mn-ea"/>
                          <a:cs typeface="+mn-cs"/>
                        </a:rPr>
                        <a:t>Ces clients n'ayant pas l'obligation de créer une personne morale, nul besoin d'obtenir de déclaration des bénéficiaires effectifs de leur part.</a:t>
                      </a: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290013640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D2665-9905-2C0C-39F8-AFD6BB8C9D44}"/>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DE2DF606-A938-154F-A05F-B58FC5D7BD3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CF51B9D8-BFA6-42B9-8238-8EAF5D0F187D}"/>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4A97EBD6-6B61-7B57-22EC-08739CA0A144}"/>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535A60D-5C9A-97A4-5EA9-3F6B47C8E28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1A9B0C43-5CA3-4D6B-A01E-0BD78D823F3B}"/>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D3CD507-3D02-8860-9E0A-69622B58E0CE}"/>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58FC7EE4-27BC-2DA0-8E58-69F98B741B18}"/>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AEB859DB-7D83-F8A5-659D-93D62D71AEF5}"/>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5E8C92D6-752B-A946-26DC-A41766EE2424}"/>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8F853759-7882-BCAB-503A-658AEBD2958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62B7BB77-1465-7983-12CB-06E3902D7E70}"/>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B3A80A57-8731-3D89-8F0D-4332D72F6BCA}"/>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56C7852E-83B4-95E0-B104-07B8A76F56BE}"/>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0F538F02-0F5D-240B-5935-6FD6AE0AC2E4}"/>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90F6E178-BCE2-07E9-FA7A-83D416777E77}"/>
              </a:ext>
            </a:extLst>
          </p:cNvPr>
          <p:cNvGraphicFramePr>
            <a:graphicFrameLocks noGrp="1"/>
          </p:cNvGraphicFramePr>
          <p:nvPr>
            <p:extLst>
              <p:ext uri="{D42A27DB-BD31-4B8C-83A1-F6EECF244321}">
                <p14:modId xmlns:p14="http://schemas.microsoft.com/office/powerpoint/2010/main" val="1208923141"/>
              </p:ext>
            </p:extLst>
          </p:nvPr>
        </p:nvGraphicFramePr>
        <p:xfrm>
          <a:off x="246743" y="1001486"/>
          <a:ext cx="11540176" cy="3200400"/>
        </p:xfrm>
        <a:graphic>
          <a:graphicData uri="http://schemas.openxmlformats.org/drawingml/2006/table">
            <a:tbl>
              <a:tblPr firstRow="1" bandRow="1">
                <a:tableStyleId>{5C22544A-7EE6-4342-B048-85BDC9FD1C3A}</a:tableStyleId>
              </a:tblPr>
              <a:tblGrid>
                <a:gridCol w="2322286">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0189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r>
                        <a:rPr lang="fr-FR" sz="1800" b="1" i="0" kern="1200" dirty="0">
                          <a:solidFill>
                            <a:schemeClr val="dk1"/>
                          </a:solidFill>
                          <a:effectLst/>
                          <a:latin typeface="+mn-lt"/>
                          <a:ea typeface="+mn-ea"/>
                          <a:cs typeface="+mn-cs"/>
                        </a:rPr>
                        <a:t>SOCIETES DE CREATION RECENTE</a:t>
                      </a:r>
                    </a:p>
                    <a:p>
                      <a:r>
                        <a:rPr lang="fr-FR" sz="1800" b="1" i="0" kern="1200" dirty="0">
                          <a:solidFill>
                            <a:schemeClr val="dk1"/>
                          </a:solidFill>
                          <a:effectLst/>
                          <a:latin typeface="+mn-lt"/>
                          <a:ea typeface="+mn-ea"/>
                          <a:cs typeface="+mn-cs"/>
                        </a:rPr>
                        <a:t>(date d'immatriculation &lt; 2 ans)</a:t>
                      </a:r>
                    </a:p>
                    <a:p>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Chiffre d'affaires prévisionnel ;</a:t>
                      </a:r>
                    </a:p>
                    <a:p>
                      <a:pPr marL="342900" indent="-342900">
                        <a:buFont typeface="+mj-lt"/>
                        <a:buAutoNum type="arabicPeriod"/>
                      </a:pPr>
                      <a:r>
                        <a:rPr lang="fr-FR" sz="1800" b="0" i="0" kern="1200" dirty="0">
                          <a:solidFill>
                            <a:schemeClr val="dk1"/>
                          </a:solidFill>
                          <a:effectLst/>
                          <a:latin typeface="+mn-lt"/>
                          <a:ea typeface="+mn-ea"/>
                          <a:cs typeface="+mn-cs"/>
                        </a:rPr>
                        <a:t>Effectif salarial ;</a:t>
                      </a:r>
                    </a:p>
                    <a:p>
                      <a:pPr marL="342900" indent="-342900">
                        <a:buFont typeface="+mj-lt"/>
                        <a:buAutoNum type="arabicPeriod"/>
                      </a:pPr>
                      <a:r>
                        <a:rPr lang="fr-FR" sz="1800" b="0" i="0" kern="1200" dirty="0">
                          <a:solidFill>
                            <a:schemeClr val="dk1"/>
                          </a:solidFill>
                          <a:effectLst/>
                          <a:latin typeface="+mn-lt"/>
                          <a:ea typeface="+mn-ea"/>
                          <a:cs typeface="+mn-cs"/>
                        </a:rPr>
                        <a:t>Calendrier de lancement de l'activité (ex : ouverture établissement ou site web).</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fr-FR" sz="1800" b="0" i="0" kern="1200" dirty="0">
                        <a:solidFill>
                          <a:schemeClr val="dk1"/>
                        </a:solidFill>
                        <a:effectLst/>
                        <a:latin typeface="+mn-lt"/>
                        <a:ea typeface="+mn-ea"/>
                        <a:cs typeface="+mn-cs"/>
                      </a:endParaRPr>
                    </a:p>
                    <a:p>
                      <a:pPr marL="342900" indent="-342900">
                        <a:buFont typeface="+mj-lt"/>
                        <a:buAutoNum type="arabicPeriod"/>
                      </a:pPr>
                      <a:endParaRPr lang="fr-FR"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Si le client n'est pas en capacité de fournir de bilan (car pas encore d'exercice clos), obtenir un business plan</a:t>
                      </a:r>
                    </a:p>
                    <a:p>
                      <a:pPr marL="342900" indent="-342900">
                        <a:buFont typeface="+mj-lt"/>
                        <a:buAutoNum type="arabicPeriod"/>
                      </a:pPr>
                      <a:r>
                        <a:rPr lang="fr-FR" sz="1800" b="0" i="0" kern="1200" dirty="0">
                          <a:solidFill>
                            <a:schemeClr val="dk1"/>
                          </a:solidFill>
                          <a:effectLst/>
                          <a:latin typeface="+mn-lt"/>
                          <a:ea typeface="+mn-ea"/>
                          <a:cs typeface="+mn-cs"/>
                        </a:rPr>
                        <a:t>Statuts</a:t>
                      </a:r>
                    </a:p>
                    <a:p>
                      <a:pPr marL="342900" indent="-342900">
                        <a:buFont typeface="+mj-lt"/>
                        <a:buAutoNum type="arabicPeriod"/>
                      </a:pPr>
                      <a:r>
                        <a:rPr lang="fr-FR" sz="1800" b="0" i="0" kern="1200" dirty="0">
                          <a:solidFill>
                            <a:schemeClr val="dk1"/>
                          </a:solidFill>
                          <a:effectLst/>
                          <a:latin typeface="+mn-lt"/>
                          <a:ea typeface="+mn-ea"/>
                          <a:cs typeface="+mn-cs"/>
                        </a:rPr>
                        <a:t>Attestation de dépôt du capital social</a:t>
                      </a:r>
                    </a:p>
                    <a:p>
                      <a:pPr marL="342900" indent="-342900">
                        <a:buFont typeface="+mj-lt"/>
                        <a:buAutoNum type="arabicPeriod"/>
                      </a:pPr>
                      <a:r>
                        <a:rPr lang="fr-FR" sz="1800" b="0" i="0" kern="1200" dirty="0">
                          <a:solidFill>
                            <a:schemeClr val="dk1"/>
                          </a:solidFill>
                          <a:effectLst/>
                          <a:latin typeface="+mn-lt"/>
                          <a:ea typeface="+mn-ea"/>
                          <a:cs typeface="+mn-cs"/>
                        </a:rPr>
                        <a:t>Organigramme d'actionnariat</a:t>
                      </a:r>
                    </a:p>
                    <a:p>
                      <a:pPr marL="0" indent="0">
                        <a:buFont typeface="+mj-lt"/>
                        <a:buNone/>
                      </a:pPr>
                      <a:endParaRPr lang="fr-FR" sz="1600" dirty="0"/>
                    </a:p>
                  </a:txBody>
                  <a:tcPr/>
                </a:tc>
                <a:extLst>
                  <a:ext uri="{0D108BD9-81ED-4DB2-BD59-A6C34878D82A}">
                    <a16:rowId xmlns:a16="http://schemas.microsoft.com/office/drawing/2014/main" val="2647127382"/>
                  </a:ext>
                </a:extLst>
              </a:tr>
            </a:tbl>
          </a:graphicData>
        </a:graphic>
      </p:graphicFrame>
    </p:spTree>
    <p:extLst>
      <p:ext uri="{BB962C8B-B14F-4D97-AF65-F5344CB8AC3E}">
        <p14:creationId xmlns:p14="http://schemas.microsoft.com/office/powerpoint/2010/main" val="282014167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9A768-4B50-6F95-C9EA-5E292DDC47B6}"/>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80E373AE-2C81-BC45-CD33-F748C94F20A5}"/>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94C2B15A-41BF-FE5C-DBAA-FF479C02D4CC}"/>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B88FC6E2-5A14-0741-9AF8-0FB3FF0C75E4}"/>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F53734DB-3F78-FE24-98ED-070BC96A9DD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4" name="Rectangle 3">
            <a:hlinkClick r:id="" action="ppaction://noaction"/>
            <a:extLst>
              <a:ext uri="{FF2B5EF4-FFF2-40B4-BE49-F238E27FC236}">
                <a16:creationId xmlns:a16="http://schemas.microsoft.com/office/drawing/2014/main" id="{65525AE6-C7E4-D233-1A96-C9D5D05B5713}"/>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98EAB21-507B-EF13-7E2F-DBD9093688DC}"/>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AF801E55-2928-0E5F-7857-3165FD74F07C}"/>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DF1F45A1-214C-185F-73D0-5964060C813B}"/>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6AF36C2A-3F85-EF8E-3D47-AF3D428D5C08}"/>
              </a:ext>
            </a:extLst>
          </p:cNvPr>
          <p:cNvGrpSpPr/>
          <p:nvPr/>
        </p:nvGrpSpPr>
        <p:grpSpPr>
          <a:xfrm>
            <a:off x="-875715" y="98834"/>
            <a:ext cx="13778915" cy="904939"/>
            <a:chOff x="559046" y="2466634"/>
            <a:chExt cx="5244595" cy="1097353"/>
          </a:xfrm>
        </p:grpSpPr>
        <p:sp>
          <p:nvSpPr>
            <p:cNvPr id="11" name="Rectangle: Rounded Corners 9">
              <a:extLst>
                <a:ext uri="{FF2B5EF4-FFF2-40B4-BE49-F238E27FC236}">
                  <a16:creationId xmlns:a16="http://schemas.microsoft.com/office/drawing/2014/main" id="{8169EB32-8C0F-A8B9-AA5A-248BF2D0755E}"/>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F8A3624B-9A24-490B-2ED7-BEE83FE32E4D}"/>
                </a:ext>
              </a:extLst>
            </p:cNvPr>
            <p:cNvSpPr txBox="1"/>
            <p:nvPr/>
          </p:nvSpPr>
          <p:spPr>
            <a:xfrm>
              <a:off x="1486109" y="2905762"/>
              <a:ext cx="3747817" cy="365549"/>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9BB420DF-3C26-747B-368C-CFD3C9385A69}"/>
                </a:ext>
              </a:extLst>
            </p:cNvPr>
            <p:cNvSpPr txBox="1"/>
            <p:nvPr/>
          </p:nvSpPr>
          <p:spPr>
            <a:xfrm>
              <a:off x="559046" y="2836611"/>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sp>
          <p:nvSpPr>
            <p:cNvPr id="21" name="Isosceles Triangle 71">
              <a:extLst>
                <a:ext uri="{FF2B5EF4-FFF2-40B4-BE49-F238E27FC236}">
                  <a16:creationId xmlns:a16="http://schemas.microsoft.com/office/drawing/2014/main" id="{234BDD7D-6D37-5ECA-8D1F-540DB7B335D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AA9EFF25-8172-811A-216E-77C24B99E7A1}"/>
                </a:ext>
              </a:extLst>
            </p:cNvPr>
            <p:cNvSpPr/>
            <p:nvPr/>
          </p:nvSpPr>
          <p:spPr>
            <a:xfrm rot="10800000">
              <a:off x="905686" y="246663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aphicFrame>
        <p:nvGraphicFramePr>
          <p:cNvPr id="3" name="Tableau 2">
            <a:extLst>
              <a:ext uri="{FF2B5EF4-FFF2-40B4-BE49-F238E27FC236}">
                <a16:creationId xmlns:a16="http://schemas.microsoft.com/office/drawing/2014/main" id="{A9B260DC-4592-F9E0-BE34-1666ABE19865}"/>
              </a:ext>
            </a:extLst>
          </p:cNvPr>
          <p:cNvGraphicFramePr>
            <a:graphicFrameLocks noGrp="1"/>
          </p:cNvGraphicFramePr>
          <p:nvPr>
            <p:extLst>
              <p:ext uri="{D42A27DB-BD31-4B8C-83A1-F6EECF244321}">
                <p14:modId xmlns:p14="http://schemas.microsoft.com/office/powerpoint/2010/main" val="3382833391"/>
              </p:ext>
            </p:extLst>
          </p:nvPr>
        </p:nvGraphicFramePr>
        <p:xfrm>
          <a:off x="246743" y="1001486"/>
          <a:ext cx="11540176" cy="5090160"/>
        </p:xfrm>
        <a:graphic>
          <a:graphicData uri="http://schemas.openxmlformats.org/drawingml/2006/table">
            <a:tbl>
              <a:tblPr firstRow="1" bandRow="1">
                <a:tableStyleId>{5C22544A-7EE6-4342-B048-85BDC9FD1C3A}</a:tableStyleId>
              </a:tblPr>
              <a:tblGrid>
                <a:gridCol w="2322286">
                  <a:extLst>
                    <a:ext uri="{9D8B030D-6E8A-4147-A177-3AD203B41FA5}">
                      <a16:colId xmlns:a16="http://schemas.microsoft.com/office/drawing/2014/main" val="3772179347"/>
                    </a:ext>
                  </a:extLst>
                </a:gridCol>
                <a:gridCol w="3730171">
                  <a:extLst>
                    <a:ext uri="{9D8B030D-6E8A-4147-A177-3AD203B41FA5}">
                      <a16:colId xmlns:a16="http://schemas.microsoft.com/office/drawing/2014/main" val="2397857005"/>
                    </a:ext>
                  </a:extLst>
                </a:gridCol>
                <a:gridCol w="5487719">
                  <a:extLst>
                    <a:ext uri="{9D8B030D-6E8A-4147-A177-3AD203B41FA5}">
                      <a16:colId xmlns:a16="http://schemas.microsoft.com/office/drawing/2014/main" val="1286814990"/>
                    </a:ext>
                  </a:extLst>
                </a:gridCol>
              </a:tblGrid>
              <a:tr h="338016">
                <a:tc>
                  <a:txBody>
                    <a:bodyPr/>
                    <a:lstStyle/>
                    <a:p>
                      <a:r>
                        <a:rPr lang="fr-FR" dirty="0"/>
                        <a:t>Type de client</a:t>
                      </a:r>
                    </a:p>
                  </a:txBody>
                  <a:tcPr>
                    <a:solidFill>
                      <a:schemeClr val="accent2"/>
                    </a:solidFill>
                  </a:tcPr>
                </a:tc>
                <a:tc>
                  <a:txBody>
                    <a:bodyPr/>
                    <a:lstStyle/>
                    <a:p>
                      <a:pPr algn="ctr"/>
                      <a:r>
                        <a:rPr lang="fr-FR" dirty="0"/>
                        <a:t>Données Supplémentaires</a:t>
                      </a:r>
                    </a:p>
                  </a:txBody>
                  <a:tcPr>
                    <a:solidFill>
                      <a:schemeClr val="accent2"/>
                    </a:solidFill>
                  </a:tcPr>
                </a:tc>
                <a:tc>
                  <a:txBody>
                    <a:bodyPr/>
                    <a:lstStyle/>
                    <a:p>
                      <a:pPr algn="ctr"/>
                      <a:r>
                        <a:rPr lang="fr-FR" dirty="0"/>
                        <a:t>Justificatifs supplémentaires</a:t>
                      </a:r>
                    </a:p>
                  </a:txBody>
                  <a:tcPr>
                    <a:solidFill>
                      <a:schemeClr val="accent2"/>
                    </a:solidFill>
                  </a:tcPr>
                </a:tc>
                <a:extLst>
                  <a:ext uri="{0D108BD9-81ED-4DB2-BD59-A6C34878D82A}">
                    <a16:rowId xmlns:a16="http://schemas.microsoft.com/office/drawing/2014/main" val="3603971668"/>
                  </a:ext>
                </a:extLst>
              </a:tr>
              <a:tr h="19035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endParaRPr lang="fr-FR" sz="1800" b="1" i="0" kern="1200" dirty="0">
                        <a:solidFill>
                          <a:schemeClr val="dk1"/>
                        </a:solidFill>
                        <a:effectLst/>
                        <a:latin typeface="+mn-lt"/>
                        <a:ea typeface="+mn-ea"/>
                        <a:cs typeface="+mn-cs"/>
                      </a:endParaRPr>
                    </a:p>
                    <a:p>
                      <a:pPr algn="ctr"/>
                      <a:r>
                        <a:rPr lang="fr-FR" sz="1800" b="1" i="0" kern="1200" dirty="0">
                          <a:solidFill>
                            <a:schemeClr val="dk1"/>
                          </a:solidFill>
                          <a:effectLst/>
                          <a:latin typeface="+mn-lt"/>
                          <a:ea typeface="+mn-ea"/>
                          <a:cs typeface="+mn-cs"/>
                        </a:rPr>
                        <a:t>SOCIETES ETRANGERES</a:t>
                      </a:r>
                    </a:p>
                    <a:p>
                      <a:endParaRPr lang="fr-FR" dirty="0"/>
                    </a:p>
                  </a:txBody>
                  <a:tcPr/>
                </a:tc>
                <a:tc>
                  <a:txBody>
                    <a:bodyPr/>
                    <a:lstStyle/>
                    <a:p>
                      <a:pPr marL="0" indent="0">
                        <a:buFont typeface="+mj-lt"/>
                        <a:buNone/>
                      </a:pPr>
                      <a:endParaRPr lang="fr-FR" sz="1800" b="0" i="0" kern="1200" dirty="0">
                        <a:solidFill>
                          <a:schemeClr val="dk1"/>
                        </a:solidFill>
                        <a:effectLst/>
                        <a:latin typeface="+mn-lt"/>
                        <a:ea typeface="+mn-ea"/>
                        <a:cs typeface="+mn-cs"/>
                      </a:endParaRPr>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Le </a:t>
                      </a:r>
                      <a:r>
                        <a:rPr lang="fr-FR" sz="1800" b="0" i="0" kern="1200" dirty="0" err="1">
                          <a:solidFill>
                            <a:schemeClr val="dk1"/>
                          </a:solidFill>
                          <a:effectLst/>
                          <a:latin typeface="+mn-lt"/>
                          <a:ea typeface="+mn-ea"/>
                          <a:cs typeface="+mn-cs"/>
                        </a:rPr>
                        <a:t>Kbis</a:t>
                      </a:r>
                      <a:r>
                        <a:rPr lang="fr-FR" sz="1800" b="0" i="0" kern="1200" dirty="0">
                          <a:solidFill>
                            <a:schemeClr val="dk1"/>
                          </a:solidFill>
                          <a:effectLst/>
                          <a:latin typeface="+mn-lt"/>
                          <a:ea typeface="+mn-ea"/>
                          <a:cs typeface="+mn-cs"/>
                        </a:rPr>
                        <a:t> est remplacé par un extrait d'immatriculation au registre local du commerce et des sociétés datant de moins de 3 mois ;</a:t>
                      </a:r>
                    </a:p>
                    <a:p>
                      <a:pPr marL="342900" indent="-342900">
                        <a:buFont typeface="+mj-lt"/>
                        <a:buAutoNum type="arabicPeriod"/>
                      </a:pPr>
                      <a:r>
                        <a:rPr lang="fr-FR" sz="1800" b="0" i="0" kern="1200" dirty="0">
                          <a:solidFill>
                            <a:schemeClr val="dk1"/>
                          </a:solidFill>
                          <a:effectLst/>
                          <a:latin typeface="+mn-lt"/>
                          <a:ea typeface="+mn-ea"/>
                          <a:cs typeface="+mn-cs"/>
                        </a:rPr>
                        <a:t>Un extrait du registre local des bénéficiaires effectifs doit être obtenu directement auprès du client (Monext n'ayant pas accès aux registres locaux) ;</a:t>
                      </a:r>
                    </a:p>
                    <a:p>
                      <a:pPr marL="342900" indent="-342900">
                        <a:buFont typeface="+mj-lt"/>
                        <a:buAutoNum type="arabicPeriod"/>
                      </a:pPr>
                      <a:r>
                        <a:rPr lang="fr-FR" sz="1800" b="0" i="0" kern="1200" dirty="0">
                          <a:solidFill>
                            <a:schemeClr val="dk1"/>
                          </a:solidFill>
                          <a:effectLst/>
                          <a:latin typeface="+mn-lt"/>
                          <a:ea typeface="+mn-ea"/>
                          <a:cs typeface="+mn-cs"/>
                        </a:rPr>
                        <a:t>Un formulaire d'auto-certification de la résidence fiscale personne morale ("</a:t>
                      </a:r>
                      <a:r>
                        <a:rPr lang="fr-FR" sz="1800" b="0" i="0" kern="1200" dirty="0" err="1">
                          <a:solidFill>
                            <a:schemeClr val="dk1"/>
                          </a:solidFill>
                          <a:effectLst/>
                          <a:latin typeface="+mn-lt"/>
                          <a:ea typeface="+mn-ea"/>
                          <a:cs typeface="+mn-cs"/>
                        </a:rPr>
                        <a:t>Entity</a:t>
                      </a:r>
                      <a:r>
                        <a:rPr lang="fr-FR" sz="1800" b="0" i="0" kern="1200" dirty="0">
                          <a:solidFill>
                            <a:schemeClr val="dk1"/>
                          </a:solidFill>
                          <a:effectLst/>
                          <a:latin typeface="+mn-lt"/>
                          <a:ea typeface="+mn-ea"/>
                          <a:cs typeface="+mn-cs"/>
                        </a:rPr>
                        <a:t>") doit être recueilli pour la société.</a:t>
                      </a:r>
                    </a:p>
                    <a:p>
                      <a:pPr marL="342900" indent="-342900">
                        <a:buFont typeface="+mj-lt"/>
                        <a:buAutoNum type="arabicPeriod"/>
                      </a:pPr>
                      <a:r>
                        <a:rPr lang="fr-FR" sz="1800" b="0" i="0" kern="1200" dirty="0">
                          <a:solidFill>
                            <a:schemeClr val="dk1"/>
                          </a:solidFill>
                          <a:effectLst/>
                          <a:latin typeface="+mn-lt"/>
                          <a:ea typeface="+mn-ea"/>
                          <a:cs typeface="+mn-cs"/>
                        </a:rPr>
                        <a:t>Un formulaire d'auto-certification de la résidence fiscale personne physique ("</a:t>
                      </a:r>
                      <a:r>
                        <a:rPr lang="fr-FR" sz="1800" b="0" i="0" kern="1200" dirty="0" err="1">
                          <a:solidFill>
                            <a:schemeClr val="dk1"/>
                          </a:solidFill>
                          <a:effectLst/>
                          <a:latin typeface="+mn-lt"/>
                          <a:ea typeface="+mn-ea"/>
                          <a:cs typeface="+mn-cs"/>
                        </a:rPr>
                        <a:t>Beneficial</a:t>
                      </a:r>
                      <a:r>
                        <a:rPr lang="fr-FR" sz="1800" b="0" i="0" kern="1200" dirty="0">
                          <a:solidFill>
                            <a:schemeClr val="dk1"/>
                          </a:solidFill>
                          <a:effectLst/>
                          <a:latin typeface="+mn-lt"/>
                          <a:ea typeface="+mn-ea"/>
                          <a:cs typeface="+mn-cs"/>
                        </a:rPr>
                        <a:t> </a:t>
                      </a:r>
                      <a:r>
                        <a:rPr lang="fr-FR" sz="1800" b="0" i="0" kern="1200" dirty="0" err="1">
                          <a:solidFill>
                            <a:schemeClr val="dk1"/>
                          </a:solidFill>
                          <a:effectLst/>
                          <a:latin typeface="+mn-lt"/>
                          <a:ea typeface="+mn-ea"/>
                          <a:cs typeface="+mn-cs"/>
                        </a:rPr>
                        <a:t>owner</a:t>
                      </a:r>
                      <a:r>
                        <a:rPr lang="fr-FR" sz="1800" b="0" i="0" kern="1200" dirty="0">
                          <a:solidFill>
                            <a:schemeClr val="dk1"/>
                          </a:solidFill>
                          <a:effectLst/>
                          <a:latin typeface="+mn-lt"/>
                          <a:ea typeface="+mn-ea"/>
                          <a:cs typeface="+mn-cs"/>
                        </a:rPr>
                        <a:t>") doit être recueilli pour chaque bénéficiaire effectif de la société.</a:t>
                      </a:r>
                    </a:p>
                    <a:p>
                      <a:pPr marL="0" indent="0">
                        <a:buFont typeface="+mj-lt"/>
                        <a:buNone/>
                      </a:pPr>
                      <a:r>
                        <a:rPr lang="fr-FR" sz="1800" b="0" i="0" kern="1200" dirty="0">
                          <a:solidFill>
                            <a:schemeClr val="dk1"/>
                          </a:solidFill>
                          <a:effectLst/>
                          <a:latin typeface="+mn-lt"/>
                          <a:ea typeface="+mn-ea"/>
                          <a:cs typeface="+mn-cs"/>
                          <a:sym typeface="Wingdings" panose="05000000000000000000" pitchFamily="2" charset="2"/>
                        </a:rPr>
                        <a:t></a:t>
                      </a:r>
                      <a:r>
                        <a:rPr lang="fr-FR" sz="1800" b="0" i="0" kern="1200" dirty="0">
                          <a:solidFill>
                            <a:schemeClr val="dk1"/>
                          </a:solidFill>
                          <a:effectLst/>
                          <a:latin typeface="+mn-lt"/>
                          <a:ea typeface="+mn-ea"/>
                          <a:cs typeface="+mn-cs"/>
                        </a:rPr>
                        <a:t>Formulaires Complémentaires PM et PP</a:t>
                      </a:r>
                    </a:p>
                    <a:p>
                      <a:pPr marL="0" indent="0">
                        <a:buFont typeface="+mj-lt"/>
                        <a:buNone/>
                      </a:pPr>
                      <a:endParaRPr lang="fr-FR" sz="1600" dirty="0"/>
                    </a:p>
                  </a:txBody>
                  <a:tcPr/>
                </a:tc>
                <a:extLst>
                  <a:ext uri="{0D108BD9-81ED-4DB2-BD59-A6C34878D82A}">
                    <a16:rowId xmlns:a16="http://schemas.microsoft.com/office/drawing/2014/main" val="4046962517"/>
                  </a:ext>
                </a:extLst>
              </a:tr>
            </a:tbl>
          </a:graphicData>
        </a:graphic>
      </p:graphicFrame>
    </p:spTree>
    <p:extLst>
      <p:ext uri="{BB962C8B-B14F-4D97-AF65-F5344CB8AC3E}">
        <p14:creationId xmlns:p14="http://schemas.microsoft.com/office/powerpoint/2010/main" val="85597239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raphic 20">
            <a:extLst>
              <a:ext uri="{FF2B5EF4-FFF2-40B4-BE49-F238E27FC236}">
                <a16:creationId xmlns:a16="http://schemas.microsoft.com/office/drawing/2014/main" id="{AAF8A4F4-0ECA-A559-0C3A-886C3CC200B2}"/>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841D407E-A75A-311B-A09E-EC6029C7F789}"/>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F49BDF6F-347A-1B5B-6CA3-26695424EC2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C0C55D67-3066-2F7B-365D-A92915014B6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sp>
        <p:nvSpPr>
          <p:cNvPr id="3" name="TextBox 2">
            <a:extLst>
              <a:ext uri="{FF2B5EF4-FFF2-40B4-BE49-F238E27FC236}">
                <a16:creationId xmlns:a16="http://schemas.microsoft.com/office/drawing/2014/main" id="{7CFE459C-0905-4E69-0282-D1C65A7255FA}"/>
              </a:ext>
            </a:extLst>
          </p:cNvPr>
          <p:cNvSpPr txBox="1"/>
          <p:nvPr/>
        </p:nvSpPr>
        <p:spPr>
          <a:xfrm>
            <a:off x="1264246" y="407624"/>
            <a:ext cx="43719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4000" b="0" i="0" u="none" strike="noStrike" kern="1200" cap="none" spc="0" normalizeH="0" baseline="0" noProof="0" dirty="0">
                <a:ln>
                  <a:noFill/>
                </a:ln>
                <a:solidFill>
                  <a:srgbClr val="38444B"/>
                </a:solidFill>
                <a:effectLst/>
                <a:uLnTx/>
                <a:uFillTx/>
                <a:latin typeface="Neue Haas Grotesk Text Pro"/>
                <a:ea typeface="+mn-ea"/>
                <a:cs typeface="+mn-cs"/>
              </a:rPr>
              <a:t>Sommaire</a:t>
            </a:r>
          </a:p>
        </p:txBody>
      </p:sp>
      <p:grpSp>
        <p:nvGrpSpPr>
          <p:cNvPr id="2" name="Group 1">
            <a:extLst>
              <a:ext uri="{FF2B5EF4-FFF2-40B4-BE49-F238E27FC236}">
                <a16:creationId xmlns:a16="http://schemas.microsoft.com/office/drawing/2014/main" id="{65E36E29-A052-2AE5-0D9A-4AC5214EA1A6}"/>
              </a:ext>
            </a:extLst>
          </p:cNvPr>
          <p:cNvGrpSpPr/>
          <p:nvPr/>
        </p:nvGrpSpPr>
        <p:grpSpPr>
          <a:xfrm>
            <a:off x="691098" y="558367"/>
            <a:ext cx="406400" cy="406400"/>
            <a:chOff x="2894674" y="5341608"/>
            <a:chExt cx="314325" cy="314325"/>
          </a:xfrm>
        </p:grpSpPr>
        <p:sp>
          <p:nvSpPr>
            <p:cNvPr id="5" name="Oval 4">
              <a:extLst>
                <a:ext uri="{FF2B5EF4-FFF2-40B4-BE49-F238E27FC236}">
                  <a16:creationId xmlns:a16="http://schemas.microsoft.com/office/drawing/2014/main" id="{F41550B1-F8D8-9F3E-8AD1-DF483C686B34}"/>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6" name="Isosceles Triangle 5">
              <a:extLst>
                <a:ext uri="{FF2B5EF4-FFF2-40B4-BE49-F238E27FC236}">
                  <a16:creationId xmlns:a16="http://schemas.microsoft.com/office/drawing/2014/main" id="{E98B3445-3F29-5102-072C-03AE9EE38964}"/>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82" name="Groupe 181">
            <a:extLst>
              <a:ext uri="{FF2B5EF4-FFF2-40B4-BE49-F238E27FC236}">
                <a16:creationId xmlns:a16="http://schemas.microsoft.com/office/drawing/2014/main" id="{9575E936-F4CD-CC56-5795-FB81EC10C189}"/>
              </a:ext>
            </a:extLst>
          </p:cNvPr>
          <p:cNvGrpSpPr/>
          <p:nvPr/>
        </p:nvGrpSpPr>
        <p:grpSpPr>
          <a:xfrm>
            <a:off x="933992" y="1857310"/>
            <a:ext cx="9724908" cy="1280867"/>
            <a:chOff x="943430" y="1721451"/>
            <a:chExt cx="4860211" cy="794793"/>
          </a:xfrm>
        </p:grpSpPr>
        <p:sp>
          <p:nvSpPr>
            <p:cNvPr id="10" name="Rectangle: Rounded Corners 9">
              <a:extLst>
                <a:ext uri="{FF2B5EF4-FFF2-40B4-BE49-F238E27FC236}">
                  <a16:creationId xmlns:a16="http://schemas.microsoft.com/office/drawing/2014/main" id="{141A2196-0AF2-B854-13D5-7401B293C321}"/>
                </a:ext>
              </a:extLst>
            </p:cNvPr>
            <p:cNvSpPr/>
            <p:nvPr/>
          </p:nvSpPr>
          <p:spPr>
            <a:xfrm>
              <a:off x="943430" y="1721451"/>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28" name="TextBox 27">
              <a:extLst>
                <a:ext uri="{FF2B5EF4-FFF2-40B4-BE49-F238E27FC236}">
                  <a16:creationId xmlns:a16="http://schemas.microsoft.com/office/drawing/2014/main" id="{7848786F-8BAE-E5E2-F945-62490C5A8777}"/>
                </a:ext>
              </a:extLst>
            </p:cNvPr>
            <p:cNvSpPr txBox="1"/>
            <p:nvPr/>
          </p:nvSpPr>
          <p:spPr>
            <a:xfrm>
              <a:off x="2336629" y="1958948"/>
              <a:ext cx="3137193" cy="286469"/>
            </a:xfrm>
            <a:prstGeom prst="rect">
              <a:avLst/>
            </a:prstGeom>
            <a:noFill/>
          </p:spPr>
          <p:txBody>
            <a:bodyPr wrap="square"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38444B">
                      <a:lumMod val="60000"/>
                      <a:lumOff val="40000"/>
                    </a:srgbClr>
                  </a:solidFill>
                  <a:effectLst/>
                  <a:uLnTx/>
                  <a:uFillTx/>
                  <a:latin typeface="Neue Haas Grotesk Text Pro" panose="020B0504020202020204" pitchFamily="34" charset="77"/>
                  <a:ea typeface="+mn-ea"/>
                  <a:cs typeface="+mn-cs"/>
                </a:rPr>
                <a:t>Rappel du Workflow ‘’KYC Agent’’</a:t>
              </a:r>
            </a:p>
          </p:txBody>
        </p:sp>
        <p:sp>
          <p:nvSpPr>
            <p:cNvPr id="29" name="TextBox 28">
              <a:extLst>
                <a:ext uri="{FF2B5EF4-FFF2-40B4-BE49-F238E27FC236}">
                  <a16:creationId xmlns:a16="http://schemas.microsoft.com/office/drawing/2014/main" id="{E1EFE3D0-76E8-F02C-A1A7-81E20E378F45}"/>
                </a:ext>
              </a:extLst>
            </p:cNvPr>
            <p:cNvSpPr txBox="1"/>
            <p:nvPr/>
          </p:nvSpPr>
          <p:spPr>
            <a:xfrm>
              <a:off x="1140288" y="1857237"/>
              <a:ext cx="1164742"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01.</a:t>
              </a:r>
            </a:p>
          </p:txBody>
        </p:sp>
        <p:grpSp>
          <p:nvGrpSpPr>
            <p:cNvPr id="70" name="Group 69">
              <a:extLst>
                <a:ext uri="{FF2B5EF4-FFF2-40B4-BE49-F238E27FC236}">
                  <a16:creationId xmlns:a16="http://schemas.microsoft.com/office/drawing/2014/main" id="{5240452D-A435-C382-6AB4-FC7FA4B1A5CD}"/>
                </a:ext>
              </a:extLst>
            </p:cNvPr>
            <p:cNvGrpSpPr/>
            <p:nvPr/>
          </p:nvGrpSpPr>
          <p:grpSpPr>
            <a:xfrm>
              <a:off x="5319560" y="1953848"/>
              <a:ext cx="314325" cy="314325"/>
              <a:chOff x="2894674" y="5341608"/>
              <a:chExt cx="314325" cy="314325"/>
            </a:xfrm>
          </p:grpSpPr>
          <p:sp>
            <p:nvSpPr>
              <p:cNvPr id="71" name="Oval 70">
                <a:extLst>
                  <a:ext uri="{FF2B5EF4-FFF2-40B4-BE49-F238E27FC236}">
                    <a16:creationId xmlns:a16="http://schemas.microsoft.com/office/drawing/2014/main" id="{D9867824-8D4D-6871-A7DA-D155E4ED58E9}"/>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72" name="Isosceles Triangle 71">
                <a:extLst>
                  <a:ext uri="{FF2B5EF4-FFF2-40B4-BE49-F238E27FC236}">
                    <a16:creationId xmlns:a16="http://schemas.microsoft.com/office/drawing/2014/main" id="{CE869B49-7353-92F5-D344-B45330857F20}"/>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5" name="Groupe 14">
              <a:extLst>
                <a:ext uri="{FF2B5EF4-FFF2-40B4-BE49-F238E27FC236}">
                  <a16:creationId xmlns:a16="http://schemas.microsoft.com/office/drawing/2014/main" id="{935920E2-C941-9C46-ADC7-DAF276B165AE}"/>
                </a:ext>
              </a:extLst>
            </p:cNvPr>
            <p:cNvGrpSpPr/>
            <p:nvPr/>
          </p:nvGrpSpPr>
          <p:grpSpPr>
            <a:xfrm>
              <a:off x="943430" y="1721451"/>
              <a:ext cx="628229" cy="628229"/>
              <a:chOff x="943430" y="1721451"/>
              <a:chExt cx="1087309" cy="1087308"/>
            </a:xfrm>
          </p:grpSpPr>
          <p:sp>
            <p:nvSpPr>
              <p:cNvPr id="30" name="Freeform: Shape 29">
                <a:extLst>
                  <a:ext uri="{FF2B5EF4-FFF2-40B4-BE49-F238E27FC236}">
                    <a16:creationId xmlns:a16="http://schemas.microsoft.com/office/drawing/2014/main" id="{E66F3E68-817C-13B0-7638-C2B2B357AB97}"/>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27" name="Graphic 20">
                <a:extLst>
                  <a:ext uri="{FF2B5EF4-FFF2-40B4-BE49-F238E27FC236}">
                    <a16:creationId xmlns:a16="http://schemas.microsoft.com/office/drawing/2014/main" id="{6FDA632D-A5B5-4564-16FD-5C4E20FF4364}"/>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grpSp>
        <p:nvGrpSpPr>
          <p:cNvPr id="120" name="Groupe 119">
            <a:extLst>
              <a:ext uri="{FF2B5EF4-FFF2-40B4-BE49-F238E27FC236}">
                <a16:creationId xmlns:a16="http://schemas.microsoft.com/office/drawing/2014/main" id="{A40E57AA-59D9-9FA2-F993-056DFAB83F19}"/>
              </a:ext>
            </a:extLst>
          </p:cNvPr>
          <p:cNvGrpSpPr/>
          <p:nvPr/>
        </p:nvGrpSpPr>
        <p:grpSpPr>
          <a:xfrm>
            <a:off x="969991" y="3414544"/>
            <a:ext cx="9688909" cy="830997"/>
            <a:chOff x="943430" y="2760354"/>
            <a:chExt cx="4860211" cy="830997"/>
          </a:xfrm>
        </p:grpSpPr>
        <p:sp>
          <p:nvSpPr>
            <p:cNvPr id="110" name="Rectangle: Rounded Corners 9">
              <a:extLst>
                <a:ext uri="{FF2B5EF4-FFF2-40B4-BE49-F238E27FC236}">
                  <a16:creationId xmlns:a16="http://schemas.microsoft.com/office/drawing/2014/main" id="{109EFB23-FB03-E4FA-BE93-C4FF32E46ADA}"/>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8B4EB247-533A-7FE3-BDC7-C8FF9148BB72}"/>
                </a:ext>
              </a:extLst>
            </p:cNvPr>
            <p:cNvSpPr txBox="1"/>
            <p:nvPr/>
          </p:nvSpPr>
          <p:spPr>
            <a:xfrm>
              <a:off x="2323747" y="2760354"/>
              <a:ext cx="3137193" cy="830997"/>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894A0D3B-79D1-3FDE-5062-29DEB00943E5}"/>
                </a:ext>
              </a:extLst>
            </p:cNvPr>
            <p:cNvSpPr txBox="1"/>
            <p:nvPr/>
          </p:nvSpPr>
          <p:spPr>
            <a:xfrm>
              <a:off x="1438583" y="2904980"/>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grpSp>
          <p:nvGrpSpPr>
            <p:cNvPr id="113" name="Group 69">
              <a:extLst>
                <a:ext uri="{FF2B5EF4-FFF2-40B4-BE49-F238E27FC236}">
                  <a16:creationId xmlns:a16="http://schemas.microsoft.com/office/drawing/2014/main" id="{C678439F-5726-FD17-5EC2-B9BA792AE4E8}"/>
                </a:ext>
              </a:extLst>
            </p:cNvPr>
            <p:cNvGrpSpPr/>
            <p:nvPr/>
          </p:nvGrpSpPr>
          <p:grpSpPr>
            <a:xfrm>
              <a:off x="5319560" y="3001591"/>
              <a:ext cx="314325" cy="314325"/>
              <a:chOff x="2894674" y="5341608"/>
              <a:chExt cx="314325" cy="314325"/>
            </a:xfrm>
          </p:grpSpPr>
          <p:sp>
            <p:nvSpPr>
              <p:cNvPr id="118" name="Oval 70">
                <a:extLst>
                  <a:ext uri="{FF2B5EF4-FFF2-40B4-BE49-F238E27FC236}">
                    <a16:creationId xmlns:a16="http://schemas.microsoft.com/office/drawing/2014/main" id="{3284D9C7-4BC2-3792-C1C2-763213A41F22}"/>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9" name="Isosceles Triangle 71">
                <a:extLst>
                  <a:ext uri="{FF2B5EF4-FFF2-40B4-BE49-F238E27FC236}">
                    <a16:creationId xmlns:a16="http://schemas.microsoft.com/office/drawing/2014/main" id="{B6041A59-C180-54B8-5CCB-906BF99953D4}"/>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14" name="Groupe 113">
              <a:extLst>
                <a:ext uri="{FF2B5EF4-FFF2-40B4-BE49-F238E27FC236}">
                  <a16:creationId xmlns:a16="http://schemas.microsoft.com/office/drawing/2014/main" id="{190E4D51-4421-829C-4E62-203392995718}"/>
                </a:ext>
              </a:extLst>
            </p:cNvPr>
            <p:cNvGrpSpPr/>
            <p:nvPr/>
          </p:nvGrpSpPr>
          <p:grpSpPr>
            <a:xfrm>
              <a:off x="943430" y="2769194"/>
              <a:ext cx="628229" cy="628229"/>
              <a:chOff x="943430" y="1721451"/>
              <a:chExt cx="1087309" cy="1087308"/>
            </a:xfrm>
          </p:grpSpPr>
          <p:sp>
            <p:nvSpPr>
              <p:cNvPr id="116" name="Freeform: Shape 29">
                <a:extLst>
                  <a:ext uri="{FF2B5EF4-FFF2-40B4-BE49-F238E27FC236}">
                    <a16:creationId xmlns:a16="http://schemas.microsoft.com/office/drawing/2014/main" id="{E8E2E40C-0020-3FBA-5E38-98839EEA36F8}"/>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01371970-CC49-C90D-97E2-7DEBEE572608}"/>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sp>
        <p:nvSpPr>
          <p:cNvPr id="4" name="Rectangle 3">
            <a:hlinkClick r:id="" action="ppaction://noaction"/>
            <a:extLst>
              <a:ext uri="{FF2B5EF4-FFF2-40B4-BE49-F238E27FC236}">
                <a16:creationId xmlns:a16="http://schemas.microsoft.com/office/drawing/2014/main" id="{E84FB67F-4558-7E63-D77D-A1E591D2E466}"/>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337FD41A-6758-3122-1A2D-1B33047CA9BB}"/>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348805C5-5ED4-6F82-CFBE-9C637F2B7936}"/>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A66086F9-82FF-5A8C-2767-BC8815FF007F}"/>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nvGrpSpPr>
          <p:cNvPr id="8" name="Groupe 7">
            <a:extLst>
              <a:ext uri="{FF2B5EF4-FFF2-40B4-BE49-F238E27FC236}">
                <a16:creationId xmlns:a16="http://schemas.microsoft.com/office/drawing/2014/main" id="{7066C716-0BD0-A365-28C7-D8353B884DAF}"/>
              </a:ext>
            </a:extLst>
          </p:cNvPr>
          <p:cNvGrpSpPr/>
          <p:nvPr/>
        </p:nvGrpSpPr>
        <p:grpSpPr>
          <a:xfrm>
            <a:off x="904435" y="4662717"/>
            <a:ext cx="9754466" cy="1003774"/>
            <a:chOff x="943430" y="2769194"/>
            <a:chExt cx="4860211" cy="794793"/>
          </a:xfrm>
        </p:grpSpPr>
        <p:sp>
          <p:nvSpPr>
            <p:cNvPr id="11" name="Rectangle: Rounded Corners 9">
              <a:extLst>
                <a:ext uri="{FF2B5EF4-FFF2-40B4-BE49-F238E27FC236}">
                  <a16:creationId xmlns:a16="http://schemas.microsoft.com/office/drawing/2014/main" id="{4833D958-235E-EB51-A111-EC0D923595FC}"/>
                </a:ext>
              </a:extLst>
            </p:cNvPr>
            <p:cNvSpPr/>
            <p:nvPr/>
          </p:nvSpPr>
          <p:spPr>
            <a:xfrm>
              <a:off x="943430" y="2769194"/>
              <a:ext cx="4860211" cy="794793"/>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2" name="TextBox 27">
              <a:extLst>
                <a:ext uri="{FF2B5EF4-FFF2-40B4-BE49-F238E27FC236}">
                  <a16:creationId xmlns:a16="http://schemas.microsoft.com/office/drawing/2014/main" id="{E3DDB571-6210-5475-E055-C2D39A2CEC8C}"/>
                </a:ext>
              </a:extLst>
            </p:cNvPr>
            <p:cNvSpPr txBox="1"/>
            <p:nvPr/>
          </p:nvSpPr>
          <p:spPr>
            <a:xfrm>
              <a:off x="2382929" y="2819427"/>
              <a:ext cx="2850997" cy="657987"/>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cas  spécifiques et informations à collecter JIRA ‘KYC Agent</a:t>
              </a:r>
              <a:r>
                <a:rPr lang="fr-FR" sz="1200" dirty="0">
                  <a:solidFill>
                    <a:srgbClr val="38444B">
                      <a:lumMod val="60000"/>
                      <a:lumOff val="40000"/>
                    </a:srgbClr>
                  </a:solidFill>
                  <a:latin typeface="Neue Haas Grotesk Text Pro" panose="020B0504020202020204" pitchFamily="34" charset="77"/>
                </a:rPr>
                <a:t>’’</a:t>
              </a:r>
            </a:p>
          </p:txBody>
        </p:sp>
        <p:sp>
          <p:nvSpPr>
            <p:cNvPr id="13" name="TextBox 28">
              <a:extLst>
                <a:ext uri="{FF2B5EF4-FFF2-40B4-BE49-F238E27FC236}">
                  <a16:creationId xmlns:a16="http://schemas.microsoft.com/office/drawing/2014/main" id="{52E74CA6-BAF2-526B-6757-838C4AF89A3A}"/>
                </a:ext>
              </a:extLst>
            </p:cNvPr>
            <p:cNvSpPr txBox="1"/>
            <p:nvPr/>
          </p:nvSpPr>
          <p:spPr>
            <a:xfrm>
              <a:off x="1438583" y="2904980"/>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03.</a:t>
              </a:r>
            </a:p>
          </p:txBody>
        </p:sp>
        <p:grpSp>
          <p:nvGrpSpPr>
            <p:cNvPr id="16" name="Group 69">
              <a:extLst>
                <a:ext uri="{FF2B5EF4-FFF2-40B4-BE49-F238E27FC236}">
                  <a16:creationId xmlns:a16="http://schemas.microsoft.com/office/drawing/2014/main" id="{57DA0CE1-0B39-C935-B73F-AECF9FDB4486}"/>
                </a:ext>
              </a:extLst>
            </p:cNvPr>
            <p:cNvGrpSpPr/>
            <p:nvPr/>
          </p:nvGrpSpPr>
          <p:grpSpPr>
            <a:xfrm>
              <a:off x="5319560" y="3001591"/>
              <a:ext cx="314325" cy="314325"/>
              <a:chOff x="2894674" y="5341608"/>
              <a:chExt cx="314325" cy="314325"/>
            </a:xfrm>
          </p:grpSpPr>
          <p:sp>
            <p:nvSpPr>
              <p:cNvPr id="20" name="Oval 70">
                <a:extLst>
                  <a:ext uri="{FF2B5EF4-FFF2-40B4-BE49-F238E27FC236}">
                    <a16:creationId xmlns:a16="http://schemas.microsoft.com/office/drawing/2014/main" id="{27C1E804-B963-DD35-7FEC-D14BA572E3FC}"/>
                  </a:ext>
                </a:extLst>
              </p:cNvPr>
              <p:cNvSpPr/>
              <p:nvPr/>
            </p:nvSpPr>
            <p:spPr>
              <a:xfrm>
                <a:off x="2894674" y="5341608"/>
                <a:ext cx="314325" cy="314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21" name="Isosceles Triangle 71">
                <a:extLst>
                  <a:ext uri="{FF2B5EF4-FFF2-40B4-BE49-F238E27FC236}">
                    <a16:creationId xmlns:a16="http://schemas.microsoft.com/office/drawing/2014/main" id="{0C1AC01D-FD16-7EE2-FC26-9ED821518F31}"/>
                  </a:ext>
                </a:extLst>
              </p:cNvPr>
              <p:cNvSpPr/>
              <p:nvPr/>
            </p:nvSpPr>
            <p:spPr>
              <a:xfrm rot="5400000">
                <a:off x="3023091" y="5475910"/>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pSp>
        <p:grpSp>
          <p:nvGrpSpPr>
            <p:cNvPr id="17" name="Groupe 16">
              <a:extLst>
                <a:ext uri="{FF2B5EF4-FFF2-40B4-BE49-F238E27FC236}">
                  <a16:creationId xmlns:a16="http://schemas.microsoft.com/office/drawing/2014/main" id="{EBE4C8D7-8D7C-4D98-F48C-1B80D641CC49}"/>
                </a:ext>
              </a:extLst>
            </p:cNvPr>
            <p:cNvGrpSpPr/>
            <p:nvPr/>
          </p:nvGrpSpPr>
          <p:grpSpPr>
            <a:xfrm>
              <a:off x="943430" y="2769194"/>
              <a:ext cx="628229" cy="628229"/>
              <a:chOff x="943430" y="1721451"/>
              <a:chExt cx="1087309" cy="1087308"/>
            </a:xfrm>
          </p:grpSpPr>
          <p:sp>
            <p:nvSpPr>
              <p:cNvPr id="18" name="Freeform: Shape 29">
                <a:extLst>
                  <a:ext uri="{FF2B5EF4-FFF2-40B4-BE49-F238E27FC236}">
                    <a16:creationId xmlns:a16="http://schemas.microsoft.com/office/drawing/2014/main" id="{72BD05EE-116C-ADAF-5A7C-D4B21105AB12}"/>
                  </a:ext>
                </a:extLst>
              </p:cNvPr>
              <p:cNvSpPr/>
              <p:nvPr/>
            </p:nvSpPr>
            <p:spPr>
              <a:xfrm rot="5400000">
                <a:off x="943430" y="1721451"/>
                <a:ext cx="888899" cy="888899"/>
              </a:xfrm>
              <a:custGeom>
                <a:avLst/>
                <a:gdLst>
                  <a:gd name="connsiteX0" fmla="*/ 0 w 4572000"/>
                  <a:gd name="connsiteY0" fmla="*/ 0 h 4572000"/>
                  <a:gd name="connsiteX1" fmla="*/ 4572000 w 4572000"/>
                  <a:gd name="connsiteY1" fmla="*/ 4572000 h 4572000"/>
                  <a:gd name="connsiteX2" fmla="*/ 1468435 w 4572000"/>
                  <a:gd name="connsiteY2" fmla="*/ 4572000 h 4572000"/>
                  <a:gd name="connsiteX3" fmla="*/ 0 w 4572000"/>
                  <a:gd name="connsiteY3" fmla="*/ 3103565 h 4572000"/>
                  <a:gd name="connsiteX4" fmla="*/ 0 w 4572000"/>
                  <a:gd name="connsiteY4" fmla="*/ 0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4572000">
                    <a:moveTo>
                      <a:pt x="0" y="0"/>
                    </a:moveTo>
                    <a:cubicBezTo>
                      <a:pt x="2525046" y="0"/>
                      <a:pt x="4572000" y="2046954"/>
                      <a:pt x="4572000" y="4572000"/>
                    </a:cubicBezTo>
                    <a:lnTo>
                      <a:pt x="1468435" y="4572000"/>
                    </a:lnTo>
                    <a:cubicBezTo>
                      <a:pt x="1468435" y="3761006"/>
                      <a:pt x="810994" y="3103565"/>
                      <a:pt x="0" y="3103565"/>
                    </a:cubicBezTo>
                    <a:lnTo>
                      <a:pt x="0" y="0"/>
                    </a:lnTo>
                    <a:close/>
                  </a:path>
                </a:pathLst>
              </a:custGeom>
              <a:solidFill>
                <a:schemeClr val="accent2"/>
              </a:solidFill>
              <a:ln>
                <a:noFill/>
              </a:ln>
              <a:effectLst>
                <a:outerShdw blurRad="927100" dist="50800" dir="5400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Neue Haas Grotesk Text Pro"/>
                  <a:ea typeface="+mn-ea"/>
                  <a:cs typeface="+mn-cs"/>
                </a:endParaRPr>
              </a:p>
            </p:txBody>
          </p:sp>
          <p:sp>
            <p:nvSpPr>
              <p:cNvPr id="19" name="Graphic 20">
                <a:extLst>
                  <a:ext uri="{FF2B5EF4-FFF2-40B4-BE49-F238E27FC236}">
                    <a16:creationId xmlns:a16="http://schemas.microsoft.com/office/drawing/2014/main" id="{A730A18E-660D-9DD5-654D-585A81A4E20B}"/>
                  </a:ext>
                </a:extLst>
              </p:cNvPr>
              <p:cNvSpPr/>
              <p:nvPr/>
            </p:nvSpPr>
            <p:spPr>
              <a:xfrm rot="10800000">
                <a:off x="943431" y="1721451"/>
                <a:ext cx="1087308" cy="1087308"/>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grpSp>
    </p:spTree>
    <p:extLst>
      <p:ext uri="{BB962C8B-B14F-4D97-AF65-F5344CB8AC3E}">
        <p14:creationId xmlns:p14="http://schemas.microsoft.com/office/powerpoint/2010/main" val="244108842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F80D3-AD46-32D4-1508-9C05B14BA94E}"/>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1ACEE526-2E7C-0CC7-7D7F-91E28329C2D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A293E574-79D4-91D9-5DDD-1E7E09B7196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7EEF96E0-2B32-6737-E46D-E29F872175D5}"/>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CF377731-1000-C952-0BAC-5F76C5A7F966}"/>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B3AC99E5-8CFB-6E5E-8F2C-9B529A5E6721}"/>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238783CE-D5BC-89D2-3953-7272B13EBF2D}"/>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5E7FF09E-7EFA-9017-6401-C1094D695A08}"/>
              </a:ext>
            </a:extLst>
          </p:cNvPr>
          <p:cNvSpPr>
            <a:spLocks noGrp="1"/>
          </p:cNvSpPr>
          <p:nvPr>
            <p:ph type="sldNum" sz="quarter" idx="10"/>
          </p:nvPr>
        </p:nvSpPr>
        <p:spPr/>
        <p:txBody>
          <a:bodyPr/>
          <a:lstStyle/>
          <a:p>
            <a:fld id="{B4B2A180-8935-4B97-AF38-01331E093DFD}" type="slidenum">
              <a:rPr lang="fr-FR" smtClean="0"/>
              <a:pPr/>
              <a:t>3</a:t>
            </a:fld>
            <a:endParaRPr lang="fr-FR" dirty="0"/>
          </a:p>
        </p:txBody>
      </p:sp>
      <p:sp>
        <p:nvSpPr>
          <p:cNvPr id="2" name="Organigramme : Connecteur 1">
            <a:extLst>
              <a:ext uri="{FF2B5EF4-FFF2-40B4-BE49-F238E27FC236}">
                <a16:creationId xmlns:a16="http://schemas.microsoft.com/office/drawing/2014/main" id="{EE5F840B-FF0E-782C-19BE-3F5EB2FBBC5C}"/>
              </a:ext>
            </a:extLst>
          </p:cNvPr>
          <p:cNvSpPr/>
          <p:nvPr/>
        </p:nvSpPr>
        <p:spPr>
          <a:xfrm>
            <a:off x="4387807" y="1043178"/>
            <a:ext cx="216000" cy="216000"/>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 name="Rectangle : coins arrondis 2">
            <a:extLst>
              <a:ext uri="{FF2B5EF4-FFF2-40B4-BE49-F238E27FC236}">
                <a16:creationId xmlns:a16="http://schemas.microsoft.com/office/drawing/2014/main" id="{9A674B3E-EB47-5738-3B01-2681AF982EBC}"/>
              </a:ext>
            </a:extLst>
          </p:cNvPr>
          <p:cNvSpPr/>
          <p:nvPr/>
        </p:nvSpPr>
        <p:spPr>
          <a:xfrm>
            <a:off x="3596993" y="1532973"/>
            <a:ext cx="1800000" cy="324000"/>
          </a:xfrm>
          <a:prstGeom prst="roundRect">
            <a:avLst/>
          </a:prstGeom>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IN PROGRESS</a:t>
            </a:r>
          </a:p>
        </p:txBody>
      </p:sp>
      <p:sp>
        <p:nvSpPr>
          <p:cNvPr id="10" name="Rectangle : coins arrondis 9">
            <a:extLst>
              <a:ext uri="{FF2B5EF4-FFF2-40B4-BE49-F238E27FC236}">
                <a16:creationId xmlns:a16="http://schemas.microsoft.com/office/drawing/2014/main" id="{3D2C5413-7477-E19A-BA14-B9733F94583E}"/>
              </a:ext>
            </a:extLst>
          </p:cNvPr>
          <p:cNvSpPr/>
          <p:nvPr/>
        </p:nvSpPr>
        <p:spPr>
          <a:xfrm>
            <a:off x="1618880" y="2170450"/>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[MAJ] SCORING CLIENT</a:t>
            </a:r>
          </a:p>
        </p:txBody>
      </p:sp>
      <p:sp>
        <p:nvSpPr>
          <p:cNvPr id="11" name="Rectangle : coins arrondis 10">
            <a:extLst>
              <a:ext uri="{FF2B5EF4-FFF2-40B4-BE49-F238E27FC236}">
                <a16:creationId xmlns:a16="http://schemas.microsoft.com/office/drawing/2014/main" id="{87E17315-62C9-DB19-743C-929539DC7D76}"/>
              </a:ext>
            </a:extLst>
          </p:cNvPr>
          <p:cNvSpPr/>
          <p:nvPr/>
        </p:nvSpPr>
        <p:spPr>
          <a:xfrm>
            <a:off x="5575108" y="2170450"/>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DOSSIER KYC NON CONFORME</a:t>
            </a:r>
          </a:p>
        </p:txBody>
      </p:sp>
      <p:sp>
        <p:nvSpPr>
          <p:cNvPr id="14" name="Rectangle : coins arrondis 13">
            <a:extLst>
              <a:ext uri="{FF2B5EF4-FFF2-40B4-BE49-F238E27FC236}">
                <a16:creationId xmlns:a16="http://schemas.microsoft.com/office/drawing/2014/main" id="{02F4A11F-D725-EDC5-A4C9-34EA6FD6FB48}"/>
              </a:ext>
            </a:extLst>
          </p:cNvPr>
          <p:cNvSpPr/>
          <p:nvPr/>
        </p:nvSpPr>
        <p:spPr>
          <a:xfrm>
            <a:off x="1618880" y="2755444"/>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DOSSIER KYC</a:t>
            </a:r>
          </a:p>
          <a:p>
            <a:pPr algn="ctr"/>
            <a:r>
              <a:rPr lang="fr-FR" sz="800" dirty="0">
                <a:solidFill>
                  <a:srgbClr val="0000FF"/>
                </a:solidFill>
              </a:rPr>
              <a:t>RISQUE VALIDE</a:t>
            </a:r>
          </a:p>
        </p:txBody>
      </p:sp>
      <p:sp>
        <p:nvSpPr>
          <p:cNvPr id="15" name="Rectangle : coins arrondis 14">
            <a:extLst>
              <a:ext uri="{FF2B5EF4-FFF2-40B4-BE49-F238E27FC236}">
                <a16:creationId xmlns:a16="http://schemas.microsoft.com/office/drawing/2014/main" id="{879E1F63-276D-3145-FD02-BD5C2A8A8C01}"/>
              </a:ext>
            </a:extLst>
          </p:cNvPr>
          <p:cNvSpPr/>
          <p:nvPr/>
        </p:nvSpPr>
        <p:spPr>
          <a:xfrm>
            <a:off x="1618880" y="3756616"/>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CONTRAT TRANSMIS</a:t>
            </a:r>
          </a:p>
        </p:txBody>
      </p:sp>
      <p:sp>
        <p:nvSpPr>
          <p:cNvPr id="16" name="Rectangle : coins arrondis 15">
            <a:extLst>
              <a:ext uri="{FF2B5EF4-FFF2-40B4-BE49-F238E27FC236}">
                <a16:creationId xmlns:a16="http://schemas.microsoft.com/office/drawing/2014/main" id="{A96B8E34-2A4A-DE91-039A-38FC2167023A}"/>
              </a:ext>
            </a:extLst>
          </p:cNvPr>
          <p:cNvSpPr/>
          <p:nvPr/>
        </p:nvSpPr>
        <p:spPr>
          <a:xfrm>
            <a:off x="5572736" y="3253459"/>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DEMANDE CONTRAT EN COURS</a:t>
            </a:r>
          </a:p>
        </p:txBody>
      </p:sp>
      <p:sp>
        <p:nvSpPr>
          <p:cNvPr id="20" name="Rectangle : coins arrondis 19">
            <a:extLst>
              <a:ext uri="{FF2B5EF4-FFF2-40B4-BE49-F238E27FC236}">
                <a16:creationId xmlns:a16="http://schemas.microsoft.com/office/drawing/2014/main" id="{F45880F4-D654-5453-69A0-EB397B0E4512}"/>
              </a:ext>
            </a:extLst>
          </p:cNvPr>
          <p:cNvSpPr/>
          <p:nvPr/>
        </p:nvSpPr>
        <p:spPr>
          <a:xfrm>
            <a:off x="7631488" y="6053461"/>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CLOSED</a:t>
            </a:r>
          </a:p>
        </p:txBody>
      </p:sp>
      <p:sp>
        <p:nvSpPr>
          <p:cNvPr id="23" name="Rectangle : coins arrondis 22">
            <a:extLst>
              <a:ext uri="{FF2B5EF4-FFF2-40B4-BE49-F238E27FC236}">
                <a16:creationId xmlns:a16="http://schemas.microsoft.com/office/drawing/2014/main" id="{9EB7364F-8A35-E71D-1B61-266518D4C21E}"/>
              </a:ext>
            </a:extLst>
          </p:cNvPr>
          <p:cNvSpPr/>
          <p:nvPr/>
        </p:nvSpPr>
        <p:spPr>
          <a:xfrm>
            <a:off x="3595807" y="6053461"/>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EN PRODUCTION</a:t>
            </a:r>
          </a:p>
        </p:txBody>
      </p:sp>
      <p:sp>
        <p:nvSpPr>
          <p:cNvPr id="24" name="Rectangle : coins arrondis 23">
            <a:extLst>
              <a:ext uri="{FF2B5EF4-FFF2-40B4-BE49-F238E27FC236}">
                <a16:creationId xmlns:a16="http://schemas.microsoft.com/office/drawing/2014/main" id="{5B5ADC99-0776-F005-0A47-CAB01FBCC951}"/>
              </a:ext>
            </a:extLst>
          </p:cNvPr>
          <p:cNvSpPr/>
          <p:nvPr/>
        </p:nvSpPr>
        <p:spPr>
          <a:xfrm>
            <a:off x="1618880" y="5522143"/>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PROVISIONNING</a:t>
            </a:r>
          </a:p>
        </p:txBody>
      </p:sp>
      <p:sp>
        <p:nvSpPr>
          <p:cNvPr id="25" name="Rectangle : coins arrondis 24">
            <a:extLst>
              <a:ext uri="{FF2B5EF4-FFF2-40B4-BE49-F238E27FC236}">
                <a16:creationId xmlns:a16="http://schemas.microsoft.com/office/drawing/2014/main" id="{7D307586-ADF0-5BA0-5E2C-1C1FC6539ED4}"/>
              </a:ext>
            </a:extLst>
          </p:cNvPr>
          <p:cNvSpPr/>
          <p:nvPr/>
        </p:nvSpPr>
        <p:spPr>
          <a:xfrm>
            <a:off x="5572736" y="3756616"/>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CONTRAT NON CONFORME</a:t>
            </a:r>
          </a:p>
        </p:txBody>
      </p:sp>
      <p:sp>
        <p:nvSpPr>
          <p:cNvPr id="26" name="Rectangle : coins arrondis 25">
            <a:extLst>
              <a:ext uri="{FF2B5EF4-FFF2-40B4-BE49-F238E27FC236}">
                <a16:creationId xmlns:a16="http://schemas.microsoft.com/office/drawing/2014/main" id="{6DC3AD66-2084-7C32-1A21-75BACF2A220E}"/>
              </a:ext>
            </a:extLst>
          </p:cNvPr>
          <p:cNvSpPr/>
          <p:nvPr/>
        </p:nvSpPr>
        <p:spPr>
          <a:xfrm>
            <a:off x="1618880" y="4938096"/>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CONTRATS MONETIQUES CREES</a:t>
            </a:r>
          </a:p>
        </p:txBody>
      </p:sp>
      <p:sp>
        <p:nvSpPr>
          <p:cNvPr id="27" name="Rectangle : coins arrondis 26">
            <a:extLst>
              <a:ext uri="{FF2B5EF4-FFF2-40B4-BE49-F238E27FC236}">
                <a16:creationId xmlns:a16="http://schemas.microsoft.com/office/drawing/2014/main" id="{5EC53F1F-84D0-B24E-39FB-62AD47DE0B23}"/>
              </a:ext>
            </a:extLst>
          </p:cNvPr>
          <p:cNvSpPr/>
          <p:nvPr/>
        </p:nvSpPr>
        <p:spPr>
          <a:xfrm>
            <a:off x="1618880" y="4347356"/>
            <a:ext cx="1800000" cy="324000"/>
          </a:xfrm>
          <a:prstGeom prst="roundRect">
            <a:avLst/>
          </a:prstGeom>
          <a:solidFill>
            <a:srgbClr val="B7FFD8"/>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13A40"/>
                </a:solidFill>
              </a:rPr>
              <a:t>CONTRAT VALIDE</a:t>
            </a:r>
          </a:p>
          <a:p>
            <a:pPr algn="ctr"/>
            <a:r>
              <a:rPr lang="fr-FR" sz="800" dirty="0">
                <a:solidFill>
                  <a:srgbClr val="013A40"/>
                </a:solidFill>
              </a:rPr>
              <a:t>ACTIVATION DES SERVICES</a:t>
            </a:r>
          </a:p>
        </p:txBody>
      </p:sp>
      <p:cxnSp>
        <p:nvCxnSpPr>
          <p:cNvPr id="29" name="Connecteur : en angle 28">
            <a:extLst>
              <a:ext uri="{FF2B5EF4-FFF2-40B4-BE49-F238E27FC236}">
                <a16:creationId xmlns:a16="http://schemas.microsoft.com/office/drawing/2014/main" id="{C57ACE37-B4D4-D400-A738-3D72CA1C26F0}"/>
              </a:ext>
            </a:extLst>
          </p:cNvPr>
          <p:cNvCxnSpPr>
            <a:stCxn id="2" idx="4"/>
            <a:endCxn id="3" idx="0"/>
          </p:cNvCxnSpPr>
          <p:nvPr/>
        </p:nvCxnSpPr>
        <p:spPr>
          <a:xfrm rot="16200000" flipH="1">
            <a:off x="4359503" y="1395482"/>
            <a:ext cx="273795" cy="118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 en angle 29">
            <a:extLst>
              <a:ext uri="{FF2B5EF4-FFF2-40B4-BE49-F238E27FC236}">
                <a16:creationId xmlns:a16="http://schemas.microsoft.com/office/drawing/2014/main" id="{82C95D6C-9DAE-24B4-45D5-3FDF4C4ABD89}"/>
              </a:ext>
            </a:extLst>
          </p:cNvPr>
          <p:cNvCxnSpPr>
            <a:cxnSpLocks/>
            <a:stCxn id="3" idx="2"/>
            <a:endCxn id="10" idx="0"/>
          </p:cNvCxnSpPr>
          <p:nvPr/>
        </p:nvCxnSpPr>
        <p:spPr>
          <a:xfrm rot="5400000">
            <a:off x="3351199" y="1024655"/>
            <a:ext cx="313477" cy="19781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 en angle 64">
            <a:extLst>
              <a:ext uri="{FF2B5EF4-FFF2-40B4-BE49-F238E27FC236}">
                <a16:creationId xmlns:a16="http://schemas.microsoft.com/office/drawing/2014/main" id="{142AEE0C-0EC1-F422-4D58-B1C5EBC7DBDF}"/>
              </a:ext>
            </a:extLst>
          </p:cNvPr>
          <p:cNvCxnSpPr>
            <a:cxnSpLocks/>
            <a:stCxn id="3" idx="2"/>
            <a:endCxn id="11" idx="0"/>
          </p:cNvCxnSpPr>
          <p:nvPr/>
        </p:nvCxnSpPr>
        <p:spPr>
          <a:xfrm rot="16200000" flipH="1">
            <a:off x="5329312" y="1024653"/>
            <a:ext cx="313477" cy="19781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cteur : en angle 66">
            <a:extLst>
              <a:ext uri="{FF2B5EF4-FFF2-40B4-BE49-F238E27FC236}">
                <a16:creationId xmlns:a16="http://schemas.microsoft.com/office/drawing/2014/main" id="{A136BCB0-758D-1828-0A28-46D407CA26A2}"/>
              </a:ext>
            </a:extLst>
          </p:cNvPr>
          <p:cNvCxnSpPr>
            <a:cxnSpLocks/>
            <a:stCxn id="11" idx="1"/>
            <a:endCxn id="10" idx="3"/>
          </p:cNvCxnSpPr>
          <p:nvPr/>
        </p:nvCxnSpPr>
        <p:spPr>
          <a:xfrm flipH="1">
            <a:off x="3418880" y="2332450"/>
            <a:ext cx="21562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40EC3B15-F68C-1683-51A4-ED50D8DCEF90}"/>
              </a:ext>
            </a:extLst>
          </p:cNvPr>
          <p:cNvCxnSpPr>
            <a:cxnSpLocks/>
            <a:stCxn id="10" idx="2"/>
            <a:endCxn id="14" idx="0"/>
          </p:cNvCxnSpPr>
          <p:nvPr/>
        </p:nvCxnSpPr>
        <p:spPr>
          <a:xfrm>
            <a:off x="2518880" y="2494450"/>
            <a:ext cx="0" cy="260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cteur : en angle 69">
            <a:extLst>
              <a:ext uri="{FF2B5EF4-FFF2-40B4-BE49-F238E27FC236}">
                <a16:creationId xmlns:a16="http://schemas.microsoft.com/office/drawing/2014/main" id="{C8156172-D278-8427-CF42-07AF0418A8C5}"/>
              </a:ext>
            </a:extLst>
          </p:cNvPr>
          <p:cNvCxnSpPr>
            <a:cxnSpLocks/>
            <a:stCxn id="14" idx="3"/>
            <a:endCxn id="16" idx="0"/>
          </p:cNvCxnSpPr>
          <p:nvPr/>
        </p:nvCxnSpPr>
        <p:spPr>
          <a:xfrm>
            <a:off x="3418880" y="2917444"/>
            <a:ext cx="3053856" cy="3360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eur : en angle 86">
            <a:extLst>
              <a:ext uri="{FF2B5EF4-FFF2-40B4-BE49-F238E27FC236}">
                <a16:creationId xmlns:a16="http://schemas.microsoft.com/office/drawing/2014/main" id="{2B80C975-93F9-43D7-5F94-7DBD5BED6F56}"/>
              </a:ext>
            </a:extLst>
          </p:cNvPr>
          <p:cNvCxnSpPr>
            <a:cxnSpLocks/>
            <a:stCxn id="16" idx="1"/>
            <a:endCxn id="15" idx="0"/>
          </p:cNvCxnSpPr>
          <p:nvPr/>
        </p:nvCxnSpPr>
        <p:spPr>
          <a:xfrm rot="10800000" flipV="1">
            <a:off x="2518880" y="3415458"/>
            <a:ext cx="3053856" cy="34115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 en angle 66">
            <a:extLst>
              <a:ext uri="{FF2B5EF4-FFF2-40B4-BE49-F238E27FC236}">
                <a16:creationId xmlns:a16="http://schemas.microsoft.com/office/drawing/2014/main" id="{06BD72B5-2599-E5E0-D91B-9A170154EBBB}"/>
              </a:ext>
            </a:extLst>
          </p:cNvPr>
          <p:cNvCxnSpPr>
            <a:cxnSpLocks/>
            <a:stCxn id="25" idx="1"/>
            <a:endCxn id="15" idx="3"/>
          </p:cNvCxnSpPr>
          <p:nvPr/>
        </p:nvCxnSpPr>
        <p:spPr>
          <a:xfrm flipH="1">
            <a:off x="3418880" y="3918616"/>
            <a:ext cx="215385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67">
            <a:extLst>
              <a:ext uri="{FF2B5EF4-FFF2-40B4-BE49-F238E27FC236}">
                <a16:creationId xmlns:a16="http://schemas.microsoft.com/office/drawing/2014/main" id="{682B389B-AF16-000E-6D1C-A77B80808B4E}"/>
              </a:ext>
            </a:extLst>
          </p:cNvPr>
          <p:cNvCxnSpPr>
            <a:cxnSpLocks/>
            <a:stCxn id="15" idx="2"/>
            <a:endCxn id="27" idx="0"/>
          </p:cNvCxnSpPr>
          <p:nvPr/>
        </p:nvCxnSpPr>
        <p:spPr>
          <a:xfrm>
            <a:off x="2518880" y="4080616"/>
            <a:ext cx="0" cy="26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eur : en angle 67">
            <a:extLst>
              <a:ext uri="{FF2B5EF4-FFF2-40B4-BE49-F238E27FC236}">
                <a16:creationId xmlns:a16="http://schemas.microsoft.com/office/drawing/2014/main" id="{A2D298B9-511D-A917-FAB4-B3BB9321247E}"/>
              </a:ext>
            </a:extLst>
          </p:cNvPr>
          <p:cNvCxnSpPr>
            <a:cxnSpLocks/>
            <a:stCxn id="27" idx="2"/>
            <a:endCxn id="26" idx="0"/>
          </p:cNvCxnSpPr>
          <p:nvPr/>
        </p:nvCxnSpPr>
        <p:spPr>
          <a:xfrm>
            <a:off x="2518880" y="4671356"/>
            <a:ext cx="0" cy="26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Connecteur : en angle 67">
            <a:extLst>
              <a:ext uri="{FF2B5EF4-FFF2-40B4-BE49-F238E27FC236}">
                <a16:creationId xmlns:a16="http://schemas.microsoft.com/office/drawing/2014/main" id="{9AA0B9D4-6975-681F-4F8C-6547F308B812}"/>
              </a:ext>
            </a:extLst>
          </p:cNvPr>
          <p:cNvCxnSpPr>
            <a:cxnSpLocks/>
            <a:stCxn id="26" idx="2"/>
            <a:endCxn id="24" idx="0"/>
          </p:cNvCxnSpPr>
          <p:nvPr/>
        </p:nvCxnSpPr>
        <p:spPr>
          <a:xfrm>
            <a:off x="2518880" y="5262096"/>
            <a:ext cx="0" cy="260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Connecteur : en angle 119">
            <a:extLst>
              <a:ext uri="{FF2B5EF4-FFF2-40B4-BE49-F238E27FC236}">
                <a16:creationId xmlns:a16="http://schemas.microsoft.com/office/drawing/2014/main" id="{856EC5CA-91F6-75C8-6969-3BF4CA20E609}"/>
              </a:ext>
            </a:extLst>
          </p:cNvPr>
          <p:cNvCxnSpPr>
            <a:cxnSpLocks/>
            <a:stCxn id="24" idx="3"/>
            <a:endCxn id="23" idx="0"/>
          </p:cNvCxnSpPr>
          <p:nvPr/>
        </p:nvCxnSpPr>
        <p:spPr>
          <a:xfrm>
            <a:off x="3418880" y="5684143"/>
            <a:ext cx="1076927" cy="369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Connecteur : en angle 67">
            <a:extLst>
              <a:ext uri="{FF2B5EF4-FFF2-40B4-BE49-F238E27FC236}">
                <a16:creationId xmlns:a16="http://schemas.microsoft.com/office/drawing/2014/main" id="{63806B37-C26B-2D83-3087-EAB8DC019167}"/>
              </a:ext>
            </a:extLst>
          </p:cNvPr>
          <p:cNvCxnSpPr>
            <a:cxnSpLocks/>
            <a:stCxn id="23" idx="3"/>
            <a:endCxn id="20" idx="1"/>
          </p:cNvCxnSpPr>
          <p:nvPr/>
        </p:nvCxnSpPr>
        <p:spPr>
          <a:xfrm>
            <a:off x="5395807" y="6215461"/>
            <a:ext cx="22356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0" name="ZoneTexte 129">
            <a:extLst>
              <a:ext uri="{FF2B5EF4-FFF2-40B4-BE49-F238E27FC236}">
                <a16:creationId xmlns:a16="http://schemas.microsoft.com/office/drawing/2014/main" id="{25382C86-0335-112C-337A-0B16FF97F6C5}"/>
              </a:ext>
            </a:extLst>
          </p:cNvPr>
          <p:cNvSpPr txBox="1"/>
          <p:nvPr/>
        </p:nvSpPr>
        <p:spPr>
          <a:xfrm rot="16200000">
            <a:off x="437462" y="1986634"/>
            <a:ext cx="880369" cy="261610"/>
          </a:xfrm>
          <a:prstGeom prst="rect">
            <a:avLst/>
          </a:prstGeom>
          <a:noFill/>
        </p:spPr>
        <p:txBody>
          <a:bodyPr wrap="none" rtlCol="0">
            <a:spAutoFit/>
          </a:bodyPr>
          <a:lstStyle/>
          <a:p>
            <a:r>
              <a:rPr lang="fr-FR" sz="1100" i="1" dirty="0"/>
              <a:t>Instruction</a:t>
            </a:r>
          </a:p>
        </p:txBody>
      </p:sp>
      <p:sp>
        <p:nvSpPr>
          <p:cNvPr id="131" name="ZoneTexte 130">
            <a:extLst>
              <a:ext uri="{FF2B5EF4-FFF2-40B4-BE49-F238E27FC236}">
                <a16:creationId xmlns:a16="http://schemas.microsoft.com/office/drawing/2014/main" id="{0A58D9A8-9984-3AB9-F992-8316F06CB4AB}"/>
              </a:ext>
            </a:extLst>
          </p:cNvPr>
          <p:cNvSpPr txBox="1"/>
          <p:nvPr/>
        </p:nvSpPr>
        <p:spPr>
          <a:xfrm rot="16200000">
            <a:off x="372540" y="3321940"/>
            <a:ext cx="1010213" cy="261610"/>
          </a:xfrm>
          <a:prstGeom prst="rect">
            <a:avLst/>
          </a:prstGeom>
          <a:noFill/>
        </p:spPr>
        <p:txBody>
          <a:bodyPr wrap="none" rtlCol="0">
            <a:spAutoFit/>
          </a:bodyPr>
          <a:lstStyle/>
          <a:p>
            <a:r>
              <a:rPr lang="fr-FR" sz="1100" i="1" dirty="0"/>
              <a:t>Administratif</a:t>
            </a:r>
            <a:endParaRPr lang="fr-FR" sz="1050" i="1" dirty="0"/>
          </a:p>
        </p:txBody>
      </p:sp>
      <p:sp>
        <p:nvSpPr>
          <p:cNvPr id="132" name="ZoneTexte 131">
            <a:extLst>
              <a:ext uri="{FF2B5EF4-FFF2-40B4-BE49-F238E27FC236}">
                <a16:creationId xmlns:a16="http://schemas.microsoft.com/office/drawing/2014/main" id="{C4CF2982-C62A-F99E-5D60-0D9AA6E1F792}"/>
              </a:ext>
            </a:extLst>
          </p:cNvPr>
          <p:cNvSpPr txBox="1"/>
          <p:nvPr/>
        </p:nvSpPr>
        <p:spPr>
          <a:xfrm rot="16200000">
            <a:off x="434255" y="4969290"/>
            <a:ext cx="886781" cy="261610"/>
          </a:xfrm>
          <a:prstGeom prst="rect">
            <a:avLst/>
          </a:prstGeom>
          <a:noFill/>
        </p:spPr>
        <p:txBody>
          <a:bodyPr wrap="none" rtlCol="0">
            <a:spAutoFit/>
          </a:bodyPr>
          <a:lstStyle/>
          <a:p>
            <a:r>
              <a:rPr lang="fr-FR" sz="1100" i="1" dirty="0"/>
              <a:t>Intégration</a:t>
            </a:r>
          </a:p>
        </p:txBody>
      </p:sp>
      <p:cxnSp>
        <p:nvCxnSpPr>
          <p:cNvPr id="134" name="Connecteur droit 133">
            <a:extLst>
              <a:ext uri="{FF2B5EF4-FFF2-40B4-BE49-F238E27FC236}">
                <a16:creationId xmlns:a16="http://schemas.microsoft.com/office/drawing/2014/main" id="{03D9910C-6DFA-0CB0-5618-B09391F3032F}"/>
              </a:ext>
            </a:extLst>
          </p:cNvPr>
          <p:cNvCxnSpPr/>
          <p:nvPr/>
        </p:nvCxnSpPr>
        <p:spPr>
          <a:xfrm>
            <a:off x="621147" y="2624947"/>
            <a:ext cx="54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cteur droit 134">
            <a:extLst>
              <a:ext uri="{FF2B5EF4-FFF2-40B4-BE49-F238E27FC236}">
                <a16:creationId xmlns:a16="http://schemas.microsoft.com/office/drawing/2014/main" id="{0F20558D-B18A-BD82-A704-59DF883933FC}"/>
              </a:ext>
            </a:extLst>
          </p:cNvPr>
          <p:cNvCxnSpPr/>
          <p:nvPr/>
        </p:nvCxnSpPr>
        <p:spPr>
          <a:xfrm>
            <a:off x="621147" y="4227351"/>
            <a:ext cx="54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138" name="Groupe 137">
            <a:extLst>
              <a:ext uri="{FF2B5EF4-FFF2-40B4-BE49-F238E27FC236}">
                <a16:creationId xmlns:a16="http://schemas.microsoft.com/office/drawing/2014/main" id="{41382168-4428-FCCF-52E7-CBDB07D7859F}"/>
              </a:ext>
            </a:extLst>
          </p:cNvPr>
          <p:cNvGrpSpPr/>
          <p:nvPr/>
        </p:nvGrpSpPr>
        <p:grpSpPr>
          <a:xfrm>
            <a:off x="9825290" y="2628880"/>
            <a:ext cx="1992917" cy="2250041"/>
            <a:chOff x="9632373" y="2254524"/>
            <a:chExt cx="1992917" cy="1407010"/>
          </a:xfrm>
        </p:grpSpPr>
        <p:sp>
          <p:nvSpPr>
            <p:cNvPr id="136" name="Rectangle : coins arrondis 135">
              <a:extLst>
                <a:ext uri="{FF2B5EF4-FFF2-40B4-BE49-F238E27FC236}">
                  <a16:creationId xmlns:a16="http://schemas.microsoft.com/office/drawing/2014/main" id="{99D112CE-7FC4-8F56-D92D-1A76B5D20A7E}"/>
                </a:ext>
              </a:extLst>
            </p:cNvPr>
            <p:cNvSpPr/>
            <p:nvPr/>
          </p:nvSpPr>
          <p:spPr>
            <a:xfrm>
              <a:off x="9632373" y="2254524"/>
              <a:ext cx="1992917" cy="1407010"/>
            </a:xfrm>
            <a:prstGeom prst="roundRect">
              <a:avLst>
                <a:gd name="adj" fmla="val 8544"/>
              </a:avLst>
            </a:prstGeom>
            <a:solidFill>
              <a:schemeClr val="accent2">
                <a:lumMod val="40000"/>
                <a:lumOff val="6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sz="1200" i="1" u="sng" dirty="0">
                  <a:solidFill>
                    <a:schemeClr val="accent1"/>
                  </a:solidFill>
                </a:rPr>
                <a:t>Les transitions</a:t>
              </a:r>
            </a:p>
          </p:txBody>
        </p:sp>
        <p:sp>
          <p:nvSpPr>
            <p:cNvPr id="137" name="ZoneTexte 136">
              <a:extLst>
                <a:ext uri="{FF2B5EF4-FFF2-40B4-BE49-F238E27FC236}">
                  <a16:creationId xmlns:a16="http://schemas.microsoft.com/office/drawing/2014/main" id="{0480C3B5-C649-E1F1-3790-7F64D92927B0}"/>
                </a:ext>
              </a:extLst>
            </p:cNvPr>
            <p:cNvSpPr txBox="1"/>
            <p:nvPr/>
          </p:nvSpPr>
          <p:spPr>
            <a:xfrm>
              <a:off x="9632373" y="2599475"/>
              <a:ext cx="1888979" cy="1020042"/>
            </a:xfrm>
            <a:prstGeom prst="rect">
              <a:avLst/>
            </a:prstGeom>
            <a:noFill/>
          </p:spPr>
          <p:txBody>
            <a:bodyPr wrap="none" rtlCol="0">
              <a:spAutoFit/>
            </a:bodyPr>
            <a:lstStyle/>
            <a:p>
              <a:pPr marL="176213" indent="-176213">
                <a:buFont typeface="Arial" panose="020B0604020202020204" pitchFamily="34" charset="0"/>
                <a:buChar char="•"/>
              </a:pPr>
              <a:r>
                <a:rPr lang="fr-FR" sz="1000" dirty="0"/>
                <a:t>Ajout Représentant Légal</a:t>
              </a:r>
            </a:p>
            <a:p>
              <a:pPr marL="269875" defTabSz="898525"/>
              <a:r>
                <a:rPr lang="fr-FR" sz="1000" dirty="0"/>
                <a:t>id = 11/171</a:t>
              </a:r>
            </a:p>
            <a:p>
              <a:pPr marL="285750" indent="-285750">
                <a:buFont typeface="Arial" panose="020B0604020202020204" pitchFamily="34" charset="0"/>
                <a:buChar char="•"/>
              </a:pPr>
              <a:endParaRPr lang="fr-FR" sz="1000" dirty="0"/>
            </a:p>
            <a:p>
              <a:pPr marL="176213" indent="-176213">
                <a:buFont typeface="Arial" panose="020B0604020202020204" pitchFamily="34" charset="0"/>
                <a:buChar char="•"/>
              </a:pPr>
              <a:r>
                <a:rPr lang="fr-FR" sz="1000" dirty="0"/>
                <a:t>Ajout Bénéficiaire Effectif</a:t>
              </a:r>
            </a:p>
            <a:p>
              <a:pPr marL="269875" indent="-269875"/>
              <a:r>
                <a:rPr lang="fr-FR" sz="1000" dirty="0"/>
                <a:t>	id = 21/181</a:t>
              </a:r>
            </a:p>
            <a:p>
              <a:pPr marL="269875" indent="-269875"/>
              <a:endParaRPr lang="fr-FR" sz="1000" dirty="0"/>
            </a:p>
            <a:p>
              <a:pPr marL="176213" indent="-176213">
                <a:buFont typeface="Arial" panose="020B0604020202020204" pitchFamily="34" charset="0"/>
                <a:buChar char="•"/>
              </a:pPr>
              <a:r>
                <a:rPr lang="fr-FR" sz="1000" dirty="0"/>
                <a:t>Contrat transmis</a:t>
              </a:r>
            </a:p>
            <a:p>
              <a:pPr marL="269875" indent="-269875"/>
              <a:r>
                <a:rPr lang="fr-FR" sz="1000" dirty="0"/>
                <a:t>	id = 131/271</a:t>
              </a:r>
            </a:p>
            <a:p>
              <a:pPr marL="269875" indent="-269875"/>
              <a:endParaRPr lang="fr-FR" sz="1000" dirty="0"/>
            </a:p>
            <a:p>
              <a:pPr marL="176213" indent="-176213">
                <a:buFont typeface="Arial" panose="020B0604020202020204" pitchFamily="34" charset="0"/>
                <a:buChar char="•"/>
              </a:pPr>
              <a:endParaRPr lang="fr-FR" sz="1000" dirty="0"/>
            </a:p>
          </p:txBody>
        </p:sp>
      </p:grpSp>
    </p:spTree>
    <p:extLst>
      <p:ext uri="{BB962C8B-B14F-4D97-AF65-F5344CB8AC3E}">
        <p14:creationId xmlns:p14="http://schemas.microsoft.com/office/powerpoint/2010/main" val="404702219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219E2-CCF1-CDB0-EB73-1E6CDFA032BD}"/>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6065808E-473C-DF0A-BC54-CADBBB321D82}"/>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64CBF7E9-6E03-5BBC-82B4-6F24F842A59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FDEBB7B6-E00A-5EF0-83D0-60AC377431CB}"/>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51C0F341-F4F4-58B0-862C-777146377988}"/>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76EE7759-9A27-9A1F-868C-1896908E487F}"/>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18F49F2D-5E61-D81D-0104-FFB7999F2FFE}"/>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9123E3DE-44D2-C12E-BD42-9AE31F240389}"/>
              </a:ext>
            </a:extLst>
          </p:cNvPr>
          <p:cNvSpPr>
            <a:spLocks noGrp="1"/>
          </p:cNvSpPr>
          <p:nvPr>
            <p:ph type="sldNum" sz="quarter" idx="10"/>
          </p:nvPr>
        </p:nvSpPr>
        <p:spPr/>
        <p:txBody>
          <a:bodyPr/>
          <a:lstStyle/>
          <a:p>
            <a:fld id="{B4B2A180-8935-4B97-AF38-01331E093DFD}" type="slidenum">
              <a:rPr lang="fr-FR" smtClean="0"/>
              <a:pPr/>
              <a:t>4</a:t>
            </a:fld>
            <a:endParaRPr lang="fr-FR" dirty="0"/>
          </a:p>
        </p:txBody>
      </p:sp>
      <p:sp>
        <p:nvSpPr>
          <p:cNvPr id="4" name="Rectangle 3">
            <a:extLst>
              <a:ext uri="{FF2B5EF4-FFF2-40B4-BE49-F238E27FC236}">
                <a16:creationId xmlns:a16="http://schemas.microsoft.com/office/drawing/2014/main" id="{D1E3D6FB-5EAD-681D-F247-2137DE8A1623}"/>
              </a:ext>
            </a:extLst>
          </p:cNvPr>
          <p:cNvSpPr/>
          <p:nvPr/>
        </p:nvSpPr>
        <p:spPr>
          <a:xfrm>
            <a:off x="333985" y="1477661"/>
            <a:ext cx="5713378" cy="4013223"/>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D685B515-B827-18CF-82F4-66335B53427D}"/>
              </a:ext>
            </a:extLst>
          </p:cNvPr>
          <p:cNvSpPr/>
          <p:nvPr/>
        </p:nvSpPr>
        <p:spPr>
          <a:xfrm>
            <a:off x="462065" y="2165608"/>
            <a:ext cx="5457217" cy="533075"/>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Création du ticket JIRA via l’API pour transmettre les informations relatives au KYC du commerçant.</a:t>
            </a:r>
          </a:p>
        </p:txBody>
      </p:sp>
      <p:sp>
        <p:nvSpPr>
          <p:cNvPr id="6" name="Rectangle 5">
            <a:extLst>
              <a:ext uri="{FF2B5EF4-FFF2-40B4-BE49-F238E27FC236}">
                <a16:creationId xmlns:a16="http://schemas.microsoft.com/office/drawing/2014/main" id="{3C632576-9635-C5D3-5986-F81FC9E2D5AA}"/>
              </a:ext>
            </a:extLst>
          </p:cNvPr>
          <p:cNvSpPr/>
          <p:nvPr/>
        </p:nvSpPr>
        <p:spPr>
          <a:xfrm>
            <a:off x="466928" y="1727373"/>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8" name="Rectangle 7">
            <a:extLst>
              <a:ext uri="{FF2B5EF4-FFF2-40B4-BE49-F238E27FC236}">
                <a16:creationId xmlns:a16="http://schemas.microsoft.com/office/drawing/2014/main" id="{937D7256-3CCA-2CC0-7E61-7B3C2E9A5CF7}"/>
              </a:ext>
            </a:extLst>
          </p:cNvPr>
          <p:cNvSpPr/>
          <p:nvPr/>
        </p:nvSpPr>
        <p:spPr>
          <a:xfrm>
            <a:off x="471629" y="2848918"/>
            <a:ext cx="5457217" cy="2279117"/>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r>
              <a:rPr lang="fr-FR" sz="1200" dirty="0">
                <a:solidFill>
                  <a:schemeClr val="tx1">
                    <a:lumMod val="65000"/>
                    <a:lumOff val="35000"/>
                  </a:schemeClr>
                </a:solidFill>
              </a:rPr>
              <a:t>3 rubriques sont à renseigner</a:t>
            </a: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relatives à l’Entreprise </a:t>
            </a:r>
            <a:r>
              <a:rPr lang="fr-FR" sz="800" spc="-70" dirty="0">
                <a:solidFill>
                  <a:schemeClr val="tx1">
                    <a:lumMod val="65000"/>
                    <a:lumOff val="35000"/>
                  </a:schemeClr>
                </a:solidFill>
              </a:rPr>
              <a:t>(‘’</a:t>
            </a:r>
            <a:r>
              <a:rPr lang="fr-FR" sz="800" spc="-70" dirty="0" err="1">
                <a:solidFill>
                  <a:schemeClr val="tx1">
                    <a:lumMod val="65000"/>
                    <a:lumOff val="35000"/>
                  </a:schemeClr>
                </a:solidFill>
              </a:rPr>
              <a:t>summary</a:t>
            </a:r>
            <a:r>
              <a:rPr lang="fr-FR" sz="800" spc="-70" dirty="0">
                <a:solidFill>
                  <a:schemeClr val="tx1">
                    <a:lumMod val="65000"/>
                    <a:lumOff val="35000"/>
                  </a:schemeClr>
                </a:solidFill>
              </a:rPr>
              <a:t>’’ : Titre de la demande = SIRET + RAISON SOCIALE)</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 Représentant(s) Légal(aux)</a:t>
            </a:r>
          </a:p>
          <a:p>
            <a:pPr marL="171450" indent="-171450">
              <a:buFont typeface="Arial" panose="020B0604020202020204" pitchFamily="34" charset="0"/>
              <a:buChar char="•"/>
            </a:pPr>
            <a:r>
              <a:rPr lang="fr-FR" sz="1200" dirty="0">
                <a:solidFill>
                  <a:schemeClr val="tx1">
                    <a:lumMod val="65000"/>
                    <a:lumOff val="35000"/>
                  </a:schemeClr>
                </a:solidFill>
              </a:rPr>
              <a:t>Les données « Bénéficiaires effectifs »</a:t>
            </a:r>
          </a:p>
          <a:p>
            <a:pPr marL="171450" indent="-171450">
              <a:buFont typeface="Arial" panose="020B0604020202020204" pitchFamily="34" charset="0"/>
              <a:buChar char="•"/>
            </a:pPr>
            <a:endParaRPr lang="fr-FR" sz="1200" dirty="0">
              <a:solidFill>
                <a:schemeClr val="tx1">
                  <a:lumMod val="65000"/>
                  <a:lumOff val="35000"/>
                </a:schemeClr>
              </a:solidFill>
            </a:endParaRPr>
          </a:p>
          <a:p>
            <a:r>
              <a:rPr lang="fr-FR" sz="1200" dirty="0">
                <a:solidFill>
                  <a:schemeClr val="tx1">
                    <a:lumMod val="65000"/>
                    <a:lumOff val="35000"/>
                  </a:schemeClr>
                </a:solidFill>
              </a:rPr>
              <a:t>Lors de la création, un seul Représentant Légal et un seul Bénéficiaire Effectif sont demandés.</a:t>
            </a:r>
          </a:p>
          <a:p>
            <a:endParaRPr lang="fr-FR" sz="1200" dirty="0">
              <a:solidFill>
                <a:schemeClr val="tx1">
                  <a:lumMod val="65000"/>
                  <a:lumOff val="35000"/>
                </a:schemeClr>
              </a:solidFill>
            </a:endParaRPr>
          </a:p>
          <a:p>
            <a:r>
              <a:rPr lang="fr-FR" sz="1200" dirty="0">
                <a:solidFill>
                  <a:srgbClr val="C00000"/>
                </a:solidFill>
              </a:rPr>
              <a:t>[Note]</a:t>
            </a:r>
            <a:r>
              <a:rPr lang="fr-FR" sz="1200" dirty="0">
                <a:solidFill>
                  <a:schemeClr val="tx1">
                    <a:lumMod val="65000"/>
                    <a:lumOff val="35000"/>
                  </a:schemeClr>
                </a:solidFill>
              </a:rPr>
              <a:t> Une fois le ticket créé, il est possible d’ajouter d’autres Représentants Légaux et Bénéficiaires Effectifs via les transitions 11/171 et 21/181.</a:t>
            </a:r>
          </a:p>
          <a:p>
            <a:endParaRPr lang="fr-FR" sz="1200" dirty="0">
              <a:solidFill>
                <a:schemeClr val="tx1">
                  <a:lumMod val="65000"/>
                  <a:lumOff val="35000"/>
                </a:schemeClr>
              </a:solidFill>
            </a:endParaRPr>
          </a:p>
        </p:txBody>
      </p:sp>
      <p:sp>
        <p:nvSpPr>
          <p:cNvPr id="9" name="Rectangle : coins arrondis 8">
            <a:extLst>
              <a:ext uri="{FF2B5EF4-FFF2-40B4-BE49-F238E27FC236}">
                <a16:creationId xmlns:a16="http://schemas.microsoft.com/office/drawing/2014/main" id="{47AC1DEE-912E-E8DD-8A1C-DFAA06D7E64C}"/>
              </a:ext>
            </a:extLst>
          </p:cNvPr>
          <p:cNvSpPr/>
          <p:nvPr/>
        </p:nvSpPr>
        <p:spPr>
          <a:xfrm>
            <a:off x="565916"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Création du ticket JIRA 	[IN PROGRESS]</a:t>
            </a:r>
          </a:p>
        </p:txBody>
      </p:sp>
      <p:sp>
        <p:nvSpPr>
          <p:cNvPr id="12" name="Rectangle 11">
            <a:extLst>
              <a:ext uri="{FF2B5EF4-FFF2-40B4-BE49-F238E27FC236}">
                <a16:creationId xmlns:a16="http://schemas.microsoft.com/office/drawing/2014/main" id="{076188EF-07EF-91F9-8697-88AB14F95264}"/>
              </a:ext>
            </a:extLst>
          </p:cNvPr>
          <p:cNvSpPr/>
          <p:nvPr/>
        </p:nvSpPr>
        <p:spPr>
          <a:xfrm>
            <a:off x="6310009" y="1477661"/>
            <a:ext cx="5713378" cy="3492000"/>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space réservé du texte 7">
            <a:extLst>
              <a:ext uri="{FF2B5EF4-FFF2-40B4-BE49-F238E27FC236}">
                <a16:creationId xmlns:a16="http://schemas.microsoft.com/office/drawing/2014/main" id="{F402DB0B-1E46-D250-33BB-D2D8DAA6B144}"/>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Deux étapes dévolues à l’Agent</a:t>
            </a:r>
          </a:p>
        </p:txBody>
      </p:sp>
      <p:sp>
        <p:nvSpPr>
          <p:cNvPr id="28" name="Rectangle : coins arrondis 27">
            <a:extLst>
              <a:ext uri="{FF2B5EF4-FFF2-40B4-BE49-F238E27FC236}">
                <a16:creationId xmlns:a16="http://schemas.microsoft.com/office/drawing/2014/main" id="{B1FC262C-BCD6-C670-F1C8-7DACC281FAF9}"/>
              </a:ext>
            </a:extLst>
          </p:cNvPr>
          <p:cNvSpPr/>
          <p:nvPr/>
        </p:nvSpPr>
        <p:spPr>
          <a:xfrm>
            <a:off x="6547615"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Contractualisation clients	[CONTRAT TRANSMIS]</a:t>
            </a:r>
          </a:p>
        </p:txBody>
      </p:sp>
      <p:sp>
        <p:nvSpPr>
          <p:cNvPr id="31" name="Rectangle 30">
            <a:extLst>
              <a:ext uri="{FF2B5EF4-FFF2-40B4-BE49-F238E27FC236}">
                <a16:creationId xmlns:a16="http://schemas.microsoft.com/office/drawing/2014/main" id="{FA1B4AE9-7A1C-AEEF-9306-FA310027DA01}"/>
              </a:ext>
            </a:extLst>
          </p:cNvPr>
          <p:cNvSpPr/>
          <p:nvPr/>
        </p:nvSpPr>
        <p:spPr>
          <a:xfrm>
            <a:off x="471629" y="5166868"/>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IN PROGRESS</a:t>
            </a:r>
            <a:endParaRPr lang="fr-FR" sz="1600" b="1" dirty="0">
              <a:solidFill>
                <a:schemeClr val="tx1">
                  <a:lumMod val="65000"/>
                  <a:lumOff val="35000"/>
                </a:schemeClr>
              </a:solidFill>
            </a:endParaRPr>
          </a:p>
        </p:txBody>
      </p:sp>
      <p:sp>
        <p:nvSpPr>
          <p:cNvPr id="64" name="ZoneTexte 63">
            <a:extLst>
              <a:ext uri="{FF2B5EF4-FFF2-40B4-BE49-F238E27FC236}">
                <a16:creationId xmlns:a16="http://schemas.microsoft.com/office/drawing/2014/main" id="{87EAC74B-5005-EDF2-4450-CDE9BD510431}"/>
              </a:ext>
            </a:extLst>
          </p:cNvPr>
          <p:cNvSpPr txBox="1"/>
          <p:nvPr/>
        </p:nvSpPr>
        <p:spPr>
          <a:xfrm>
            <a:off x="265888" y="5573567"/>
            <a:ext cx="5830111" cy="1015663"/>
          </a:xfrm>
          <a:prstGeom prst="rect">
            <a:avLst/>
          </a:prstGeom>
          <a:noFill/>
        </p:spPr>
        <p:txBody>
          <a:bodyPr wrap="square" rtlCol="0">
            <a:spAutoFit/>
          </a:bodyPr>
          <a:lstStyle/>
          <a:p>
            <a:r>
              <a:rPr lang="fr-FR" sz="1000" i="1" u="sng" dirty="0">
                <a:solidFill>
                  <a:schemeClr val="tx1">
                    <a:lumMod val="65000"/>
                    <a:lumOff val="35000"/>
                  </a:schemeClr>
                </a:solidFill>
              </a:rPr>
              <a:t>Monext contrôle le KYC.</a:t>
            </a:r>
          </a:p>
          <a:p>
            <a:r>
              <a:rPr lang="fr-FR" sz="1000" dirty="0">
                <a:solidFill>
                  <a:schemeClr val="tx1">
                    <a:lumMod val="65000"/>
                    <a:lumOff val="35000"/>
                  </a:schemeClr>
                </a:solidFill>
              </a:rPr>
              <a:t>- Si contrat conforme : le dossier passe au Statut ‘</a:t>
            </a:r>
            <a:r>
              <a:rPr lang="fr-FR" sz="1000" b="1" dirty="0">
                <a:solidFill>
                  <a:schemeClr val="tx1">
                    <a:lumMod val="65000"/>
                    <a:lumOff val="35000"/>
                  </a:schemeClr>
                </a:solidFill>
              </a:rPr>
              <a:t>’Dossier KYC – Risque validé</a:t>
            </a:r>
            <a:r>
              <a:rPr lang="fr-FR" sz="1000" dirty="0">
                <a:solidFill>
                  <a:schemeClr val="tx1">
                    <a:lumMod val="65000"/>
                    <a:lumOff val="35000"/>
                  </a:schemeClr>
                </a:solidFill>
              </a:rPr>
              <a:t>’’</a:t>
            </a:r>
          </a:p>
          <a:p>
            <a:r>
              <a:rPr lang="fr-FR" sz="1000" dirty="0">
                <a:solidFill>
                  <a:schemeClr val="tx1">
                    <a:lumMod val="65000"/>
                    <a:lumOff val="35000"/>
                  </a:schemeClr>
                </a:solidFill>
              </a:rPr>
              <a:t>Commentaire associé : le KYC est validé. Merci de nous transmettre le contrat juridique et le CR du contrôle du vivant.</a:t>
            </a:r>
          </a:p>
          <a:p>
            <a:r>
              <a:rPr lang="fr-FR" sz="1000" dirty="0">
                <a:solidFill>
                  <a:schemeClr val="tx1">
                    <a:lumMod val="65000"/>
                    <a:lumOff val="35000"/>
                  </a:schemeClr>
                </a:solidFill>
              </a:rPr>
              <a:t>- Si contrat non conforme : retour à l’Agent avec un commentaire expliquant les raisons de la non-conformité</a:t>
            </a:r>
          </a:p>
        </p:txBody>
      </p:sp>
      <p:sp>
        <p:nvSpPr>
          <p:cNvPr id="66" name="Rectangle 65">
            <a:extLst>
              <a:ext uri="{FF2B5EF4-FFF2-40B4-BE49-F238E27FC236}">
                <a16:creationId xmlns:a16="http://schemas.microsoft.com/office/drawing/2014/main" id="{EE466218-B8BC-86D4-C67B-297E176D1FFC}"/>
              </a:ext>
            </a:extLst>
          </p:cNvPr>
          <p:cNvSpPr/>
          <p:nvPr/>
        </p:nvSpPr>
        <p:spPr>
          <a:xfrm>
            <a:off x="6427834" y="2164879"/>
            <a:ext cx="5457217" cy="533075"/>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Signature de contrat par le commerçant et process d’identification par le vivant sur entrée en relation à distance</a:t>
            </a:r>
          </a:p>
        </p:txBody>
      </p:sp>
      <p:sp>
        <p:nvSpPr>
          <p:cNvPr id="69" name="Rectangle 68">
            <a:extLst>
              <a:ext uri="{FF2B5EF4-FFF2-40B4-BE49-F238E27FC236}">
                <a16:creationId xmlns:a16="http://schemas.microsoft.com/office/drawing/2014/main" id="{D669BAF7-B436-3A2D-6C66-C1A6B3AE3CD7}"/>
              </a:ext>
            </a:extLst>
          </p:cNvPr>
          <p:cNvSpPr/>
          <p:nvPr/>
        </p:nvSpPr>
        <p:spPr>
          <a:xfrm>
            <a:off x="6432697" y="1726644"/>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71" name="Rectangle 70">
            <a:extLst>
              <a:ext uri="{FF2B5EF4-FFF2-40B4-BE49-F238E27FC236}">
                <a16:creationId xmlns:a16="http://schemas.microsoft.com/office/drawing/2014/main" id="{4057731B-7668-695D-FBB8-641A842BA36B}"/>
              </a:ext>
            </a:extLst>
          </p:cNvPr>
          <p:cNvSpPr/>
          <p:nvPr/>
        </p:nvSpPr>
        <p:spPr>
          <a:xfrm>
            <a:off x="6437398" y="2848190"/>
            <a:ext cx="5457217" cy="1768251"/>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endParaRPr lang="fr-FR" sz="1200" dirty="0">
              <a:solidFill>
                <a:schemeClr val="tx1">
                  <a:lumMod val="65000"/>
                  <a:lumOff val="35000"/>
                </a:schemeClr>
              </a:solidFill>
            </a:endParaRP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Mise à disposition du contrat juridique signé par le client et l’Agent</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Télécharger les éléments de preuve du ‘’contrôle du vivant’’</a:t>
            </a:r>
          </a:p>
          <a:p>
            <a:pPr marL="171450" indent="-171450">
              <a:buFont typeface="Arial" panose="020B0604020202020204" pitchFamily="34" charset="0"/>
              <a:buChar char="•"/>
            </a:pPr>
            <a:endParaRPr lang="fr-FR" sz="1200" dirty="0">
              <a:solidFill>
                <a:schemeClr val="tx1">
                  <a:lumMod val="65000"/>
                  <a:lumOff val="35000"/>
                </a:schemeClr>
              </a:solidFill>
            </a:endParaRPr>
          </a:p>
          <a:p>
            <a:r>
              <a:rPr lang="fr-FR" sz="1200" dirty="0">
                <a:solidFill>
                  <a:schemeClr val="tx1">
                    <a:lumMod val="65000"/>
                    <a:lumOff val="35000"/>
                  </a:schemeClr>
                </a:solidFill>
              </a:rPr>
              <a:t>La transmission du contrat et des éléments de preuve du contrôle du vivant se font via l’API</a:t>
            </a:r>
          </a:p>
          <a:p>
            <a:endParaRPr lang="fr-FR" sz="1200" dirty="0">
              <a:solidFill>
                <a:schemeClr val="tx1">
                  <a:lumMod val="65000"/>
                  <a:lumOff val="35000"/>
                </a:schemeClr>
              </a:solidFill>
            </a:endParaRPr>
          </a:p>
          <a:p>
            <a:r>
              <a:rPr lang="fr-FR" sz="1200" dirty="0">
                <a:solidFill>
                  <a:schemeClr val="tx1">
                    <a:lumMod val="65000"/>
                    <a:lumOff val="35000"/>
                  </a:schemeClr>
                </a:solidFill>
              </a:rPr>
              <a:t>Choisir le statut ‘’contrat transmis’’ et valider (transition 131/271)</a:t>
            </a:r>
          </a:p>
        </p:txBody>
      </p:sp>
      <p:sp>
        <p:nvSpPr>
          <p:cNvPr id="72" name="Rectangle 71">
            <a:extLst>
              <a:ext uri="{FF2B5EF4-FFF2-40B4-BE49-F238E27FC236}">
                <a16:creationId xmlns:a16="http://schemas.microsoft.com/office/drawing/2014/main" id="{E57AD6C0-C95A-0D43-E257-7381CDE95C19}"/>
              </a:ext>
            </a:extLst>
          </p:cNvPr>
          <p:cNvSpPr/>
          <p:nvPr/>
        </p:nvSpPr>
        <p:spPr>
          <a:xfrm>
            <a:off x="6437398" y="4655771"/>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CONTRAT TRANSMIS</a:t>
            </a:r>
            <a:endParaRPr lang="fr-FR" sz="1600" b="1" dirty="0">
              <a:solidFill>
                <a:schemeClr val="tx1">
                  <a:lumMod val="65000"/>
                  <a:lumOff val="35000"/>
                </a:schemeClr>
              </a:solidFill>
            </a:endParaRPr>
          </a:p>
        </p:txBody>
      </p:sp>
      <p:sp>
        <p:nvSpPr>
          <p:cNvPr id="73" name="ZoneTexte 72">
            <a:extLst>
              <a:ext uri="{FF2B5EF4-FFF2-40B4-BE49-F238E27FC236}">
                <a16:creationId xmlns:a16="http://schemas.microsoft.com/office/drawing/2014/main" id="{F052A6E9-7873-7C7F-D207-69475F16D46A}"/>
              </a:ext>
            </a:extLst>
          </p:cNvPr>
          <p:cNvSpPr txBox="1"/>
          <p:nvPr/>
        </p:nvSpPr>
        <p:spPr>
          <a:xfrm>
            <a:off x="6310009" y="5065735"/>
            <a:ext cx="5830111" cy="1015663"/>
          </a:xfrm>
          <a:prstGeom prst="rect">
            <a:avLst/>
          </a:prstGeom>
          <a:noFill/>
        </p:spPr>
        <p:txBody>
          <a:bodyPr wrap="square" rtlCol="0">
            <a:spAutoFit/>
          </a:bodyPr>
          <a:lstStyle/>
          <a:p>
            <a:r>
              <a:rPr lang="fr-FR" sz="1000" i="1" u="sng" dirty="0">
                <a:solidFill>
                  <a:schemeClr val="tx1">
                    <a:lumMod val="65000"/>
                    <a:lumOff val="35000"/>
                  </a:schemeClr>
                </a:solidFill>
              </a:rPr>
              <a:t>Monext contrôle les informations transmises.</a:t>
            </a:r>
          </a:p>
          <a:p>
            <a:r>
              <a:rPr lang="fr-FR" sz="1000" dirty="0">
                <a:solidFill>
                  <a:schemeClr val="tx1">
                    <a:lumMod val="65000"/>
                    <a:lumOff val="35000"/>
                  </a:schemeClr>
                </a:solidFill>
              </a:rPr>
              <a:t>- Si dossier conforme : il passe au Statut ‘</a:t>
            </a:r>
            <a:r>
              <a:rPr lang="fr-FR" sz="1000" b="1" dirty="0">
                <a:solidFill>
                  <a:schemeClr val="tx1">
                    <a:lumMod val="65000"/>
                    <a:lumOff val="35000"/>
                  </a:schemeClr>
                </a:solidFill>
              </a:rPr>
              <a:t>’Dossier validé – Activation des services en cours</a:t>
            </a:r>
            <a:r>
              <a:rPr lang="fr-FR" sz="1000" dirty="0">
                <a:solidFill>
                  <a:schemeClr val="tx1">
                    <a:lumMod val="65000"/>
                    <a:lumOff val="35000"/>
                  </a:schemeClr>
                </a:solidFill>
              </a:rPr>
              <a:t>’’</a:t>
            </a:r>
          </a:p>
          <a:p>
            <a:r>
              <a:rPr lang="fr-FR" sz="1000" dirty="0">
                <a:solidFill>
                  <a:schemeClr val="tx1">
                    <a:lumMod val="65000"/>
                    <a:lumOff val="35000"/>
                  </a:schemeClr>
                </a:solidFill>
              </a:rPr>
              <a:t>Commentaire associé : le KYC et le contrat juridique sont validés. Nous procédons actuellement à l’ouverture des contrats monétiques et services associés.</a:t>
            </a:r>
          </a:p>
          <a:p>
            <a:r>
              <a:rPr lang="fr-FR" sz="1000" dirty="0">
                <a:solidFill>
                  <a:schemeClr val="tx1">
                    <a:lumMod val="65000"/>
                    <a:lumOff val="35000"/>
                  </a:schemeClr>
                </a:solidFill>
              </a:rPr>
              <a:t>- Si dossier non conforme : retour à l’Agent avec un commentaire expliquant les raisons de la non-conformité</a:t>
            </a:r>
          </a:p>
        </p:txBody>
      </p:sp>
    </p:spTree>
    <p:extLst>
      <p:ext uri="{BB962C8B-B14F-4D97-AF65-F5344CB8AC3E}">
        <p14:creationId xmlns:p14="http://schemas.microsoft.com/office/powerpoint/2010/main" val="201346596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4E7E7-FACB-1A7E-4A3B-3804B98FA3AA}"/>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02241EE3-6AEF-887C-EC12-8038C6577CDB}"/>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526F09B9-84F0-8494-57F2-E1E1519193A9}"/>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CDC6F3FC-BB86-1FD0-5580-F3BCE334B54C}"/>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83E5ECF3-8A2D-F777-C32D-8196CE1D4DE5}"/>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81A7FF7F-4843-4094-0067-62672160E6CE}"/>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ECA7BEB7-4951-B81F-A38E-5495343510D6}"/>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01.</a:t>
              </a:r>
            </a:p>
          </p:txBody>
        </p:sp>
      </p:grpSp>
      <p:sp>
        <p:nvSpPr>
          <p:cNvPr id="7" name="Espace réservé du numéro de diapositive 6">
            <a:extLst>
              <a:ext uri="{FF2B5EF4-FFF2-40B4-BE49-F238E27FC236}">
                <a16:creationId xmlns:a16="http://schemas.microsoft.com/office/drawing/2014/main" id="{7BCB2F04-9E67-EB3A-CB08-104E88A66ABA}"/>
              </a:ext>
            </a:extLst>
          </p:cNvPr>
          <p:cNvSpPr>
            <a:spLocks noGrp="1"/>
          </p:cNvSpPr>
          <p:nvPr>
            <p:ph type="sldNum" sz="quarter" idx="10"/>
          </p:nvPr>
        </p:nvSpPr>
        <p:spPr/>
        <p:txBody>
          <a:bodyPr/>
          <a:lstStyle/>
          <a:p>
            <a:fld id="{B4B2A180-8935-4B97-AF38-01331E093DFD}" type="slidenum">
              <a:rPr lang="fr-FR" smtClean="0"/>
              <a:pPr/>
              <a:t>5</a:t>
            </a:fld>
            <a:endParaRPr lang="fr-FR" dirty="0"/>
          </a:p>
        </p:txBody>
      </p:sp>
      <p:sp>
        <p:nvSpPr>
          <p:cNvPr id="22" name="Espace réservé du texte 7">
            <a:extLst>
              <a:ext uri="{FF2B5EF4-FFF2-40B4-BE49-F238E27FC236}">
                <a16:creationId xmlns:a16="http://schemas.microsoft.com/office/drawing/2014/main" id="{8B3D45D2-5C5E-BEB1-3B43-1AB56F8E9DE2}"/>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Fin du processus à l’initiative de MONEXT</a:t>
            </a:r>
          </a:p>
        </p:txBody>
      </p:sp>
      <p:sp>
        <p:nvSpPr>
          <p:cNvPr id="64" name="ZoneTexte 63">
            <a:extLst>
              <a:ext uri="{FF2B5EF4-FFF2-40B4-BE49-F238E27FC236}">
                <a16:creationId xmlns:a16="http://schemas.microsoft.com/office/drawing/2014/main" id="{693365E3-38CA-8F43-CCA1-8DD9EACE031B}"/>
              </a:ext>
            </a:extLst>
          </p:cNvPr>
          <p:cNvSpPr txBox="1"/>
          <p:nvPr/>
        </p:nvSpPr>
        <p:spPr>
          <a:xfrm>
            <a:off x="565916" y="1715263"/>
            <a:ext cx="11221003" cy="5037276"/>
          </a:xfrm>
          <a:prstGeom prst="rect">
            <a:avLst/>
          </a:prstGeom>
          <a:noFill/>
        </p:spPr>
        <p:txBody>
          <a:bodyPr wrap="square" rtlCol="0">
            <a:spAutoFit/>
          </a:bodyPr>
          <a:lstStyle/>
          <a:p>
            <a:r>
              <a:rPr lang="fr-FR" sz="1200" dirty="0">
                <a:solidFill>
                  <a:schemeClr val="tx1">
                    <a:lumMod val="65000"/>
                    <a:lumOff val="35000"/>
                  </a:schemeClr>
                </a:solidFill>
              </a:rPr>
              <a:t>La création des contrats monétiques et des services est effective lorsque le commerçant reçoit le message suivant :</a:t>
            </a:r>
          </a:p>
          <a:p>
            <a:endParaRPr lang="fr-FR" sz="1000" dirty="0">
              <a:solidFill>
                <a:schemeClr val="tx1">
                  <a:lumMod val="65000"/>
                  <a:lumOff val="35000"/>
                </a:schemeClr>
              </a:solidFill>
            </a:endParaRPr>
          </a:p>
          <a:p>
            <a:pPr marL="1073150"/>
            <a:r>
              <a:rPr lang="fr-FR" sz="1200" dirty="0">
                <a:solidFill>
                  <a:srgbClr val="172B4D"/>
                </a:solidFill>
                <a:latin typeface="-apple-system"/>
              </a:rPr>
              <a:t>Bienvenue et merci d’avoir choisi « Nom de l’Agent » pour gérer vos paiements. </a:t>
            </a:r>
            <a:br>
              <a:rPr lang="fr-FR" sz="1200" dirty="0">
                <a:solidFill>
                  <a:srgbClr val="172B4D"/>
                </a:solidFill>
                <a:latin typeface="-apple-system"/>
              </a:rPr>
            </a:br>
            <a:r>
              <a:rPr lang="fr-FR" sz="1200" dirty="0">
                <a:solidFill>
                  <a:srgbClr val="172B4D"/>
                </a:solidFill>
                <a:latin typeface="-apple-system"/>
              </a:rPr>
              <a:t>Vous disposez désormais d'un compte de paiement dont les caractéristiques sont les suivantes :</a:t>
            </a:r>
          </a:p>
          <a:p>
            <a:pPr marL="1073150">
              <a:spcBef>
                <a:spcPts val="750"/>
              </a:spcBef>
            </a:pPr>
            <a:r>
              <a:rPr lang="fr-FR" sz="1200" dirty="0">
                <a:solidFill>
                  <a:srgbClr val="172B4D"/>
                </a:solidFill>
                <a:latin typeface="-apple-system"/>
              </a:rPr>
              <a:t>Compte de paiement interne (</a:t>
            </a:r>
            <a:r>
              <a:rPr lang="fr-FR" sz="1200" dirty="0" err="1">
                <a:solidFill>
                  <a:srgbClr val="172B4D"/>
                </a:solidFill>
                <a:latin typeface="-apple-system"/>
              </a:rPr>
              <a:t>Iban</a:t>
            </a:r>
            <a:r>
              <a:rPr lang="fr-FR" sz="1200" dirty="0">
                <a:solidFill>
                  <a:srgbClr val="172B4D"/>
                </a:solidFill>
                <a:latin typeface="-apple-system"/>
              </a:rPr>
              <a:t>) : </a:t>
            </a:r>
            <a:r>
              <a:rPr lang="fr-FR" sz="1200" b="1" dirty="0">
                <a:solidFill>
                  <a:srgbClr val="172B4D"/>
                </a:solidFill>
                <a:latin typeface="-apple-system"/>
              </a:rPr>
              <a:t>FR76 17028 92282 0XXXXXXX40 XX</a:t>
            </a:r>
            <a:br>
              <a:rPr lang="fr-FR" sz="1200" dirty="0">
                <a:solidFill>
                  <a:srgbClr val="172B4D"/>
                </a:solidFill>
                <a:latin typeface="-apple-system"/>
              </a:rPr>
            </a:br>
            <a:r>
              <a:rPr lang="fr-FR" sz="1200" dirty="0">
                <a:solidFill>
                  <a:srgbClr val="172B4D"/>
                </a:solidFill>
                <a:latin typeface="-apple-system"/>
              </a:rPr>
              <a:t>Contrat Compte de paiement : </a:t>
            </a:r>
            <a:r>
              <a:rPr lang="fr-FR" sz="1200" b="1" dirty="0">
                <a:solidFill>
                  <a:srgbClr val="172B4D"/>
                </a:solidFill>
                <a:latin typeface="-apple-system"/>
              </a:rPr>
              <a:t>DCXXXXXXXX</a:t>
            </a:r>
            <a:endParaRPr lang="fr-FR" sz="1200" dirty="0">
              <a:solidFill>
                <a:srgbClr val="172B4D"/>
              </a:solidFill>
              <a:latin typeface="-apple-system"/>
            </a:endParaRPr>
          </a:p>
          <a:p>
            <a:pPr marL="1073150">
              <a:spcBef>
                <a:spcPts val="750"/>
              </a:spcBef>
            </a:pPr>
            <a:r>
              <a:rPr lang="fr-FR" sz="1200" dirty="0">
                <a:solidFill>
                  <a:srgbClr val="172B4D"/>
                </a:solidFill>
                <a:latin typeface="-apple-system"/>
              </a:rPr>
              <a:t>Informations complémentaires :</a:t>
            </a:r>
          </a:p>
          <a:p>
            <a:pPr marL="1073150">
              <a:spcBef>
                <a:spcPts val="750"/>
              </a:spcBef>
            </a:pPr>
            <a:r>
              <a:rPr lang="fr-FR" sz="1200" dirty="0">
                <a:solidFill>
                  <a:srgbClr val="172B4D"/>
                </a:solidFill>
                <a:latin typeface="-apple-system"/>
              </a:rPr>
              <a:t>Contrats monétiques</a:t>
            </a:r>
            <a:br>
              <a:rPr lang="fr-FR" sz="1200" dirty="0">
                <a:solidFill>
                  <a:srgbClr val="172B4D"/>
                </a:solidFill>
                <a:latin typeface="-apple-system"/>
              </a:rPr>
            </a:br>
            <a:r>
              <a:rPr lang="fr-FR" sz="1200" dirty="0">
                <a:solidFill>
                  <a:srgbClr val="172B4D"/>
                </a:solidFill>
                <a:latin typeface="-apple-system"/>
              </a:rPr>
              <a:t>-&gt; N° contrat CB Proxi : </a:t>
            </a:r>
            <a:r>
              <a:rPr lang="fr-FR" sz="1200" b="1" dirty="0">
                <a:solidFill>
                  <a:srgbClr val="172B4D"/>
                </a:solidFill>
                <a:latin typeface="-apple-system"/>
              </a:rPr>
              <a:t>925XXXX</a:t>
            </a:r>
            <a:endParaRPr lang="fr-FR" sz="1200" dirty="0">
              <a:solidFill>
                <a:srgbClr val="172B4D"/>
              </a:solidFill>
              <a:latin typeface="-apple-system"/>
            </a:endParaRPr>
          </a:p>
          <a:p>
            <a:pPr marL="1073150">
              <a:spcBef>
                <a:spcPts val="750"/>
              </a:spcBef>
            </a:pPr>
            <a:r>
              <a:rPr lang="fr-FR" sz="1200" dirty="0">
                <a:solidFill>
                  <a:srgbClr val="172B4D"/>
                </a:solidFill>
                <a:latin typeface="-apple-system"/>
              </a:rPr>
              <a:t>Cordialement</a:t>
            </a:r>
          </a:p>
          <a:p>
            <a:pPr marL="1073150">
              <a:spcBef>
                <a:spcPts val="750"/>
              </a:spcBef>
            </a:pPr>
            <a:r>
              <a:rPr lang="fr-FR" sz="1200" b="1" dirty="0">
                <a:solidFill>
                  <a:srgbClr val="172B4D"/>
                </a:solidFill>
                <a:latin typeface="-apple-system"/>
              </a:rPr>
              <a:t>« Nom de l’Agent » est enregistré auprès de l'Autorité de Contrôle Prudentiel et de</a:t>
            </a:r>
            <a:br>
              <a:rPr lang="fr-FR" sz="1200" dirty="0">
                <a:solidFill>
                  <a:srgbClr val="172B4D"/>
                </a:solidFill>
                <a:latin typeface="-apple-system"/>
              </a:rPr>
            </a:br>
            <a:r>
              <a:rPr lang="fr-FR" sz="1200" b="1" dirty="0">
                <a:solidFill>
                  <a:srgbClr val="172B4D"/>
                </a:solidFill>
                <a:latin typeface="-apple-system"/>
              </a:rPr>
              <a:t>Résolution sous l’identifiant REGAFI </a:t>
            </a:r>
            <a:r>
              <a:rPr lang="fr-FR" sz="1200" b="1" dirty="0" err="1">
                <a:solidFill>
                  <a:srgbClr val="172B4D"/>
                </a:solidFill>
                <a:latin typeface="-apple-system"/>
              </a:rPr>
              <a:t>N°xxxxxx</a:t>
            </a:r>
            <a:r>
              <a:rPr lang="fr-FR" sz="1200" b="1" dirty="0">
                <a:solidFill>
                  <a:srgbClr val="172B4D"/>
                </a:solidFill>
                <a:latin typeface="-apple-system"/>
              </a:rPr>
              <a:t> en tant qu'Agent Prestataire de</a:t>
            </a:r>
            <a:br>
              <a:rPr lang="fr-FR" sz="1200" dirty="0">
                <a:solidFill>
                  <a:srgbClr val="172B4D"/>
                </a:solidFill>
                <a:latin typeface="-apple-system"/>
              </a:rPr>
            </a:br>
            <a:r>
              <a:rPr lang="fr-FR" sz="1200" b="1" dirty="0">
                <a:solidFill>
                  <a:srgbClr val="172B4D"/>
                </a:solidFill>
                <a:latin typeface="-apple-system"/>
              </a:rPr>
              <a:t>Services de Paiement de Monext (N°77558), tel que défini aux articles L.523-1 et</a:t>
            </a:r>
            <a:br>
              <a:rPr lang="fr-FR" sz="1200" dirty="0">
                <a:solidFill>
                  <a:srgbClr val="172B4D"/>
                </a:solidFill>
                <a:latin typeface="-apple-system"/>
              </a:rPr>
            </a:br>
            <a:r>
              <a:rPr lang="fr-FR" sz="1200" b="1" dirty="0">
                <a:solidFill>
                  <a:srgbClr val="172B4D"/>
                </a:solidFill>
                <a:latin typeface="-apple-system"/>
              </a:rPr>
              <a:t>suivants du Code monétaire et financier.</a:t>
            </a:r>
            <a:endParaRPr lang="fr-FR" sz="1200" dirty="0">
              <a:solidFill>
                <a:srgbClr val="172B4D"/>
              </a:solidFill>
              <a:latin typeface="-apple-system"/>
            </a:endParaRPr>
          </a:p>
          <a:p>
            <a:endParaRPr lang="fr-FR" sz="1000" dirty="0">
              <a:solidFill>
                <a:schemeClr val="tx1">
                  <a:lumMod val="65000"/>
                  <a:lumOff val="35000"/>
                </a:schemeClr>
              </a:solidFill>
            </a:endParaRPr>
          </a:p>
          <a:p>
            <a:pPr algn="ctr"/>
            <a:r>
              <a:rPr lang="fr-FR" sz="1200" b="1" dirty="0">
                <a:solidFill>
                  <a:schemeClr val="tx1">
                    <a:lumMod val="65000"/>
                    <a:lumOff val="35000"/>
                  </a:schemeClr>
                </a:solidFill>
                <a:sym typeface="Wingdings" panose="05000000000000000000" pitchFamily="2" charset="2"/>
              </a:rPr>
              <a:t>Statut :</a:t>
            </a:r>
            <a:r>
              <a:rPr lang="fr-FR" sz="1000" b="1" dirty="0">
                <a:solidFill>
                  <a:schemeClr val="tx1">
                    <a:lumMod val="65000"/>
                    <a:lumOff val="35000"/>
                  </a:schemeClr>
                </a:solidFill>
                <a:sym typeface="Wingdings" panose="05000000000000000000" pitchFamily="2" charset="2"/>
              </a:rPr>
              <a:t> </a:t>
            </a:r>
            <a:r>
              <a:rPr lang="fr-FR" sz="1600" b="1" dirty="0">
                <a:solidFill>
                  <a:schemeClr val="tx1">
                    <a:lumMod val="65000"/>
                    <a:lumOff val="35000"/>
                  </a:schemeClr>
                </a:solidFill>
                <a:sym typeface="Wingdings" panose="05000000000000000000" pitchFamily="2" charset="2"/>
              </a:rPr>
              <a:t>EN PRODUCTION</a:t>
            </a:r>
            <a:endParaRPr lang="fr-FR" sz="1600" b="1" dirty="0">
              <a:solidFill>
                <a:schemeClr val="tx1">
                  <a:lumMod val="65000"/>
                  <a:lumOff val="35000"/>
                </a:schemeClr>
              </a:solidFill>
            </a:endParaRPr>
          </a:p>
          <a:p>
            <a:endParaRPr lang="fr-FR" sz="1000" dirty="0">
              <a:solidFill>
                <a:schemeClr val="tx1">
                  <a:lumMod val="65000"/>
                  <a:lumOff val="35000"/>
                </a:schemeClr>
              </a:solidFill>
            </a:endParaRPr>
          </a:p>
          <a:p>
            <a:endParaRPr lang="fr-FR" sz="1200" dirty="0">
              <a:solidFill>
                <a:schemeClr val="tx1">
                  <a:lumMod val="65000"/>
                  <a:lumOff val="35000"/>
                </a:schemeClr>
              </a:solidFill>
            </a:endParaRPr>
          </a:p>
          <a:p>
            <a:endParaRPr lang="fr-FR" sz="1200" dirty="0">
              <a:solidFill>
                <a:schemeClr val="tx1">
                  <a:lumMod val="65000"/>
                  <a:lumOff val="35000"/>
                </a:schemeClr>
              </a:solidFill>
            </a:endParaRPr>
          </a:p>
          <a:p>
            <a:r>
              <a:rPr lang="fr-FR" sz="1200" dirty="0">
                <a:solidFill>
                  <a:schemeClr val="tx1">
                    <a:lumMod val="65000"/>
                    <a:lumOff val="35000"/>
                  </a:schemeClr>
                </a:solidFill>
              </a:rPr>
              <a:t>En cas de résiliation, le contrat est fermé</a:t>
            </a:r>
          </a:p>
          <a:p>
            <a:pPr algn="ctr"/>
            <a:r>
              <a:rPr lang="fr-FR" sz="1200" b="1" dirty="0">
                <a:solidFill>
                  <a:schemeClr val="tx1">
                    <a:lumMod val="65000"/>
                    <a:lumOff val="35000"/>
                  </a:schemeClr>
                </a:solidFill>
                <a:sym typeface="Wingdings" panose="05000000000000000000" pitchFamily="2" charset="2"/>
              </a:rPr>
              <a:t>Statut : </a:t>
            </a:r>
            <a:r>
              <a:rPr lang="fr-FR" sz="1600" b="1" dirty="0">
                <a:solidFill>
                  <a:schemeClr val="tx1">
                    <a:lumMod val="65000"/>
                    <a:lumOff val="35000"/>
                  </a:schemeClr>
                </a:solidFill>
                <a:sym typeface="Wingdings" panose="05000000000000000000" pitchFamily="2" charset="2"/>
              </a:rPr>
              <a:t>CLOSED</a:t>
            </a:r>
            <a:endParaRPr lang="fr-FR" sz="1600" b="1" dirty="0">
              <a:solidFill>
                <a:schemeClr val="tx1">
                  <a:lumMod val="65000"/>
                  <a:lumOff val="35000"/>
                </a:schemeClr>
              </a:solidFill>
            </a:endParaRPr>
          </a:p>
          <a:p>
            <a:endParaRPr lang="fr-FR" sz="1200" dirty="0">
              <a:solidFill>
                <a:schemeClr val="tx1">
                  <a:lumMod val="65000"/>
                  <a:lumOff val="35000"/>
                </a:schemeClr>
              </a:solidFill>
            </a:endParaRPr>
          </a:p>
          <a:p>
            <a:endParaRPr lang="fr-FR" sz="1000" dirty="0">
              <a:solidFill>
                <a:schemeClr val="tx1">
                  <a:lumMod val="65000"/>
                  <a:lumOff val="35000"/>
                </a:schemeClr>
              </a:solidFill>
            </a:endParaRPr>
          </a:p>
        </p:txBody>
      </p:sp>
    </p:spTree>
    <p:extLst>
      <p:ext uri="{BB962C8B-B14F-4D97-AF65-F5344CB8AC3E}">
        <p14:creationId xmlns:p14="http://schemas.microsoft.com/office/powerpoint/2010/main" val="25834691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A9600-2AB2-A32D-C901-7875CFF97C1B}"/>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F93D3FD2-937A-39AA-E453-3ECF6A0602B1}"/>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EBDB1A58-7652-E4F4-22DB-0A1B123154CC}"/>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1E87C251-33DF-6299-0163-7FDC8022C10A}"/>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‘‘MAJ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E63479F7-6F5A-E6CE-2C52-E651BE698452}"/>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9954AD1E-65EE-C2E2-CF4E-F26E3A990009}"/>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1F7F5D02-C634-1349-1992-48AB28C3D7B7}"/>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02.</a:t>
              </a:r>
            </a:p>
          </p:txBody>
        </p:sp>
      </p:grpSp>
      <p:sp>
        <p:nvSpPr>
          <p:cNvPr id="7" name="Espace réservé du numéro de diapositive 6">
            <a:extLst>
              <a:ext uri="{FF2B5EF4-FFF2-40B4-BE49-F238E27FC236}">
                <a16:creationId xmlns:a16="http://schemas.microsoft.com/office/drawing/2014/main" id="{1C7CD3A8-1FB2-CA85-EF2C-AEAA01485957}"/>
              </a:ext>
            </a:extLst>
          </p:cNvPr>
          <p:cNvSpPr>
            <a:spLocks noGrp="1"/>
          </p:cNvSpPr>
          <p:nvPr>
            <p:ph type="sldNum" sz="quarter" idx="10"/>
          </p:nvPr>
        </p:nvSpPr>
        <p:spPr/>
        <p:txBody>
          <a:bodyPr/>
          <a:lstStyle/>
          <a:p>
            <a:fld id="{B4B2A180-8935-4B97-AF38-01331E093DFD}" type="slidenum">
              <a:rPr lang="fr-FR" smtClean="0"/>
              <a:pPr/>
              <a:t>6</a:t>
            </a:fld>
            <a:endParaRPr lang="fr-FR" dirty="0"/>
          </a:p>
        </p:txBody>
      </p:sp>
      <p:sp>
        <p:nvSpPr>
          <p:cNvPr id="2" name="Organigramme : Connecteur 1">
            <a:extLst>
              <a:ext uri="{FF2B5EF4-FFF2-40B4-BE49-F238E27FC236}">
                <a16:creationId xmlns:a16="http://schemas.microsoft.com/office/drawing/2014/main" id="{D927773B-C5A5-832E-F77B-9CFB2ED86E1F}"/>
              </a:ext>
            </a:extLst>
          </p:cNvPr>
          <p:cNvSpPr/>
          <p:nvPr/>
        </p:nvSpPr>
        <p:spPr>
          <a:xfrm>
            <a:off x="4387807" y="1219825"/>
            <a:ext cx="216000" cy="216000"/>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 name="Rectangle : coins arrondis 2">
            <a:extLst>
              <a:ext uri="{FF2B5EF4-FFF2-40B4-BE49-F238E27FC236}">
                <a16:creationId xmlns:a16="http://schemas.microsoft.com/office/drawing/2014/main" id="{22647FAA-76BC-3753-41D2-2C301E4EA6DE}"/>
              </a:ext>
            </a:extLst>
          </p:cNvPr>
          <p:cNvSpPr/>
          <p:nvPr/>
        </p:nvSpPr>
        <p:spPr>
          <a:xfrm>
            <a:off x="3596993" y="1709620"/>
            <a:ext cx="1800000" cy="324000"/>
          </a:xfrm>
          <a:prstGeom prst="roundRect">
            <a:avLst/>
          </a:prstGeom>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OUVERT</a:t>
            </a:r>
          </a:p>
        </p:txBody>
      </p:sp>
      <p:sp>
        <p:nvSpPr>
          <p:cNvPr id="10" name="Rectangle : coins arrondis 9">
            <a:extLst>
              <a:ext uri="{FF2B5EF4-FFF2-40B4-BE49-F238E27FC236}">
                <a16:creationId xmlns:a16="http://schemas.microsoft.com/office/drawing/2014/main" id="{4632F5A8-D39B-3738-A706-0FB5E00F721E}"/>
              </a:ext>
            </a:extLst>
          </p:cNvPr>
          <p:cNvSpPr/>
          <p:nvPr/>
        </p:nvSpPr>
        <p:spPr>
          <a:xfrm>
            <a:off x="3596993" y="2606707"/>
            <a:ext cx="1800000" cy="3240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t>IN PROGRESS</a:t>
            </a:r>
          </a:p>
        </p:txBody>
      </p:sp>
      <p:sp>
        <p:nvSpPr>
          <p:cNvPr id="14" name="Rectangle : coins arrondis 13">
            <a:extLst>
              <a:ext uri="{FF2B5EF4-FFF2-40B4-BE49-F238E27FC236}">
                <a16:creationId xmlns:a16="http://schemas.microsoft.com/office/drawing/2014/main" id="{8E37B7B9-AED2-4601-4E7C-CD417EA58832}"/>
              </a:ext>
            </a:extLst>
          </p:cNvPr>
          <p:cNvSpPr/>
          <p:nvPr/>
        </p:nvSpPr>
        <p:spPr>
          <a:xfrm>
            <a:off x="3595807" y="3503794"/>
            <a:ext cx="1800000" cy="324000"/>
          </a:xfrm>
          <a:prstGeom prst="roundRect">
            <a:avLst/>
          </a:prstGeom>
          <a:solidFill>
            <a:srgbClr val="A3D8FF"/>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rgbClr val="0000FF"/>
                </a:solidFill>
              </a:rPr>
              <a:t>REGULARISATION APPORTEE</a:t>
            </a:r>
          </a:p>
        </p:txBody>
      </p:sp>
      <p:sp>
        <p:nvSpPr>
          <p:cNvPr id="20" name="Rectangle : coins arrondis 19">
            <a:extLst>
              <a:ext uri="{FF2B5EF4-FFF2-40B4-BE49-F238E27FC236}">
                <a16:creationId xmlns:a16="http://schemas.microsoft.com/office/drawing/2014/main" id="{39EF78E9-7849-F918-4DD0-99FEBB18844F}"/>
              </a:ext>
            </a:extLst>
          </p:cNvPr>
          <p:cNvSpPr/>
          <p:nvPr/>
        </p:nvSpPr>
        <p:spPr>
          <a:xfrm>
            <a:off x="5968942" y="4155855"/>
            <a:ext cx="1800000" cy="324000"/>
          </a:xfrm>
          <a:prstGeom prst="roundRect">
            <a:avLst/>
          </a:prstGeom>
          <a:solidFill>
            <a:srgbClr val="013A4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CLOSED</a:t>
            </a:r>
          </a:p>
        </p:txBody>
      </p:sp>
      <p:cxnSp>
        <p:nvCxnSpPr>
          <p:cNvPr id="29" name="Connecteur : en angle 28">
            <a:extLst>
              <a:ext uri="{FF2B5EF4-FFF2-40B4-BE49-F238E27FC236}">
                <a16:creationId xmlns:a16="http://schemas.microsoft.com/office/drawing/2014/main" id="{786A5442-8264-DD2D-1E52-406475BEC878}"/>
              </a:ext>
            </a:extLst>
          </p:cNvPr>
          <p:cNvCxnSpPr>
            <a:stCxn id="2" idx="4"/>
            <a:endCxn id="3" idx="0"/>
          </p:cNvCxnSpPr>
          <p:nvPr/>
        </p:nvCxnSpPr>
        <p:spPr>
          <a:xfrm rot="16200000" flipH="1">
            <a:off x="4359503" y="1572129"/>
            <a:ext cx="273795" cy="118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3FDCBF05-F54A-DDDB-1F84-33F7DA0AD672}"/>
              </a:ext>
            </a:extLst>
          </p:cNvPr>
          <p:cNvCxnSpPr>
            <a:cxnSpLocks/>
            <a:stCxn id="10" idx="2"/>
            <a:endCxn id="14" idx="0"/>
          </p:cNvCxnSpPr>
          <p:nvPr/>
        </p:nvCxnSpPr>
        <p:spPr>
          <a:xfrm flipH="1">
            <a:off x="4495807" y="2930707"/>
            <a:ext cx="1186" cy="573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8" name="Groupe 137">
            <a:extLst>
              <a:ext uri="{FF2B5EF4-FFF2-40B4-BE49-F238E27FC236}">
                <a16:creationId xmlns:a16="http://schemas.microsoft.com/office/drawing/2014/main" id="{48402A17-6E2C-D806-8417-E31E4D1D035D}"/>
              </a:ext>
            </a:extLst>
          </p:cNvPr>
          <p:cNvGrpSpPr/>
          <p:nvPr/>
        </p:nvGrpSpPr>
        <p:grpSpPr>
          <a:xfrm>
            <a:off x="9825290" y="2628881"/>
            <a:ext cx="1992917" cy="1407010"/>
            <a:chOff x="9632373" y="2254524"/>
            <a:chExt cx="1992917" cy="1407010"/>
          </a:xfrm>
        </p:grpSpPr>
        <p:sp>
          <p:nvSpPr>
            <p:cNvPr id="136" name="Rectangle : coins arrondis 135">
              <a:extLst>
                <a:ext uri="{FF2B5EF4-FFF2-40B4-BE49-F238E27FC236}">
                  <a16:creationId xmlns:a16="http://schemas.microsoft.com/office/drawing/2014/main" id="{314BF786-C7ED-8789-3E55-7759E7B5A4EF}"/>
                </a:ext>
              </a:extLst>
            </p:cNvPr>
            <p:cNvSpPr/>
            <p:nvPr/>
          </p:nvSpPr>
          <p:spPr>
            <a:xfrm>
              <a:off x="9632373" y="2254524"/>
              <a:ext cx="1992917" cy="1407010"/>
            </a:xfrm>
            <a:prstGeom prst="roundRect">
              <a:avLst>
                <a:gd name="adj" fmla="val 8544"/>
              </a:avLst>
            </a:prstGeom>
            <a:solidFill>
              <a:schemeClr val="accent2">
                <a:lumMod val="40000"/>
                <a:lumOff val="60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fr-FR" sz="1200" i="1" u="sng" dirty="0">
                  <a:solidFill>
                    <a:schemeClr val="accent1"/>
                  </a:solidFill>
                </a:rPr>
                <a:t>Les transitions</a:t>
              </a:r>
            </a:p>
          </p:txBody>
        </p:sp>
        <p:sp>
          <p:nvSpPr>
            <p:cNvPr id="137" name="ZoneTexte 136">
              <a:extLst>
                <a:ext uri="{FF2B5EF4-FFF2-40B4-BE49-F238E27FC236}">
                  <a16:creationId xmlns:a16="http://schemas.microsoft.com/office/drawing/2014/main" id="{FF5FD388-BF18-5D0D-B4D5-063376DF0EC7}"/>
                </a:ext>
              </a:extLst>
            </p:cNvPr>
            <p:cNvSpPr txBox="1"/>
            <p:nvPr/>
          </p:nvSpPr>
          <p:spPr>
            <a:xfrm>
              <a:off x="9637764" y="2765835"/>
              <a:ext cx="1597232" cy="553998"/>
            </a:xfrm>
            <a:prstGeom prst="rect">
              <a:avLst/>
            </a:prstGeom>
            <a:noFill/>
          </p:spPr>
          <p:txBody>
            <a:bodyPr wrap="none" rtlCol="0">
              <a:spAutoFit/>
            </a:bodyPr>
            <a:lstStyle/>
            <a:p>
              <a:pPr marL="176213" indent="-176213">
                <a:buFont typeface="Arial" panose="020B0604020202020204" pitchFamily="34" charset="0"/>
                <a:buChar char="•"/>
              </a:pPr>
              <a:r>
                <a:rPr lang="fr-FR" sz="1000" dirty="0"/>
                <a:t>Dossier à régulariser</a:t>
              </a:r>
            </a:p>
            <a:p>
              <a:pPr marL="269875" defTabSz="898525"/>
              <a:r>
                <a:rPr lang="fr-FR" sz="1000" dirty="0"/>
                <a:t>id = 21/41</a:t>
              </a:r>
            </a:p>
            <a:p>
              <a:pPr marL="176213" indent="-176213">
                <a:buFont typeface="Arial" panose="020B0604020202020204" pitchFamily="34" charset="0"/>
                <a:buChar char="•"/>
              </a:pPr>
              <a:endParaRPr lang="fr-FR" sz="1000" dirty="0"/>
            </a:p>
          </p:txBody>
        </p:sp>
      </p:grpSp>
      <p:cxnSp>
        <p:nvCxnSpPr>
          <p:cNvPr id="5" name="Connecteur : en angle 4">
            <a:extLst>
              <a:ext uri="{FF2B5EF4-FFF2-40B4-BE49-F238E27FC236}">
                <a16:creationId xmlns:a16="http://schemas.microsoft.com/office/drawing/2014/main" id="{301D9406-5D9A-473A-52BD-38FFBCDBC485}"/>
              </a:ext>
            </a:extLst>
          </p:cNvPr>
          <p:cNvCxnSpPr>
            <a:cxnSpLocks/>
            <a:stCxn id="3" idx="2"/>
            <a:endCxn id="10" idx="0"/>
          </p:cNvCxnSpPr>
          <p:nvPr/>
        </p:nvCxnSpPr>
        <p:spPr>
          <a:xfrm>
            <a:off x="4496993" y="2033620"/>
            <a:ext cx="0" cy="573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eur : en angle 8">
            <a:extLst>
              <a:ext uri="{FF2B5EF4-FFF2-40B4-BE49-F238E27FC236}">
                <a16:creationId xmlns:a16="http://schemas.microsoft.com/office/drawing/2014/main" id="{9833CD22-989C-0D73-02CF-98CB9AD69E07}"/>
              </a:ext>
            </a:extLst>
          </p:cNvPr>
          <p:cNvCxnSpPr>
            <a:cxnSpLocks/>
            <a:stCxn id="14" idx="1"/>
            <a:endCxn id="10" idx="1"/>
          </p:cNvCxnSpPr>
          <p:nvPr/>
        </p:nvCxnSpPr>
        <p:spPr>
          <a:xfrm rot="10800000" flipH="1">
            <a:off x="3595807" y="2768708"/>
            <a:ext cx="1186" cy="897087"/>
          </a:xfrm>
          <a:prstGeom prst="bentConnector3">
            <a:avLst>
              <a:gd name="adj1" fmla="val -3416905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 en angle 17">
            <a:extLst>
              <a:ext uri="{FF2B5EF4-FFF2-40B4-BE49-F238E27FC236}">
                <a16:creationId xmlns:a16="http://schemas.microsoft.com/office/drawing/2014/main" id="{2C8DEBEA-1E80-C42B-98DD-095144BF1ABC}"/>
              </a:ext>
            </a:extLst>
          </p:cNvPr>
          <p:cNvCxnSpPr>
            <a:cxnSpLocks/>
            <a:stCxn id="10" idx="3"/>
            <a:endCxn id="20" idx="0"/>
          </p:cNvCxnSpPr>
          <p:nvPr/>
        </p:nvCxnSpPr>
        <p:spPr>
          <a:xfrm>
            <a:off x="5396993" y="2768707"/>
            <a:ext cx="1471949" cy="138714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5B2DF50C-BDCD-0D1D-6824-E60AAE81904D}"/>
              </a:ext>
            </a:extLst>
          </p:cNvPr>
          <p:cNvCxnSpPr>
            <a:cxnSpLocks/>
            <a:stCxn id="14" idx="2"/>
            <a:endCxn id="20" idx="1"/>
          </p:cNvCxnSpPr>
          <p:nvPr/>
        </p:nvCxnSpPr>
        <p:spPr>
          <a:xfrm rot="16200000" flipH="1">
            <a:off x="4987344" y="3336256"/>
            <a:ext cx="490061" cy="14731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148986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0518E-D18D-219D-1242-AB3ADC353600}"/>
            </a:ext>
          </a:extLst>
        </p:cNvPr>
        <p:cNvGrpSpPr/>
        <p:nvPr/>
      </p:nvGrpSpPr>
      <p:grpSpPr>
        <a:xfrm>
          <a:off x="0" y="0"/>
          <a:ext cx="0" cy="0"/>
          <a:chOff x="0" y="0"/>
          <a:chExt cx="0" cy="0"/>
        </a:xfrm>
      </p:grpSpPr>
      <p:sp>
        <p:nvSpPr>
          <p:cNvPr id="89" name="Espace réservé du pied de page 3">
            <a:extLst>
              <a:ext uri="{FF2B5EF4-FFF2-40B4-BE49-F238E27FC236}">
                <a16:creationId xmlns:a16="http://schemas.microsoft.com/office/drawing/2014/main" id="{735617B9-0B30-31C2-72AE-4DD31E0623F9}"/>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a:solidFill>
                  <a:schemeClr val="accent1">
                    <a:lumMod val="60000"/>
                    <a:lumOff val="40000"/>
                  </a:schemeClr>
                </a:solidFill>
                <a:latin typeface="NeueHaasGroteskText Pro" panose="020B0504020202020204" pitchFamily="34" charset="0"/>
              </a:rPr>
              <a:t>© MONEXT - Tous droits réservés - C2 restreint</a:t>
            </a:r>
          </a:p>
        </p:txBody>
      </p:sp>
      <p:pic>
        <p:nvPicPr>
          <p:cNvPr id="93" name="Graphic 92">
            <a:extLst>
              <a:ext uri="{FF2B5EF4-FFF2-40B4-BE49-F238E27FC236}">
                <a16:creationId xmlns:a16="http://schemas.microsoft.com/office/drawing/2014/main" id="{48AF757F-DE2F-F098-27F5-FB576E3211F9}"/>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786919" y="6522497"/>
            <a:ext cx="209544" cy="158515"/>
          </a:xfrm>
          <a:prstGeom prst="rect">
            <a:avLst/>
          </a:prstGeom>
        </p:spPr>
      </p:pic>
      <p:sp>
        <p:nvSpPr>
          <p:cNvPr id="99" name="TextBox 98">
            <a:extLst>
              <a:ext uri="{FF2B5EF4-FFF2-40B4-BE49-F238E27FC236}">
                <a16:creationId xmlns:a16="http://schemas.microsoft.com/office/drawing/2014/main" id="{0E3BB212-9A07-8C8F-DA25-96EF2696C817}"/>
              </a:ext>
            </a:extLst>
          </p:cNvPr>
          <p:cNvSpPr txBox="1"/>
          <p:nvPr/>
        </p:nvSpPr>
        <p:spPr>
          <a:xfrm>
            <a:off x="935864" y="392428"/>
            <a:ext cx="7138251" cy="584775"/>
          </a:xfrm>
          <a:prstGeom prst="rect">
            <a:avLst/>
          </a:prstGeom>
          <a:noFill/>
        </p:spPr>
        <p:txBody>
          <a:bodyPr wrap="square" anchor="b">
            <a:spAutoFit/>
          </a:bodyPr>
          <a:lstStyle/>
          <a:p>
            <a:r>
              <a:rPr lang="fr-FR" sz="3200" dirty="0">
                <a:solidFill>
                  <a:schemeClr val="accent1"/>
                </a:solidFill>
              </a:rPr>
              <a:t>Le workflow JIRA ‘‘MAJ KYC Agent’’</a:t>
            </a:r>
            <a:endParaRPr lang="fr-FR" sz="1600" dirty="0">
              <a:solidFill>
                <a:schemeClr val="accent1"/>
              </a:solidFill>
            </a:endParaRPr>
          </a:p>
        </p:txBody>
      </p:sp>
      <p:grpSp>
        <p:nvGrpSpPr>
          <p:cNvPr id="151" name="Group 150">
            <a:extLst>
              <a:ext uri="{FF2B5EF4-FFF2-40B4-BE49-F238E27FC236}">
                <a16:creationId xmlns:a16="http://schemas.microsoft.com/office/drawing/2014/main" id="{632F5374-A5AC-3926-1B87-459E94C9B5E4}"/>
              </a:ext>
            </a:extLst>
          </p:cNvPr>
          <p:cNvGrpSpPr/>
          <p:nvPr/>
        </p:nvGrpSpPr>
        <p:grpSpPr>
          <a:xfrm>
            <a:off x="0" y="-1"/>
            <a:ext cx="943260" cy="943260"/>
            <a:chOff x="0" y="-1"/>
            <a:chExt cx="943260" cy="943260"/>
          </a:xfrm>
        </p:grpSpPr>
        <p:sp>
          <p:nvSpPr>
            <p:cNvPr id="98" name="Graphic 20">
              <a:extLst>
                <a:ext uri="{FF2B5EF4-FFF2-40B4-BE49-F238E27FC236}">
                  <a16:creationId xmlns:a16="http://schemas.microsoft.com/office/drawing/2014/main" id="{FD408614-62A4-5D75-F32E-0E4AE03834D5}"/>
                </a:ext>
              </a:extLst>
            </p:cNvPr>
            <p:cNvSpPr/>
            <p:nvPr/>
          </p:nvSpPr>
          <p:spPr>
            <a:xfrm rot="10800000">
              <a:off x="0" y="-1"/>
              <a:ext cx="943260" cy="943260"/>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endParaRPr lang="fr-FR"/>
            </a:p>
          </p:txBody>
        </p:sp>
        <p:sp>
          <p:nvSpPr>
            <p:cNvPr id="101" name="Oval 100">
              <a:extLst>
                <a:ext uri="{FF2B5EF4-FFF2-40B4-BE49-F238E27FC236}">
                  <a16:creationId xmlns:a16="http://schemas.microsoft.com/office/drawing/2014/main" id="{BF9549F7-F396-9E7F-2A89-AA83FC98A587}"/>
                </a:ext>
              </a:extLst>
            </p:cNvPr>
            <p:cNvSpPr/>
            <p:nvPr/>
          </p:nvSpPr>
          <p:spPr>
            <a:xfrm>
              <a:off x="309417" y="430261"/>
              <a:ext cx="512998" cy="5129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fr-FR" sz="1400" dirty="0">
                  <a:solidFill>
                    <a:schemeClr val="accent1"/>
                  </a:solidFill>
                </a:rPr>
                <a:t>02.</a:t>
              </a:r>
            </a:p>
          </p:txBody>
        </p:sp>
      </p:grpSp>
      <p:sp>
        <p:nvSpPr>
          <p:cNvPr id="7" name="Espace réservé du numéro de diapositive 6">
            <a:extLst>
              <a:ext uri="{FF2B5EF4-FFF2-40B4-BE49-F238E27FC236}">
                <a16:creationId xmlns:a16="http://schemas.microsoft.com/office/drawing/2014/main" id="{E66AF033-F5CE-2D37-F94D-C0D20245EEF7}"/>
              </a:ext>
            </a:extLst>
          </p:cNvPr>
          <p:cNvSpPr>
            <a:spLocks noGrp="1"/>
          </p:cNvSpPr>
          <p:nvPr>
            <p:ph type="sldNum" sz="quarter" idx="10"/>
          </p:nvPr>
        </p:nvSpPr>
        <p:spPr/>
        <p:txBody>
          <a:bodyPr/>
          <a:lstStyle/>
          <a:p>
            <a:fld id="{B4B2A180-8935-4B97-AF38-01331E093DFD}" type="slidenum">
              <a:rPr lang="fr-FR" smtClean="0"/>
              <a:pPr/>
              <a:t>7</a:t>
            </a:fld>
            <a:endParaRPr lang="fr-FR" dirty="0"/>
          </a:p>
        </p:txBody>
      </p:sp>
      <p:sp>
        <p:nvSpPr>
          <p:cNvPr id="4" name="Rectangle 3">
            <a:extLst>
              <a:ext uri="{FF2B5EF4-FFF2-40B4-BE49-F238E27FC236}">
                <a16:creationId xmlns:a16="http://schemas.microsoft.com/office/drawing/2014/main" id="{3C17B1C9-86A0-7940-CCEC-68D3181F819D}"/>
              </a:ext>
            </a:extLst>
          </p:cNvPr>
          <p:cNvSpPr/>
          <p:nvPr/>
        </p:nvSpPr>
        <p:spPr>
          <a:xfrm>
            <a:off x="333985" y="1477661"/>
            <a:ext cx="5713378" cy="3384000"/>
          </a:xfrm>
          <a:prstGeom prst="rect">
            <a:avLst/>
          </a:pr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7CA787A-19FA-9416-824B-378ED3B9032C}"/>
              </a:ext>
            </a:extLst>
          </p:cNvPr>
          <p:cNvSpPr/>
          <p:nvPr/>
        </p:nvSpPr>
        <p:spPr>
          <a:xfrm>
            <a:off x="462065" y="2165608"/>
            <a:ext cx="5457217" cy="682582"/>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3763" indent="-893763"/>
            <a:r>
              <a:rPr lang="fr-FR" sz="1200" b="1" dirty="0">
                <a:solidFill>
                  <a:schemeClr val="accent4"/>
                </a:solidFill>
              </a:rPr>
              <a:t>Action : </a:t>
            </a:r>
            <a:r>
              <a:rPr lang="fr-FR" sz="1200" dirty="0">
                <a:solidFill>
                  <a:schemeClr val="tx1">
                    <a:lumMod val="65000"/>
                    <a:lumOff val="35000"/>
                  </a:schemeClr>
                </a:solidFill>
              </a:rPr>
              <a:t>	Création du ticket JIRA via l’API pour transmettre les informations relatives à une demande de mise à jour du KYC du commerçant.</a:t>
            </a:r>
          </a:p>
        </p:txBody>
      </p:sp>
      <p:sp>
        <p:nvSpPr>
          <p:cNvPr id="6" name="Rectangle 5">
            <a:extLst>
              <a:ext uri="{FF2B5EF4-FFF2-40B4-BE49-F238E27FC236}">
                <a16:creationId xmlns:a16="http://schemas.microsoft.com/office/drawing/2014/main" id="{F2847962-9113-516D-1889-76154853A6EB}"/>
              </a:ext>
            </a:extLst>
          </p:cNvPr>
          <p:cNvSpPr/>
          <p:nvPr/>
        </p:nvSpPr>
        <p:spPr>
          <a:xfrm>
            <a:off x="466928" y="1727373"/>
            <a:ext cx="5457217" cy="288000"/>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accent4"/>
                </a:solidFill>
              </a:rPr>
              <a:t>Acteur : </a:t>
            </a:r>
            <a:r>
              <a:rPr lang="fr-FR" sz="1200" dirty="0">
                <a:solidFill>
                  <a:schemeClr val="tx1">
                    <a:lumMod val="65000"/>
                    <a:lumOff val="35000"/>
                  </a:schemeClr>
                </a:solidFill>
              </a:rPr>
              <a:t>	Agent</a:t>
            </a:r>
          </a:p>
        </p:txBody>
      </p:sp>
      <p:sp>
        <p:nvSpPr>
          <p:cNvPr id="8" name="Rectangle 7">
            <a:extLst>
              <a:ext uri="{FF2B5EF4-FFF2-40B4-BE49-F238E27FC236}">
                <a16:creationId xmlns:a16="http://schemas.microsoft.com/office/drawing/2014/main" id="{03119F92-47BE-A3A4-3CE5-43E60CC9DD1C}"/>
              </a:ext>
            </a:extLst>
          </p:cNvPr>
          <p:cNvSpPr/>
          <p:nvPr/>
        </p:nvSpPr>
        <p:spPr>
          <a:xfrm>
            <a:off x="471629" y="2998425"/>
            <a:ext cx="5457217" cy="1438493"/>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200" b="1" dirty="0">
                <a:solidFill>
                  <a:schemeClr val="accent4"/>
                </a:solidFill>
              </a:rPr>
              <a:t>Contenu :	</a:t>
            </a:r>
            <a:r>
              <a:rPr lang="fr-FR" sz="1200" dirty="0">
                <a:solidFill>
                  <a:schemeClr val="tx1">
                    <a:lumMod val="65000"/>
                    <a:lumOff val="35000"/>
                  </a:schemeClr>
                </a:solidFill>
              </a:rPr>
              <a:t>4 rubriques sont à renseigner</a:t>
            </a:r>
          </a:p>
          <a:p>
            <a:pPr marL="171450" indent="-171450">
              <a:buFont typeface="Arial" panose="020B0604020202020204" pitchFamily="34" charset="0"/>
              <a:buChar char="•"/>
            </a:pPr>
            <a:endParaRPr lang="fr-FR" sz="120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Entête </a:t>
            </a:r>
            <a:r>
              <a:rPr lang="fr-FR" sz="800" spc="-70" dirty="0">
                <a:solidFill>
                  <a:schemeClr val="tx1">
                    <a:lumMod val="65000"/>
                    <a:lumOff val="35000"/>
                  </a:schemeClr>
                </a:solidFill>
              </a:rPr>
              <a:t>(</a:t>
            </a:r>
            <a:r>
              <a:rPr lang="fr-FR" sz="800" dirty="0">
                <a:solidFill>
                  <a:schemeClr val="tx1">
                    <a:lumMod val="65000"/>
                    <a:lumOff val="35000"/>
                  </a:schemeClr>
                </a:solidFill>
              </a:rPr>
              <a:t>SIRET + texte libre sur la nature de la demande</a:t>
            </a:r>
            <a:r>
              <a:rPr lang="fr-FR" sz="800" spc="-70" dirty="0">
                <a:solidFill>
                  <a:schemeClr val="tx1">
                    <a:lumMod val="65000"/>
                    <a:lumOff val="35000"/>
                  </a:schemeClr>
                </a:solidFill>
              </a:rPr>
              <a:t>)  </a:t>
            </a:r>
            <a:r>
              <a:rPr lang="fr-FR" sz="1200" dirty="0">
                <a:solidFill>
                  <a:schemeClr val="tx1">
                    <a:lumMod val="65000"/>
                    <a:lumOff val="35000"/>
                  </a:schemeClr>
                </a:solidFill>
              </a:rPr>
              <a:t>avec contrôle d’un ticket source en production</a:t>
            </a:r>
            <a:endParaRPr lang="fr-FR" sz="1200" spc="-70" dirty="0">
              <a:solidFill>
                <a:schemeClr val="tx1">
                  <a:lumMod val="65000"/>
                  <a:lumOff val="35000"/>
                </a:schemeClr>
              </a:solidFill>
            </a:endParaRPr>
          </a:p>
          <a:p>
            <a:pPr marL="171450" indent="-171450">
              <a:buFont typeface="Arial" panose="020B0604020202020204" pitchFamily="34" charset="0"/>
              <a:buChar char="•"/>
            </a:pPr>
            <a:r>
              <a:rPr lang="fr-FR" sz="1200" dirty="0">
                <a:solidFill>
                  <a:schemeClr val="tx1">
                    <a:lumMod val="65000"/>
                    <a:lumOff val="35000"/>
                  </a:schemeClr>
                </a:solidFill>
              </a:rPr>
              <a:t>Les données « Représentant(s) Légal(aux)</a:t>
            </a:r>
          </a:p>
          <a:p>
            <a:pPr marL="171450" indent="-171450">
              <a:buFont typeface="Arial" panose="020B0604020202020204" pitchFamily="34" charset="0"/>
              <a:buChar char="•"/>
            </a:pPr>
            <a:r>
              <a:rPr lang="fr-FR" sz="1200" dirty="0">
                <a:solidFill>
                  <a:schemeClr val="tx1">
                    <a:lumMod val="65000"/>
                    <a:lumOff val="35000"/>
                  </a:schemeClr>
                </a:solidFill>
              </a:rPr>
              <a:t>Les données « Bénéficiaires effectifs »</a:t>
            </a:r>
          </a:p>
          <a:p>
            <a:pPr marL="171450" indent="-171450">
              <a:buFont typeface="Arial" panose="020B0604020202020204" pitchFamily="34" charset="0"/>
              <a:buChar char="•"/>
            </a:pPr>
            <a:r>
              <a:rPr lang="fr-FR" sz="1200" dirty="0">
                <a:solidFill>
                  <a:schemeClr val="tx1">
                    <a:lumMod val="65000"/>
                    <a:lumOff val="35000"/>
                  </a:schemeClr>
                </a:solidFill>
              </a:rPr>
              <a:t>Autres documents (RIB, …)</a:t>
            </a:r>
          </a:p>
        </p:txBody>
      </p:sp>
      <p:sp>
        <p:nvSpPr>
          <p:cNvPr id="9" name="Rectangle : coins arrondis 8">
            <a:extLst>
              <a:ext uri="{FF2B5EF4-FFF2-40B4-BE49-F238E27FC236}">
                <a16:creationId xmlns:a16="http://schemas.microsoft.com/office/drawing/2014/main" id="{E050C4A7-38AF-74C9-1752-BA92CB2D586D}"/>
              </a:ext>
            </a:extLst>
          </p:cNvPr>
          <p:cNvSpPr/>
          <p:nvPr/>
        </p:nvSpPr>
        <p:spPr>
          <a:xfrm>
            <a:off x="565916" y="1367116"/>
            <a:ext cx="4680000" cy="191368"/>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tabLst>
                <a:tab pos="4302125" algn="r"/>
              </a:tabLst>
            </a:pPr>
            <a:r>
              <a:rPr lang="fr-FR" sz="1200" dirty="0"/>
              <a:t>Création du ticket JIRA 	[OUVERT]</a:t>
            </a:r>
          </a:p>
        </p:txBody>
      </p:sp>
      <p:sp>
        <p:nvSpPr>
          <p:cNvPr id="22" name="Espace réservé du texte 7">
            <a:extLst>
              <a:ext uri="{FF2B5EF4-FFF2-40B4-BE49-F238E27FC236}">
                <a16:creationId xmlns:a16="http://schemas.microsoft.com/office/drawing/2014/main" id="{3463BA70-6350-A07B-0A56-735D77904DF7}"/>
              </a:ext>
            </a:extLst>
          </p:cNvPr>
          <p:cNvSpPr txBox="1">
            <a:spLocks/>
          </p:cNvSpPr>
          <p:nvPr/>
        </p:nvSpPr>
        <p:spPr>
          <a:xfrm>
            <a:off x="943260" y="930134"/>
            <a:ext cx="10237358" cy="481647"/>
          </a:xfrm>
          <a:prstGeom prst="rect">
            <a:avLst/>
          </a:prstGeom>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067" kern="1200" baseline="0">
                <a:solidFill>
                  <a:srgbClr val="38444B"/>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FFC000"/>
                </a:solidFill>
                <a:latin typeface="+mn-lt"/>
              </a:rPr>
              <a:t>Une étape dévolue à l’Agent</a:t>
            </a:r>
          </a:p>
        </p:txBody>
      </p:sp>
      <p:sp>
        <p:nvSpPr>
          <p:cNvPr id="31" name="Rectangle 30">
            <a:extLst>
              <a:ext uri="{FF2B5EF4-FFF2-40B4-BE49-F238E27FC236}">
                <a16:creationId xmlns:a16="http://schemas.microsoft.com/office/drawing/2014/main" id="{4D09320E-C37B-7F34-EBB8-E1A3B1370B8D}"/>
              </a:ext>
            </a:extLst>
          </p:cNvPr>
          <p:cNvSpPr/>
          <p:nvPr/>
        </p:nvSpPr>
        <p:spPr>
          <a:xfrm>
            <a:off x="452334" y="4511119"/>
            <a:ext cx="5457217" cy="28800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lumMod val="65000"/>
                    <a:lumOff val="35000"/>
                  </a:schemeClr>
                </a:solidFill>
                <a:sym typeface="Wingdings" panose="05000000000000000000" pitchFamily="2" charset="2"/>
              </a:rPr>
              <a:t>Statut</a:t>
            </a:r>
            <a:r>
              <a:rPr lang="fr-FR" sz="1600" b="1" dirty="0">
                <a:solidFill>
                  <a:schemeClr val="tx1">
                    <a:lumMod val="65000"/>
                    <a:lumOff val="35000"/>
                  </a:schemeClr>
                </a:solidFill>
                <a:sym typeface="Wingdings" panose="05000000000000000000" pitchFamily="2" charset="2"/>
              </a:rPr>
              <a:t> : OUVERT</a:t>
            </a:r>
            <a:endParaRPr lang="fr-FR" sz="1600" b="1" dirty="0">
              <a:solidFill>
                <a:schemeClr val="tx1">
                  <a:lumMod val="65000"/>
                  <a:lumOff val="35000"/>
                </a:schemeClr>
              </a:solidFill>
            </a:endParaRPr>
          </a:p>
        </p:txBody>
      </p:sp>
      <p:sp>
        <p:nvSpPr>
          <p:cNvPr id="64" name="ZoneTexte 63">
            <a:extLst>
              <a:ext uri="{FF2B5EF4-FFF2-40B4-BE49-F238E27FC236}">
                <a16:creationId xmlns:a16="http://schemas.microsoft.com/office/drawing/2014/main" id="{CA4F3CEE-4029-9086-79D8-DDD89009C6AF}"/>
              </a:ext>
            </a:extLst>
          </p:cNvPr>
          <p:cNvSpPr txBox="1"/>
          <p:nvPr/>
        </p:nvSpPr>
        <p:spPr>
          <a:xfrm>
            <a:off x="265889" y="5082092"/>
            <a:ext cx="5830111" cy="707886"/>
          </a:xfrm>
          <a:prstGeom prst="rect">
            <a:avLst/>
          </a:prstGeom>
          <a:noFill/>
        </p:spPr>
        <p:txBody>
          <a:bodyPr wrap="square" rtlCol="0">
            <a:spAutoFit/>
          </a:bodyPr>
          <a:lstStyle/>
          <a:p>
            <a:r>
              <a:rPr lang="fr-FR" sz="1000" i="1" u="sng" dirty="0">
                <a:solidFill>
                  <a:schemeClr val="tx1">
                    <a:lumMod val="65000"/>
                    <a:lumOff val="35000"/>
                  </a:schemeClr>
                </a:solidFill>
              </a:rPr>
              <a:t>Monext contrôle et traite la demande.</a:t>
            </a:r>
          </a:p>
          <a:p>
            <a:r>
              <a:rPr lang="fr-FR" sz="1000" dirty="0">
                <a:solidFill>
                  <a:schemeClr val="tx1">
                    <a:lumMod val="65000"/>
                    <a:lumOff val="35000"/>
                  </a:schemeClr>
                </a:solidFill>
              </a:rPr>
              <a:t>- Si dossier conforme : le dossier passe au Statut ‘</a:t>
            </a:r>
            <a:r>
              <a:rPr lang="fr-FR" sz="1000" b="1" dirty="0">
                <a:solidFill>
                  <a:schemeClr val="tx1">
                    <a:lumMod val="65000"/>
                    <a:lumOff val="35000"/>
                  </a:schemeClr>
                </a:solidFill>
              </a:rPr>
              <a:t>’</a:t>
            </a:r>
            <a:r>
              <a:rPr lang="fr-FR" sz="1000" b="1" dirty="0" err="1">
                <a:solidFill>
                  <a:schemeClr val="tx1">
                    <a:lumMod val="65000"/>
                    <a:lumOff val="35000"/>
                  </a:schemeClr>
                </a:solidFill>
              </a:rPr>
              <a:t>Closed</a:t>
            </a:r>
            <a:r>
              <a:rPr lang="fr-FR" sz="1000" dirty="0">
                <a:solidFill>
                  <a:schemeClr val="tx1">
                    <a:lumMod val="65000"/>
                    <a:lumOff val="35000"/>
                  </a:schemeClr>
                </a:solidFill>
              </a:rPr>
              <a:t>’’</a:t>
            </a:r>
          </a:p>
          <a:p>
            <a:r>
              <a:rPr lang="fr-FR" sz="1000" dirty="0">
                <a:solidFill>
                  <a:schemeClr val="tx1">
                    <a:lumMod val="65000"/>
                    <a:lumOff val="35000"/>
                  </a:schemeClr>
                </a:solidFill>
              </a:rPr>
              <a:t>- Si dossier non conforme : retour à l’Agent avec un commentaire expliquant les raisons de la non-conformité. Le dossier passe au Statut ‘’</a:t>
            </a:r>
            <a:r>
              <a:rPr lang="fr-FR" sz="1000" b="1" dirty="0">
                <a:solidFill>
                  <a:schemeClr val="tx1">
                    <a:lumMod val="65000"/>
                    <a:lumOff val="35000"/>
                  </a:schemeClr>
                </a:solidFill>
              </a:rPr>
              <a:t>A Régulariser</a:t>
            </a:r>
            <a:r>
              <a:rPr lang="fr-FR" sz="1000" dirty="0">
                <a:solidFill>
                  <a:schemeClr val="tx1">
                    <a:lumMod val="65000"/>
                    <a:lumOff val="35000"/>
                  </a:schemeClr>
                </a:solidFill>
              </a:rPr>
              <a:t>’’ via la transition 21/41</a:t>
            </a:r>
          </a:p>
        </p:txBody>
      </p:sp>
    </p:spTree>
    <p:extLst>
      <p:ext uri="{BB962C8B-B14F-4D97-AF65-F5344CB8AC3E}">
        <p14:creationId xmlns:p14="http://schemas.microsoft.com/office/powerpoint/2010/main" val="297661062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7F613-6941-4A32-1CEA-9C1852F257F9}"/>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BB0C90CF-653C-7917-FA04-C5D10A742BDC}"/>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6B3F21C4-B49A-EA79-B4E2-071D0FC8294E}"/>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3579DC08-B32E-E255-EB01-DA674E5E949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CA9B80EB-EAE5-5A17-5EC4-8EB9F9F55A7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grpSp>
        <p:nvGrpSpPr>
          <p:cNvPr id="120" name="Groupe 119">
            <a:extLst>
              <a:ext uri="{FF2B5EF4-FFF2-40B4-BE49-F238E27FC236}">
                <a16:creationId xmlns:a16="http://schemas.microsoft.com/office/drawing/2014/main" id="{4ED5D35D-9E37-A8D7-1C4E-E8BB00352987}"/>
              </a:ext>
            </a:extLst>
          </p:cNvPr>
          <p:cNvGrpSpPr/>
          <p:nvPr/>
        </p:nvGrpSpPr>
        <p:grpSpPr>
          <a:xfrm>
            <a:off x="302241" y="162841"/>
            <a:ext cx="11251130" cy="672963"/>
            <a:chOff x="467234" y="2724461"/>
            <a:chExt cx="5643862" cy="672963"/>
          </a:xfrm>
        </p:grpSpPr>
        <p:sp>
          <p:nvSpPr>
            <p:cNvPr id="110" name="Rectangle: Rounded Corners 9">
              <a:extLst>
                <a:ext uri="{FF2B5EF4-FFF2-40B4-BE49-F238E27FC236}">
                  <a16:creationId xmlns:a16="http://schemas.microsoft.com/office/drawing/2014/main" id="{1308FBCA-2081-7F14-1532-5F7F833904E2}"/>
                </a:ext>
              </a:extLst>
            </p:cNvPr>
            <p:cNvSpPr/>
            <p:nvPr/>
          </p:nvSpPr>
          <p:spPr>
            <a:xfrm>
              <a:off x="943430" y="2725653"/>
              <a:ext cx="5167666" cy="671771"/>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EE88B1B9-481B-040E-1D5E-461060BFA34B}"/>
                </a:ext>
              </a:extLst>
            </p:cNvPr>
            <p:cNvSpPr txBox="1"/>
            <p:nvPr/>
          </p:nvSpPr>
          <p:spPr>
            <a:xfrm>
              <a:off x="1475824" y="2724461"/>
              <a:ext cx="3985116" cy="461665"/>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F47AF73F-080B-1105-4F7C-78F1BB6D60B1}"/>
                </a:ext>
              </a:extLst>
            </p:cNvPr>
            <p:cNvSpPr txBox="1"/>
            <p:nvPr/>
          </p:nvSpPr>
          <p:spPr>
            <a:xfrm>
              <a:off x="467234" y="2860557"/>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sp>
          <p:nvSpPr>
            <p:cNvPr id="119" name="Isosceles Triangle 71">
              <a:extLst>
                <a:ext uri="{FF2B5EF4-FFF2-40B4-BE49-F238E27FC236}">
                  <a16:creationId xmlns:a16="http://schemas.microsoft.com/office/drawing/2014/main" id="{9FFE801A-BA0C-0D28-78EE-F8AB49B1AC58}"/>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5C0009E7-DED7-875C-299A-70E8872D54C0}"/>
                </a:ext>
              </a:extLst>
            </p:cNvPr>
            <p:cNvSpPr/>
            <p:nvPr/>
          </p:nvSpPr>
          <p:spPr>
            <a:xfrm rot="10800000">
              <a:off x="943431" y="276919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4" name="Rectangle 3">
            <a:hlinkClick r:id="" action="ppaction://noaction"/>
            <a:extLst>
              <a:ext uri="{FF2B5EF4-FFF2-40B4-BE49-F238E27FC236}">
                <a16:creationId xmlns:a16="http://schemas.microsoft.com/office/drawing/2014/main" id="{A694F674-026F-EB11-12CD-E6BD1E0B3E1B}"/>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F4EE589-1717-745C-8B90-1535964C17C5}"/>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6BBDD007-00FD-F162-4330-03E024B03441}"/>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55A95003-10CD-894C-33F3-6BDA6446EC6F}"/>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aphicFrame>
        <p:nvGraphicFramePr>
          <p:cNvPr id="24" name="Tableau 23">
            <a:extLst>
              <a:ext uri="{FF2B5EF4-FFF2-40B4-BE49-F238E27FC236}">
                <a16:creationId xmlns:a16="http://schemas.microsoft.com/office/drawing/2014/main" id="{6CCB754A-2DE2-1AC2-105C-F6EEF5A05C7F}"/>
              </a:ext>
            </a:extLst>
          </p:cNvPr>
          <p:cNvGraphicFramePr>
            <a:graphicFrameLocks noGrp="1"/>
          </p:cNvGraphicFramePr>
          <p:nvPr>
            <p:extLst>
              <p:ext uri="{D42A27DB-BD31-4B8C-83A1-F6EECF244321}">
                <p14:modId xmlns:p14="http://schemas.microsoft.com/office/powerpoint/2010/main" val="1557920343"/>
              </p:ext>
            </p:extLst>
          </p:nvPr>
        </p:nvGraphicFramePr>
        <p:xfrm>
          <a:off x="286602" y="1621143"/>
          <a:ext cx="11109056" cy="4739640"/>
        </p:xfrm>
        <a:graphic>
          <a:graphicData uri="http://schemas.openxmlformats.org/drawingml/2006/table">
            <a:tbl>
              <a:tblPr firstRow="1" bandRow="1">
                <a:tableStyleId>{5C22544A-7EE6-4342-B048-85BDC9FD1C3A}</a:tableStyleId>
              </a:tblPr>
              <a:tblGrid>
                <a:gridCol w="1744301">
                  <a:extLst>
                    <a:ext uri="{9D8B030D-6E8A-4147-A177-3AD203B41FA5}">
                      <a16:colId xmlns:a16="http://schemas.microsoft.com/office/drawing/2014/main" val="3772179347"/>
                    </a:ext>
                  </a:extLst>
                </a:gridCol>
                <a:gridCol w="5297052">
                  <a:extLst>
                    <a:ext uri="{9D8B030D-6E8A-4147-A177-3AD203B41FA5}">
                      <a16:colId xmlns:a16="http://schemas.microsoft.com/office/drawing/2014/main" val="2397857005"/>
                    </a:ext>
                  </a:extLst>
                </a:gridCol>
                <a:gridCol w="4067703">
                  <a:extLst>
                    <a:ext uri="{9D8B030D-6E8A-4147-A177-3AD203B41FA5}">
                      <a16:colId xmlns:a16="http://schemas.microsoft.com/office/drawing/2014/main" val="1286814990"/>
                    </a:ext>
                  </a:extLst>
                </a:gridCol>
              </a:tblGrid>
              <a:tr h="503783">
                <a:tc>
                  <a:txBody>
                    <a:bodyPr/>
                    <a:lstStyle/>
                    <a:p>
                      <a:r>
                        <a:rPr lang="fr-FR" dirty="0"/>
                        <a:t>Personnes Concernées</a:t>
                      </a:r>
                    </a:p>
                  </a:txBody>
                  <a:tcPr>
                    <a:solidFill>
                      <a:schemeClr val="accent2"/>
                    </a:solidFill>
                  </a:tcPr>
                </a:tc>
                <a:tc>
                  <a:txBody>
                    <a:bodyPr/>
                    <a:lstStyle/>
                    <a:p>
                      <a:pPr algn="ctr"/>
                      <a:r>
                        <a:rPr lang="fr-FR" dirty="0"/>
                        <a:t>Données</a:t>
                      </a:r>
                    </a:p>
                  </a:txBody>
                  <a:tcPr>
                    <a:solidFill>
                      <a:schemeClr val="accent2"/>
                    </a:solidFill>
                  </a:tcPr>
                </a:tc>
                <a:tc>
                  <a:txBody>
                    <a:bodyPr/>
                    <a:lstStyle/>
                    <a:p>
                      <a:pPr algn="ctr"/>
                      <a:r>
                        <a:rPr lang="fr-FR" dirty="0"/>
                        <a:t>Justificatifs</a:t>
                      </a:r>
                    </a:p>
                  </a:txBody>
                  <a:tcPr>
                    <a:solidFill>
                      <a:schemeClr val="accent2"/>
                    </a:solidFill>
                  </a:tcPr>
                </a:tc>
                <a:extLst>
                  <a:ext uri="{0D108BD9-81ED-4DB2-BD59-A6C34878D82A}">
                    <a16:rowId xmlns:a16="http://schemas.microsoft.com/office/drawing/2014/main" val="3603971668"/>
                  </a:ext>
                </a:extLst>
              </a:tr>
              <a:tr h="30829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Personne morale cliente</a:t>
                      </a:r>
                    </a:p>
                    <a:p>
                      <a:endParaRPr lang="fr-FR" dirty="0"/>
                    </a:p>
                  </a:txBody>
                  <a:tcPr/>
                </a:tc>
                <a:tc>
                  <a:txBody>
                    <a:bodyPr/>
                    <a:lstStyle/>
                    <a:p>
                      <a:pPr marL="342900" indent="-342900">
                        <a:buFont typeface="+mj-lt"/>
                        <a:buAutoNum type="arabicPeriod"/>
                      </a:pPr>
                      <a:r>
                        <a:rPr lang="fr-FR" sz="1600" b="0" i="0" kern="1200" dirty="0">
                          <a:solidFill>
                            <a:schemeClr val="dk1"/>
                          </a:solidFill>
                          <a:effectLst/>
                          <a:latin typeface="+mn-lt"/>
                          <a:ea typeface="+mn-ea"/>
                          <a:cs typeface="+mn-cs"/>
                        </a:rPr>
                        <a:t>Dénomination sociale</a:t>
                      </a:r>
                    </a:p>
                    <a:p>
                      <a:pPr marL="342900" indent="-342900">
                        <a:buFont typeface="+mj-lt"/>
                        <a:buAutoNum type="arabicPeriod"/>
                      </a:pPr>
                      <a:r>
                        <a:rPr lang="fr-FR" sz="1600" b="0" i="0" kern="1200" dirty="0">
                          <a:solidFill>
                            <a:schemeClr val="dk1"/>
                          </a:solidFill>
                          <a:effectLst/>
                          <a:latin typeface="+mn-lt"/>
                          <a:ea typeface="+mn-ea"/>
                          <a:cs typeface="+mn-cs"/>
                        </a:rPr>
                        <a:t>Forme juridique</a:t>
                      </a:r>
                    </a:p>
                    <a:p>
                      <a:pPr marL="342900" indent="-342900">
                        <a:buFont typeface="+mj-lt"/>
                        <a:buAutoNum type="arabicPeriod"/>
                      </a:pPr>
                      <a:r>
                        <a:rPr lang="fr-FR" sz="1600" b="0" i="0" kern="1200" dirty="0">
                          <a:solidFill>
                            <a:schemeClr val="dk1"/>
                          </a:solidFill>
                          <a:effectLst/>
                          <a:latin typeface="+mn-lt"/>
                          <a:ea typeface="+mn-ea"/>
                          <a:cs typeface="+mn-cs"/>
                        </a:rPr>
                        <a:t>Date d'immatriculation</a:t>
                      </a:r>
                    </a:p>
                    <a:p>
                      <a:pPr marL="342900" indent="-342900">
                        <a:buFont typeface="+mj-lt"/>
                        <a:buAutoNum type="arabicPeriod"/>
                      </a:pPr>
                      <a:r>
                        <a:rPr lang="fr-FR" sz="1600" b="0" i="0" kern="1200" dirty="0">
                          <a:solidFill>
                            <a:schemeClr val="dk1"/>
                          </a:solidFill>
                          <a:effectLst/>
                          <a:latin typeface="+mn-lt"/>
                          <a:ea typeface="+mn-ea"/>
                          <a:cs typeface="+mn-cs"/>
                        </a:rPr>
                        <a:t>N° de RCS</a:t>
                      </a:r>
                    </a:p>
                    <a:p>
                      <a:pPr marL="342900" indent="-342900">
                        <a:buFont typeface="+mj-lt"/>
                        <a:buAutoNum type="arabicPeriod"/>
                      </a:pPr>
                      <a:r>
                        <a:rPr lang="fr-FR" sz="1600" b="0" i="0" kern="1200" dirty="0">
                          <a:solidFill>
                            <a:schemeClr val="dk1"/>
                          </a:solidFill>
                          <a:effectLst/>
                          <a:latin typeface="+mn-lt"/>
                          <a:ea typeface="+mn-ea"/>
                          <a:cs typeface="+mn-cs"/>
                        </a:rPr>
                        <a:t>N° de SIRET</a:t>
                      </a:r>
                    </a:p>
                    <a:p>
                      <a:pPr marL="342900" indent="-342900">
                        <a:buFont typeface="+mj-lt"/>
                        <a:buAutoNum type="arabicPeriod"/>
                      </a:pPr>
                      <a:r>
                        <a:rPr lang="fr-FR" sz="1600" b="0" i="0" kern="1200" dirty="0">
                          <a:solidFill>
                            <a:schemeClr val="dk1"/>
                          </a:solidFill>
                          <a:effectLst/>
                          <a:latin typeface="+mn-lt"/>
                          <a:ea typeface="+mn-ea"/>
                          <a:cs typeface="+mn-cs"/>
                        </a:rPr>
                        <a:t>Adresse du siège social</a:t>
                      </a:r>
                    </a:p>
                    <a:p>
                      <a:pPr marL="342900" indent="-342900">
                        <a:buFont typeface="+mj-lt"/>
                        <a:buAutoNum type="arabicPeriod"/>
                      </a:pPr>
                      <a:r>
                        <a:rPr lang="fr-FR" sz="1600" b="0" i="0" kern="1200" dirty="0">
                          <a:solidFill>
                            <a:schemeClr val="dk1"/>
                          </a:solidFill>
                          <a:effectLst/>
                          <a:latin typeface="+mn-lt"/>
                          <a:ea typeface="+mn-ea"/>
                          <a:cs typeface="+mn-cs"/>
                        </a:rPr>
                        <a:t>Pays du siège social</a:t>
                      </a:r>
                    </a:p>
                    <a:p>
                      <a:pPr marL="342900" indent="-342900">
                        <a:buFont typeface="+mj-lt"/>
                        <a:buAutoNum type="arabicPeriod"/>
                      </a:pPr>
                      <a:r>
                        <a:rPr lang="fr-FR" sz="1600" b="0" i="0" kern="1200" dirty="0">
                          <a:solidFill>
                            <a:schemeClr val="dk1"/>
                          </a:solidFill>
                          <a:effectLst/>
                          <a:latin typeface="+mn-lt"/>
                          <a:ea typeface="+mn-ea"/>
                          <a:cs typeface="+mn-cs"/>
                        </a:rPr>
                        <a:t>Adresse du lieu de direction effective de l'activité (si différente du siège)</a:t>
                      </a:r>
                    </a:p>
                    <a:p>
                      <a:pPr marL="342900" indent="-342900">
                        <a:buFont typeface="+mj-lt"/>
                        <a:buAutoNum type="arabicPeriod"/>
                      </a:pPr>
                      <a:r>
                        <a:rPr lang="fr-FR" sz="1600" b="0" i="0" kern="1200" dirty="0">
                          <a:solidFill>
                            <a:schemeClr val="dk1"/>
                          </a:solidFill>
                          <a:effectLst/>
                          <a:latin typeface="+mn-lt"/>
                          <a:ea typeface="+mn-ea"/>
                          <a:cs typeface="+mn-cs"/>
                        </a:rPr>
                        <a:t>Pays de résidence fiscale de l'entreprise</a:t>
                      </a:r>
                    </a:p>
                    <a:p>
                      <a:pPr marL="342900" indent="-342900">
                        <a:buFont typeface="+mj-lt"/>
                        <a:buAutoNum type="arabicPeriod"/>
                      </a:pPr>
                      <a:r>
                        <a:rPr lang="fr-FR" sz="1600" b="0" i="0" kern="1200" dirty="0">
                          <a:solidFill>
                            <a:schemeClr val="dk1"/>
                          </a:solidFill>
                          <a:effectLst/>
                          <a:latin typeface="+mn-lt"/>
                          <a:ea typeface="+mn-ea"/>
                          <a:cs typeface="+mn-cs"/>
                        </a:rPr>
                        <a:t>N° de TVA intracommunautaire</a:t>
                      </a:r>
                    </a:p>
                    <a:p>
                      <a:pPr marL="342900" indent="-342900">
                        <a:buFont typeface="+mj-lt"/>
                        <a:buAutoNum type="arabicPeriod"/>
                      </a:pPr>
                      <a:r>
                        <a:rPr lang="fr-FR" sz="1600" b="0" i="0" kern="1200" dirty="0">
                          <a:solidFill>
                            <a:schemeClr val="dk1"/>
                          </a:solidFill>
                          <a:effectLst/>
                          <a:latin typeface="+mn-lt"/>
                          <a:ea typeface="+mn-ea"/>
                          <a:cs typeface="+mn-cs"/>
                        </a:rPr>
                        <a:t>BIC / IBAN du compte bancaire de versement</a:t>
                      </a:r>
                    </a:p>
                    <a:p>
                      <a:pPr marL="342900" indent="-342900">
                        <a:buFont typeface="+mj-lt"/>
                        <a:buAutoNum type="arabicPeriod"/>
                      </a:pPr>
                      <a:r>
                        <a:rPr lang="fr-FR" sz="1600" b="0" i="0" kern="1200" dirty="0">
                          <a:solidFill>
                            <a:schemeClr val="dk1"/>
                          </a:solidFill>
                          <a:effectLst/>
                          <a:latin typeface="+mn-lt"/>
                          <a:ea typeface="+mn-ea"/>
                          <a:cs typeface="+mn-cs"/>
                        </a:rPr>
                        <a:t>Type de commerce (proximité, e-commerce ou les deux)</a:t>
                      </a:r>
                    </a:p>
                    <a:p>
                      <a:pPr marL="342900" indent="-342900">
                        <a:buFont typeface="+mj-lt"/>
                        <a:buAutoNum type="arabicPeriod"/>
                      </a:pPr>
                      <a:endParaRPr lang="fr-FR" sz="1800" b="0" i="0" kern="1200" dirty="0">
                        <a:solidFill>
                          <a:schemeClr val="dk1"/>
                        </a:solidFill>
                        <a:effectLst/>
                        <a:latin typeface="+mn-lt"/>
                        <a:ea typeface="+mn-ea"/>
                        <a:cs typeface="+mn-cs"/>
                      </a:endParaRPr>
                    </a:p>
                    <a:p>
                      <a:br>
                        <a:rPr lang="fr-FR" sz="1050" dirty="0">
                          <a:effectLst/>
                        </a:rPr>
                      </a:br>
                      <a:endParaRPr lang="fr-FR" sz="1050" dirty="0"/>
                    </a:p>
                  </a:txBody>
                  <a:tcPr/>
                </a:tc>
                <a:tc>
                  <a:txBody>
                    <a:bodyPr/>
                    <a:lstStyle/>
                    <a:p>
                      <a:pPr marL="342900" indent="-342900">
                        <a:buFont typeface="+mj-lt"/>
                        <a:buAutoNum type="arabicPeriod"/>
                      </a:pPr>
                      <a:r>
                        <a:rPr lang="fr-FR" sz="1800" b="0" i="0" kern="1200" dirty="0">
                          <a:solidFill>
                            <a:schemeClr val="dk1"/>
                          </a:solidFill>
                          <a:effectLst/>
                          <a:latin typeface="+mn-lt"/>
                          <a:ea typeface="+mn-ea"/>
                          <a:cs typeface="+mn-cs"/>
                        </a:rPr>
                        <a:t>Extrait KBIS de moins de 3 mois</a:t>
                      </a:r>
                    </a:p>
                    <a:p>
                      <a:pPr marL="342900" indent="-342900">
                        <a:buFont typeface="+mj-lt"/>
                        <a:buAutoNum type="arabicPeriod"/>
                      </a:pPr>
                      <a:r>
                        <a:rPr lang="fr-FR" sz="1800" b="0" i="0" kern="1200" dirty="0">
                          <a:solidFill>
                            <a:schemeClr val="dk1"/>
                          </a:solidFill>
                          <a:effectLst/>
                          <a:latin typeface="+mn-lt"/>
                          <a:ea typeface="+mn-ea"/>
                          <a:cs typeface="+mn-cs"/>
                        </a:rPr>
                        <a:t>RIB du compte de versement</a:t>
                      </a:r>
                    </a:p>
                    <a:p>
                      <a:pPr marL="342900" indent="-342900">
                        <a:buFont typeface="+mj-lt"/>
                        <a:buAutoNum type="arabicPeriod"/>
                      </a:pPr>
                      <a:r>
                        <a:rPr lang="fr-FR" sz="1800" b="0" i="0" kern="1200" dirty="0">
                          <a:solidFill>
                            <a:schemeClr val="dk1"/>
                          </a:solidFill>
                          <a:effectLst/>
                          <a:latin typeface="+mn-lt"/>
                          <a:ea typeface="+mn-ea"/>
                          <a:cs typeface="+mn-cs"/>
                        </a:rPr>
                        <a:t>Bilan comptable du dernier exercice clos</a:t>
                      </a:r>
                    </a:p>
                    <a:p>
                      <a:pPr marL="342900" indent="-342900">
                        <a:buFont typeface="+mj-lt"/>
                        <a:buAutoNum type="arabicPeriod"/>
                      </a:pPr>
                      <a:r>
                        <a:rPr lang="fr-FR" sz="1800" b="0" i="0" kern="1200" dirty="0">
                          <a:solidFill>
                            <a:schemeClr val="dk1"/>
                          </a:solidFill>
                          <a:effectLst/>
                          <a:latin typeface="+mn-lt"/>
                          <a:ea typeface="+mn-ea"/>
                          <a:cs typeface="+mn-cs"/>
                        </a:rPr>
                        <a:t>Déclaration des bénéficiaires effectifs à recueillir directement sur le RNBE</a:t>
                      </a:r>
                    </a:p>
                    <a:p>
                      <a:endParaRPr lang="fr-FR" sz="1600" dirty="0"/>
                    </a:p>
                  </a:txBody>
                  <a:tcPr/>
                </a:tc>
                <a:extLst>
                  <a:ext uri="{0D108BD9-81ED-4DB2-BD59-A6C34878D82A}">
                    <a16:rowId xmlns:a16="http://schemas.microsoft.com/office/drawing/2014/main" val="2647127382"/>
                  </a:ext>
                </a:extLst>
              </a:tr>
            </a:tbl>
          </a:graphicData>
        </a:graphic>
      </p:graphicFrame>
      <p:sp>
        <p:nvSpPr>
          <p:cNvPr id="26" name="ZoneTexte 25">
            <a:extLst>
              <a:ext uri="{FF2B5EF4-FFF2-40B4-BE49-F238E27FC236}">
                <a16:creationId xmlns:a16="http://schemas.microsoft.com/office/drawing/2014/main" id="{01006B84-5768-6EAD-B6EF-F27EAD0421D1}"/>
              </a:ext>
            </a:extLst>
          </p:cNvPr>
          <p:cNvSpPr txBox="1"/>
          <p:nvPr/>
        </p:nvSpPr>
        <p:spPr>
          <a:xfrm>
            <a:off x="286602" y="874873"/>
            <a:ext cx="11266769" cy="1261884"/>
          </a:xfrm>
          <a:prstGeom prst="rect">
            <a:avLst/>
          </a:prstGeom>
          <a:noFill/>
        </p:spPr>
        <p:txBody>
          <a:bodyPr wrap="square">
            <a:spAutoFit/>
          </a:bodyPr>
          <a:lstStyle/>
          <a:p>
            <a:pPr>
              <a:buNone/>
            </a:pPr>
            <a:r>
              <a:rPr lang="fr-FR" sz="2000" dirty="0">
                <a:effectLst/>
              </a:rPr>
              <a:t>La présente page vise à définir les éléments généraux à obtenir lors de l'</a:t>
            </a:r>
            <a:r>
              <a:rPr lang="fr-FR" sz="2000" dirty="0" err="1">
                <a:effectLst/>
              </a:rPr>
              <a:t>onboarding</a:t>
            </a:r>
            <a:r>
              <a:rPr lang="fr-FR" sz="2000" dirty="0">
                <a:effectLst/>
              </a:rPr>
              <a:t> et de la mise à jour du KYC d'un client de l’</a:t>
            </a:r>
            <a:r>
              <a:rPr lang="fr-FR" sz="2000" dirty="0"/>
              <a:t>Agent </a:t>
            </a:r>
            <a:r>
              <a:rPr lang="fr-FR" sz="2000" dirty="0">
                <a:effectLst/>
              </a:rPr>
              <a:t>Etablissement de Paiement (EP</a:t>
            </a:r>
            <a:r>
              <a:rPr lang="fr-FR" dirty="0">
                <a:effectLst/>
              </a:rPr>
              <a:t>).</a:t>
            </a:r>
          </a:p>
          <a:p>
            <a:pPr>
              <a:buNone/>
            </a:pPr>
            <a:br>
              <a:rPr lang="fr-FR" dirty="0">
                <a:effectLst/>
              </a:rPr>
            </a:br>
            <a:endParaRPr lang="fr-FR" dirty="0"/>
          </a:p>
        </p:txBody>
      </p:sp>
    </p:spTree>
    <p:extLst>
      <p:ext uri="{BB962C8B-B14F-4D97-AF65-F5344CB8AC3E}">
        <p14:creationId xmlns:p14="http://schemas.microsoft.com/office/powerpoint/2010/main" val="375312004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5CB7D-1187-F200-3054-DF0BF09F6FB2}"/>
            </a:ext>
          </a:extLst>
        </p:cNvPr>
        <p:cNvGrpSpPr/>
        <p:nvPr/>
      </p:nvGrpSpPr>
      <p:grpSpPr>
        <a:xfrm>
          <a:off x="0" y="0"/>
          <a:ext cx="0" cy="0"/>
          <a:chOff x="0" y="0"/>
          <a:chExt cx="0" cy="0"/>
        </a:xfrm>
      </p:grpSpPr>
      <p:sp>
        <p:nvSpPr>
          <p:cNvPr id="22" name="Graphic 20">
            <a:extLst>
              <a:ext uri="{FF2B5EF4-FFF2-40B4-BE49-F238E27FC236}">
                <a16:creationId xmlns:a16="http://schemas.microsoft.com/office/drawing/2014/main" id="{20B7BA69-1D8E-EBA8-1415-AED8B6AC1B69}"/>
              </a:ext>
            </a:extLst>
          </p:cNvPr>
          <p:cNvSpPr/>
          <p:nvPr/>
        </p:nvSpPr>
        <p:spPr>
          <a:xfrm rot="10800000">
            <a:off x="-2" y="-3"/>
            <a:ext cx="1783081" cy="1783081"/>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44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sp>
        <p:nvSpPr>
          <p:cNvPr id="94" name="Espace réservé du pied de page 3">
            <a:extLst>
              <a:ext uri="{FF2B5EF4-FFF2-40B4-BE49-F238E27FC236}">
                <a16:creationId xmlns:a16="http://schemas.microsoft.com/office/drawing/2014/main" id="{C9A608E5-3EB3-021D-EC99-53C084FD0FBF}"/>
              </a:ext>
            </a:extLst>
          </p:cNvPr>
          <p:cNvSpPr txBox="1">
            <a:spLocks/>
          </p:cNvSpPr>
          <p:nvPr/>
        </p:nvSpPr>
        <p:spPr>
          <a:xfrm>
            <a:off x="126223" y="6522498"/>
            <a:ext cx="3746805" cy="212142"/>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8444B">
                    <a:lumMod val="60000"/>
                    <a:lumOff val="40000"/>
                  </a:srgbClr>
                </a:solidFill>
                <a:effectLst/>
                <a:uLnTx/>
                <a:uFillTx/>
                <a:latin typeface="NeueHaasGroteskText Pro" panose="020B0504020202020204" pitchFamily="34" charset="0"/>
                <a:ea typeface="+mn-ea"/>
                <a:cs typeface="+mn-cs"/>
              </a:rPr>
              <a:t>© MONEXT - Tous droits réservés - C2 restreint</a:t>
            </a:r>
          </a:p>
        </p:txBody>
      </p:sp>
      <p:pic>
        <p:nvPicPr>
          <p:cNvPr id="95" name="Graphic 94">
            <a:extLst>
              <a:ext uri="{FF2B5EF4-FFF2-40B4-BE49-F238E27FC236}">
                <a16:creationId xmlns:a16="http://schemas.microsoft.com/office/drawing/2014/main" id="{FF8FB780-2048-1C53-9800-176B284C0836}"/>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786919" y="6522497"/>
            <a:ext cx="209544" cy="158515"/>
          </a:xfrm>
          <a:prstGeom prst="rect">
            <a:avLst/>
          </a:prstGeom>
        </p:spPr>
      </p:pic>
      <p:sp>
        <p:nvSpPr>
          <p:cNvPr id="14" name="Espace réservé du numéro de diapositive 13">
            <a:extLst>
              <a:ext uri="{FF2B5EF4-FFF2-40B4-BE49-F238E27FC236}">
                <a16:creationId xmlns:a16="http://schemas.microsoft.com/office/drawing/2014/main" id="{62BA79C1-D702-D38F-549E-1F6AA897C30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B2A180-8935-4B97-AF38-01331E093DFD}" type="slidenum">
              <a:rPr kumimoji="0" lang="fr-FR" sz="900" b="0" i="0" u="none" strike="noStrike" kern="1200" cap="none" spc="0" normalizeH="0" baseline="0" noProof="0" smtClean="0">
                <a:ln>
                  <a:noFill/>
                </a:ln>
                <a:solidFill>
                  <a:srgbClr val="38444B">
                    <a:lumMod val="60000"/>
                    <a:lumOff val="40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900" b="0" i="0" u="none" strike="noStrike" kern="1200" cap="none" spc="0" normalizeH="0" baseline="0" noProof="0" dirty="0">
              <a:ln>
                <a:noFill/>
              </a:ln>
              <a:solidFill>
                <a:srgbClr val="38444B">
                  <a:lumMod val="60000"/>
                  <a:lumOff val="40000"/>
                </a:srgbClr>
              </a:solidFill>
              <a:effectLst/>
              <a:uLnTx/>
              <a:uFillTx/>
              <a:latin typeface="Neue Haas Grotesk Text Pro"/>
              <a:ea typeface="+mn-ea"/>
              <a:cs typeface="+mn-cs"/>
            </a:endParaRPr>
          </a:p>
        </p:txBody>
      </p:sp>
      <p:grpSp>
        <p:nvGrpSpPr>
          <p:cNvPr id="120" name="Groupe 119">
            <a:extLst>
              <a:ext uri="{FF2B5EF4-FFF2-40B4-BE49-F238E27FC236}">
                <a16:creationId xmlns:a16="http://schemas.microsoft.com/office/drawing/2014/main" id="{4BADEAC3-F14D-8F41-D37B-4B738B041D87}"/>
              </a:ext>
            </a:extLst>
          </p:cNvPr>
          <p:cNvGrpSpPr/>
          <p:nvPr/>
        </p:nvGrpSpPr>
        <p:grpSpPr>
          <a:xfrm>
            <a:off x="302241" y="162841"/>
            <a:ext cx="11251130" cy="672963"/>
            <a:chOff x="467234" y="2724461"/>
            <a:chExt cx="5643862" cy="672963"/>
          </a:xfrm>
        </p:grpSpPr>
        <p:sp>
          <p:nvSpPr>
            <p:cNvPr id="110" name="Rectangle: Rounded Corners 9">
              <a:extLst>
                <a:ext uri="{FF2B5EF4-FFF2-40B4-BE49-F238E27FC236}">
                  <a16:creationId xmlns:a16="http://schemas.microsoft.com/office/drawing/2014/main" id="{AC3BCF52-21CD-D296-AC17-FE0175BDAEC4}"/>
                </a:ext>
              </a:extLst>
            </p:cNvPr>
            <p:cNvSpPr/>
            <p:nvPr/>
          </p:nvSpPr>
          <p:spPr>
            <a:xfrm>
              <a:off x="943430" y="2725653"/>
              <a:ext cx="5167666" cy="671771"/>
            </a:xfrm>
            <a:prstGeom prst="roundRect">
              <a:avLst>
                <a:gd name="adj" fmla="val 0"/>
              </a:avLst>
            </a:prstGeom>
            <a:solidFill>
              <a:srgbClr val="F8F9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1" name="TextBox 27">
              <a:extLst>
                <a:ext uri="{FF2B5EF4-FFF2-40B4-BE49-F238E27FC236}">
                  <a16:creationId xmlns:a16="http://schemas.microsoft.com/office/drawing/2014/main" id="{25A8AD47-BBAB-DF6A-2A9D-3D45CDC51808}"/>
                </a:ext>
              </a:extLst>
            </p:cNvPr>
            <p:cNvSpPr txBox="1"/>
            <p:nvPr/>
          </p:nvSpPr>
          <p:spPr>
            <a:xfrm>
              <a:off x="1475824" y="2724461"/>
              <a:ext cx="3985116" cy="461665"/>
            </a:xfrm>
            <a:prstGeom prst="rect">
              <a:avLst/>
            </a:prstGeom>
            <a:noFill/>
          </p:spPr>
          <p:txBody>
            <a:bodyPr wrap="square" anchor="b">
              <a:spAutoFit/>
            </a:bodyPr>
            <a:lstStyle/>
            <a:p>
              <a:pPr lvl="0">
                <a:defRPr/>
              </a:pPr>
              <a:r>
                <a:rPr lang="fr-FR" sz="2400" dirty="0">
                  <a:solidFill>
                    <a:srgbClr val="38444B">
                      <a:lumMod val="60000"/>
                      <a:lumOff val="40000"/>
                    </a:srgbClr>
                  </a:solidFill>
                  <a:latin typeface="Neue Haas Grotesk Text Pro" panose="020B0504020202020204" pitchFamily="34" charset="77"/>
                </a:rPr>
                <a:t>Les éléments généraux à collecter JIRA ‘’ KYC Agent</a:t>
              </a:r>
              <a:r>
                <a:rPr lang="fr-FR" sz="1200" dirty="0">
                  <a:solidFill>
                    <a:srgbClr val="38444B">
                      <a:lumMod val="60000"/>
                      <a:lumOff val="40000"/>
                    </a:srgbClr>
                  </a:solidFill>
                  <a:latin typeface="Neue Haas Grotesk Text Pro" panose="020B0504020202020204" pitchFamily="34" charset="77"/>
                </a:rPr>
                <a:t>’’</a:t>
              </a:r>
            </a:p>
          </p:txBody>
        </p:sp>
        <p:sp>
          <p:nvSpPr>
            <p:cNvPr id="112" name="TextBox 28">
              <a:extLst>
                <a:ext uri="{FF2B5EF4-FFF2-40B4-BE49-F238E27FC236}">
                  <a16:creationId xmlns:a16="http://schemas.microsoft.com/office/drawing/2014/main" id="{1AF46A38-5EA3-038F-F698-64A1E807214C}"/>
                </a:ext>
              </a:extLst>
            </p:cNvPr>
            <p:cNvSpPr txBox="1"/>
            <p:nvPr/>
          </p:nvSpPr>
          <p:spPr>
            <a:xfrm>
              <a:off x="467234" y="2860557"/>
              <a:ext cx="866447"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0</a:t>
              </a:r>
              <a:r>
                <a:rPr lang="fr-FR" sz="2800" dirty="0">
                  <a:solidFill>
                    <a:srgbClr val="38444B"/>
                  </a:solidFill>
                  <a:latin typeface="Neue Haas Grotesk Text Pro"/>
                </a:rPr>
                <a:t>2</a:t>
              </a:r>
              <a:r>
                <a:rPr kumimoji="0" lang="fr-FR" sz="2800" b="0" i="0" u="none" strike="noStrike" kern="1200" cap="none" spc="0" normalizeH="0" baseline="0" noProof="0" dirty="0">
                  <a:ln>
                    <a:noFill/>
                  </a:ln>
                  <a:solidFill>
                    <a:srgbClr val="38444B"/>
                  </a:solidFill>
                  <a:effectLst/>
                  <a:uLnTx/>
                  <a:uFillTx/>
                  <a:latin typeface="Neue Haas Grotesk Text Pro"/>
                  <a:ea typeface="+mn-ea"/>
                  <a:cs typeface="+mn-cs"/>
                </a:rPr>
                <a:t>.</a:t>
              </a:r>
            </a:p>
          </p:txBody>
        </p:sp>
        <p:sp>
          <p:nvSpPr>
            <p:cNvPr id="119" name="Isosceles Triangle 71">
              <a:extLst>
                <a:ext uri="{FF2B5EF4-FFF2-40B4-BE49-F238E27FC236}">
                  <a16:creationId xmlns:a16="http://schemas.microsoft.com/office/drawing/2014/main" id="{4DD58FD9-C3E2-1554-BFAD-0B5D2DB3AC97}"/>
                </a:ext>
              </a:extLst>
            </p:cNvPr>
            <p:cNvSpPr/>
            <p:nvPr/>
          </p:nvSpPr>
          <p:spPr>
            <a:xfrm rot="5400000">
              <a:off x="5447977" y="3135893"/>
              <a:ext cx="73172" cy="457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117" name="Graphic 20">
              <a:extLst>
                <a:ext uri="{FF2B5EF4-FFF2-40B4-BE49-F238E27FC236}">
                  <a16:creationId xmlns:a16="http://schemas.microsoft.com/office/drawing/2014/main" id="{FFCC1AC2-3FC1-F345-2CE8-A59FFA6E6902}"/>
                </a:ext>
              </a:extLst>
            </p:cNvPr>
            <p:cNvSpPr/>
            <p:nvPr/>
          </p:nvSpPr>
          <p:spPr>
            <a:xfrm rot="10800000">
              <a:off x="943431" y="2769194"/>
              <a:ext cx="628229" cy="628229"/>
            </a:xfrm>
            <a:custGeom>
              <a:avLst/>
              <a:gdLst>
                <a:gd name="connsiteX0" fmla="*/ 1511598 w 1511597"/>
                <a:gd name="connsiteY0" fmla="*/ 0 h 1511597"/>
                <a:gd name="connsiteX1" fmla="*/ 1511598 w 1511597"/>
                <a:gd name="connsiteY1" fmla="*/ 0 h 1511597"/>
                <a:gd name="connsiteX2" fmla="*/ 0 w 1511597"/>
                <a:gd name="connsiteY2" fmla="*/ 1511598 h 1511597"/>
                <a:gd name="connsiteX3" fmla="*/ 0 w 1511597"/>
                <a:gd name="connsiteY3" fmla="*/ 1511598 h 1511597"/>
              </a:gdLst>
              <a:ahLst/>
              <a:cxnLst>
                <a:cxn ang="0">
                  <a:pos x="connsiteX0" y="connsiteY0"/>
                </a:cxn>
                <a:cxn ang="0">
                  <a:pos x="connsiteX1" y="connsiteY1"/>
                </a:cxn>
                <a:cxn ang="0">
                  <a:pos x="connsiteX2" y="connsiteY2"/>
                </a:cxn>
                <a:cxn ang="0">
                  <a:pos x="connsiteX3" y="connsiteY3"/>
                </a:cxn>
              </a:cxnLst>
              <a:rect l="l" t="t" r="r" b="b"/>
              <a:pathLst>
                <a:path w="1511597" h="1511597">
                  <a:moveTo>
                    <a:pt x="1511598" y="0"/>
                  </a:moveTo>
                  <a:lnTo>
                    <a:pt x="1511598" y="0"/>
                  </a:lnTo>
                  <a:cubicBezTo>
                    <a:pt x="676750" y="0"/>
                    <a:pt x="0" y="676750"/>
                    <a:pt x="0" y="1511598"/>
                  </a:cubicBezTo>
                  <a:lnTo>
                    <a:pt x="0" y="1511598"/>
                  </a:lnTo>
                </a:path>
              </a:pathLst>
            </a:custGeom>
            <a:noFill/>
            <a:ln w="6350" cap="flat">
              <a:solidFill>
                <a:schemeClr val="accent3">
                  <a:alpha val="28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Neue Haas Grotesk Text Pro"/>
                <a:ea typeface="+mn-ea"/>
                <a:cs typeface="+mn-cs"/>
              </a:endParaRPr>
            </a:p>
          </p:txBody>
        </p:sp>
      </p:grpSp>
      <p:sp>
        <p:nvSpPr>
          <p:cNvPr id="4" name="Rectangle 3">
            <a:hlinkClick r:id="" action="ppaction://noaction"/>
            <a:extLst>
              <a:ext uri="{FF2B5EF4-FFF2-40B4-BE49-F238E27FC236}">
                <a16:creationId xmlns:a16="http://schemas.microsoft.com/office/drawing/2014/main" id="{CFE29B21-CFFF-FFF9-F396-97956E81F02E}"/>
              </a:ext>
            </a:extLst>
          </p:cNvPr>
          <p:cNvSpPr/>
          <p:nvPr/>
        </p:nvSpPr>
        <p:spPr>
          <a:xfrm>
            <a:off x="5219580" y="3431485"/>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 name="Rectangle 8">
            <a:hlinkClick r:id="" action="ppaction://noaction"/>
            <a:extLst>
              <a:ext uri="{FF2B5EF4-FFF2-40B4-BE49-F238E27FC236}">
                <a16:creationId xmlns:a16="http://schemas.microsoft.com/office/drawing/2014/main" id="{52F5CA18-E5DA-8356-CEE4-88E8EA101C76}"/>
              </a:ext>
            </a:extLst>
          </p:cNvPr>
          <p:cNvSpPr/>
          <p:nvPr/>
        </p:nvSpPr>
        <p:spPr>
          <a:xfrm>
            <a:off x="5219580" y="444318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7" name="Rectangle 96">
            <a:hlinkClick r:id="" action="ppaction://noaction"/>
            <a:extLst>
              <a:ext uri="{FF2B5EF4-FFF2-40B4-BE49-F238E27FC236}">
                <a16:creationId xmlns:a16="http://schemas.microsoft.com/office/drawing/2014/main" id="{6AFDB220-EFD4-B692-822C-1D00A4C5327B}"/>
              </a:ext>
            </a:extLst>
          </p:cNvPr>
          <p:cNvSpPr/>
          <p:nvPr/>
        </p:nvSpPr>
        <p:spPr>
          <a:xfrm>
            <a:off x="10830768" y="3427932"/>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sp>
        <p:nvSpPr>
          <p:cNvPr id="98" name="Rectangle 97">
            <a:hlinkClick r:id="" action="ppaction://noaction"/>
            <a:extLst>
              <a:ext uri="{FF2B5EF4-FFF2-40B4-BE49-F238E27FC236}">
                <a16:creationId xmlns:a16="http://schemas.microsoft.com/office/drawing/2014/main" id="{F99BD80C-D307-B1C6-C98C-94263DFF88D7}"/>
              </a:ext>
            </a:extLst>
          </p:cNvPr>
          <p:cNvSpPr/>
          <p:nvPr/>
        </p:nvSpPr>
        <p:spPr>
          <a:xfrm>
            <a:off x="10830768" y="4439629"/>
            <a:ext cx="564890" cy="8267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Neue Haas Grotesk Text Pro"/>
              <a:ea typeface="+mn-ea"/>
              <a:cs typeface="+mn-cs"/>
            </a:endParaRPr>
          </a:p>
        </p:txBody>
      </p:sp>
      <p:graphicFrame>
        <p:nvGraphicFramePr>
          <p:cNvPr id="24" name="Tableau 23">
            <a:extLst>
              <a:ext uri="{FF2B5EF4-FFF2-40B4-BE49-F238E27FC236}">
                <a16:creationId xmlns:a16="http://schemas.microsoft.com/office/drawing/2014/main" id="{3983CF1C-00BA-A71B-18AF-D2139EB75CB8}"/>
              </a:ext>
            </a:extLst>
          </p:cNvPr>
          <p:cNvGraphicFramePr>
            <a:graphicFrameLocks noGrp="1"/>
          </p:cNvGraphicFramePr>
          <p:nvPr>
            <p:extLst>
              <p:ext uri="{D42A27DB-BD31-4B8C-83A1-F6EECF244321}">
                <p14:modId xmlns:p14="http://schemas.microsoft.com/office/powerpoint/2010/main" val="529615926"/>
              </p:ext>
            </p:extLst>
          </p:nvPr>
        </p:nvGraphicFramePr>
        <p:xfrm>
          <a:off x="286602" y="1621143"/>
          <a:ext cx="11109056" cy="5059680"/>
        </p:xfrm>
        <a:graphic>
          <a:graphicData uri="http://schemas.openxmlformats.org/drawingml/2006/table">
            <a:tbl>
              <a:tblPr firstRow="1" bandRow="1">
                <a:tableStyleId>{5C22544A-7EE6-4342-B048-85BDC9FD1C3A}</a:tableStyleId>
              </a:tblPr>
              <a:tblGrid>
                <a:gridCol w="1744301">
                  <a:extLst>
                    <a:ext uri="{9D8B030D-6E8A-4147-A177-3AD203B41FA5}">
                      <a16:colId xmlns:a16="http://schemas.microsoft.com/office/drawing/2014/main" val="3772179347"/>
                    </a:ext>
                  </a:extLst>
                </a:gridCol>
                <a:gridCol w="5297052">
                  <a:extLst>
                    <a:ext uri="{9D8B030D-6E8A-4147-A177-3AD203B41FA5}">
                      <a16:colId xmlns:a16="http://schemas.microsoft.com/office/drawing/2014/main" val="2397857005"/>
                    </a:ext>
                  </a:extLst>
                </a:gridCol>
                <a:gridCol w="4067703">
                  <a:extLst>
                    <a:ext uri="{9D8B030D-6E8A-4147-A177-3AD203B41FA5}">
                      <a16:colId xmlns:a16="http://schemas.microsoft.com/office/drawing/2014/main" val="1286814990"/>
                    </a:ext>
                  </a:extLst>
                </a:gridCol>
              </a:tblGrid>
              <a:tr h="503783">
                <a:tc>
                  <a:txBody>
                    <a:bodyPr/>
                    <a:lstStyle/>
                    <a:p>
                      <a:r>
                        <a:rPr lang="fr-FR" dirty="0"/>
                        <a:t>Personnes Concernées</a:t>
                      </a:r>
                    </a:p>
                  </a:txBody>
                  <a:tcPr>
                    <a:solidFill>
                      <a:schemeClr val="accent2"/>
                    </a:solidFill>
                  </a:tcPr>
                </a:tc>
                <a:tc>
                  <a:txBody>
                    <a:bodyPr/>
                    <a:lstStyle/>
                    <a:p>
                      <a:pPr algn="ctr"/>
                      <a:r>
                        <a:rPr lang="fr-FR" dirty="0"/>
                        <a:t>Données</a:t>
                      </a:r>
                    </a:p>
                  </a:txBody>
                  <a:tcPr>
                    <a:solidFill>
                      <a:schemeClr val="accent2"/>
                    </a:solidFill>
                  </a:tcPr>
                </a:tc>
                <a:tc>
                  <a:txBody>
                    <a:bodyPr/>
                    <a:lstStyle/>
                    <a:p>
                      <a:pPr algn="ctr"/>
                      <a:r>
                        <a:rPr lang="fr-FR" dirty="0"/>
                        <a:t>Justificatifs</a:t>
                      </a:r>
                    </a:p>
                  </a:txBody>
                  <a:tcPr>
                    <a:solidFill>
                      <a:schemeClr val="accent2"/>
                    </a:solidFill>
                  </a:tcPr>
                </a:tc>
                <a:extLst>
                  <a:ext uri="{0D108BD9-81ED-4DB2-BD59-A6C34878D82A}">
                    <a16:rowId xmlns:a16="http://schemas.microsoft.com/office/drawing/2014/main" val="3603971668"/>
                  </a:ext>
                </a:extLst>
              </a:tr>
              <a:tr h="30829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kern="1200" dirty="0">
                          <a:solidFill>
                            <a:schemeClr val="dk1"/>
                          </a:solidFill>
                          <a:effectLst/>
                          <a:latin typeface="+mn-lt"/>
                          <a:ea typeface="+mn-ea"/>
                          <a:cs typeface="+mn-cs"/>
                        </a:rPr>
                        <a:t>Personne morale cliente</a:t>
                      </a:r>
                    </a:p>
                    <a:p>
                      <a:endParaRPr lang="fr-FR" dirty="0"/>
                    </a:p>
                  </a:txBody>
                  <a:tcPr/>
                </a:tc>
                <a:tc>
                  <a:txBody>
                    <a:bodyPr/>
                    <a:lstStyle/>
                    <a:p>
                      <a:pPr marL="342900" indent="-342900">
                        <a:buFont typeface="+mj-lt"/>
                        <a:buAutoNum type="arabicPeriod"/>
                      </a:pPr>
                      <a:r>
                        <a:rPr lang="fr-FR" sz="1400" b="0" i="0" kern="1200" dirty="0">
                          <a:solidFill>
                            <a:schemeClr val="dk1"/>
                          </a:solidFill>
                          <a:effectLst/>
                          <a:latin typeface="+mn-lt"/>
                          <a:ea typeface="+mn-ea"/>
                          <a:cs typeface="+mn-cs"/>
                        </a:rPr>
                        <a:t>L'ensemble des noms commerciaux utilisés</a:t>
                      </a:r>
                    </a:p>
                    <a:p>
                      <a:pPr marL="342900" indent="-342900">
                        <a:buFont typeface="+mj-lt"/>
                        <a:buAutoNum type="arabicPeriod"/>
                      </a:pPr>
                      <a:r>
                        <a:rPr lang="fr-FR" sz="1400" b="0" i="0" kern="1200" dirty="0">
                          <a:solidFill>
                            <a:schemeClr val="dk1"/>
                          </a:solidFill>
                          <a:effectLst/>
                          <a:latin typeface="+mn-lt"/>
                          <a:ea typeface="+mn-ea"/>
                          <a:cs typeface="+mn-cs"/>
                        </a:rPr>
                        <a:t>L'ensemble des URL de la boutique ou de l'entreprise</a:t>
                      </a:r>
                    </a:p>
                    <a:p>
                      <a:pPr marL="342900" indent="-342900">
                        <a:buFont typeface="+mj-lt"/>
                        <a:buAutoNum type="arabicPeriod"/>
                      </a:pPr>
                      <a:r>
                        <a:rPr lang="fr-FR" sz="1400" b="0" i="0" kern="1200" dirty="0">
                          <a:solidFill>
                            <a:schemeClr val="dk1"/>
                          </a:solidFill>
                          <a:effectLst/>
                          <a:latin typeface="+mn-lt"/>
                          <a:ea typeface="+mn-ea"/>
                          <a:cs typeface="+mn-cs"/>
                        </a:rPr>
                        <a:t>Ligne plaque (</a:t>
                      </a:r>
                      <a:r>
                        <a:rPr lang="fr-FR" sz="1400" b="0" i="0" kern="1200" dirty="0" err="1">
                          <a:solidFill>
                            <a:schemeClr val="dk1"/>
                          </a:solidFill>
                          <a:effectLst/>
                          <a:latin typeface="+mn-lt"/>
                          <a:ea typeface="+mn-ea"/>
                          <a:cs typeface="+mn-cs"/>
                        </a:rPr>
                        <a:t>billing</a:t>
                      </a:r>
                      <a:r>
                        <a:rPr lang="fr-FR" sz="1400" b="0" i="0" kern="1200" dirty="0">
                          <a:solidFill>
                            <a:schemeClr val="dk1"/>
                          </a:solidFill>
                          <a:effectLst/>
                          <a:latin typeface="+mn-lt"/>
                          <a:ea typeface="+mn-ea"/>
                          <a:cs typeface="+mn-cs"/>
                        </a:rPr>
                        <a:t> </a:t>
                      </a:r>
                      <a:r>
                        <a:rPr lang="fr-FR" sz="1400" b="0" i="0" kern="1200" dirty="0" err="1">
                          <a:solidFill>
                            <a:schemeClr val="dk1"/>
                          </a:solidFill>
                          <a:effectLst/>
                          <a:latin typeface="+mn-lt"/>
                          <a:ea typeface="+mn-ea"/>
                          <a:cs typeface="+mn-cs"/>
                        </a:rPr>
                        <a:t>descriptor</a:t>
                      </a:r>
                      <a:r>
                        <a:rPr lang="fr-FR" sz="1400" b="0" i="0" kern="1200" dirty="0">
                          <a:solidFill>
                            <a:schemeClr val="dk1"/>
                          </a:solidFill>
                          <a:effectLst/>
                          <a:latin typeface="+mn-lt"/>
                          <a:ea typeface="+mn-ea"/>
                          <a:cs typeface="+mn-cs"/>
                        </a:rPr>
                        <a:t>)</a:t>
                      </a:r>
                    </a:p>
                    <a:p>
                      <a:pPr marL="342900" indent="-342900">
                        <a:buFont typeface="+mj-lt"/>
                        <a:buAutoNum type="arabicPeriod"/>
                      </a:pPr>
                      <a:r>
                        <a:rPr lang="fr-FR" sz="1400" b="0" i="0" kern="1200" dirty="0">
                          <a:solidFill>
                            <a:schemeClr val="dk1"/>
                          </a:solidFill>
                          <a:effectLst/>
                          <a:latin typeface="+mn-lt"/>
                          <a:ea typeface="+mn-ea"/>
                          <a:cs typeface="+mn-cs"/>
                        </a:rPr>
                        <a:t>Code NAF</a:t>
                      </a:r>
                    </a:p>
                    <a:p>
                      <a:pPr marL="342900" indent="-342900">
                        <a:buFont typeface="+mj-lt"/>
                        <a:buAutoNum type="arabicPeriod"/>
                      </a:pPr>
                      <a:r>
                        <a:rPr lang="fr-FR" sz="1400" b="0" i="0" kern="1200" dirty="0">
                          <a:solidFill>
                            <a:schemeClr val="dk1"/>
                          </a:solidFill>
                          <a:effectLst/>
                          <a:latin typeface="+mn-lt"/>
                          <a:ea typeface="+mn-ea"/>
                          <a:cs typeface="+mn-cs"/>
                        </a:rPr>
                        <a:t>Code MCC</a:t>
                      </a:r>
                    </a:p>
                    <a:p>
                      <a:pPr marL="342900" indent="-342900">
                        <a:buFont typeface="+mj-lt"/>
                        <a:buAutoNum type="arabicPeriod"/>
                      </a:pPr>
                      <a:r>
                        <a:rPr lang="fr-FR" sz="1400" b="0" i="0" kern="1200" dirty="0">
                          <a:solidFill>
                            <a:schemeClr val="dk1"/>
                          </a:solidFill>
                          <a:effectLst/>
                          <a:latin typeface="+mn-lt"/>
                          <a:ea typeface="+mn-ea"/>
                          <a:cs typeface="+mn-cs"/>
                        </a:rPr>
                        <a:t>Description des activités et business model</a:t>
                      </a:r>
                    </a:p>
                    <a:p>
                      <a:pPr marL="342900" indent="-342900">
                        <a:buFont typeface="+mj-lt"/>
                        <a:buAutoNum type="arabicPeriod"/>
                      </a:pPr>
                      <a:r>
                        <a:rPr lang="fr-FR" sz="1400" b="0" i="0" kern="1200" dirty="0">
                          <a:solidFill>
                            <a:schemeClr val="dk1"/>
                          </a:solidFill>
                          <a:effectLst/>
                          <a:latin typeface="+mn-lt"/>
                          <a:ea typeface="+mn-ea"/>
                          <a:cs typeface="+mn-cs"/>
                        </a:rPr>
                        <a:t>Contact KYC :</a:t>
                      </a:r>
                    </a:p>
                    <a:p>
                      <a:pPr marL="800100" lvl="1" indent="-342900">
                        <a:buFont typeface="+mj-lt"/>
                        <a:buAutoNum type="arabicPeriod"/>
                      </a:pPr>
                      <a:r>
                        <a:rPr lang="fr-FR" sz="1400" b="0" i="0" kern="1200" dirty="0">
                          <a:solidFill>
                            <a:schemeClr val="dk1"/>
                          </a:solidFill>
                          <a:effectLst/>
                          <a:latin typeface="+mn-lt"/>
                          <a:ea typeface="+mn-ea"/>
                          <a:cs typeface="+mn-cs"/>
                        </a:rPr>
                        <a:t>Nom/prénoms</a:t>
                      </a:r>
                    </a:p>
                    <a:p>
                      <a:pPr marL="800100" lvl="1" indent="-342900">
                        <a:buFont typeface="+mj-lt"/>
                        <a:buAutoNum type="arabicPeriod"/>
                      </a:pPr>
                      <a:r>
                        <a:rPr lang="fr-FR" sz="1400" b="0" i="0" kern="1200" dirty="0">
                          <a:solidFill>
                            <a:schemeClr val="dk1"/>
                          </a:solidFill>
                          <a:effectLst/>
                          <a:latin typeface="+mn-lt"/>
                          <a:ea typeface="+mn-ea"/>
                          <a:cs typeface="+mn-cs"/>
                        </a:rPr>
                        <a:t>Email</a:t>
                      </a:r>
                    </a:p>
                    <a:p>
                      <a:pPr marL="800100" lvl="1" indent="-342900">
                        <a:buFont typeface="+mj-lt"/>
                        <a:buAutoNum type="arabicPeriod"/>
                      </a:pPr>
                      <a:r>
                        <a:rPr lang="fr-FR" sz="1400" b="0" i="0" kern="1200" dirty="0">
                          <a:solidFill>
                            <a:schemeClr val="dk1"/>
                          </a:solidFill>
                          <a:effectLst/>
                          <a:latin typeface="+mn-lt"/>
                          <a:ea typeface="+mn-ea"/>
                          <a:cs typeface="+mn-cs"/>
                        </a:rPr>
                        <a:t>Téléphone</a:t>
                      </a:r>
                    </a:p>
                    <a:p>
                      <a:pPr marL="342900" indent="-342900">
                        <a:buFont typeface="+mj-lt"/>
                        <a:buAutoNum type="arabicPeriod"/>
                      </a:pPr>
                      <a:r>
                        <a:rPr lang="fr-FR" sz="1400" b="0" i="0" kern="1200" dirty="0">
                          <a:solidFill>
                            <a:schemeClr val="dk1"/>
                          </a:solidFill>
                          <a:effectLst/>
                          <a:latin typeface="+mn-lt"/>
                          <a:ea typeface="+mn-ea"/>
                          <a:cs typeface="+mn-cs"/>
                        </a:rPr>
                        <a:t>Contact IT (si différent) :</a:t>
                      </a:r>
                    </a:p>
                    <a:p>
                      <a:pPr marL="800100" lvl="1" indent="-342900">
                        <a:buFont typeface="+mj-lt"/>
                        <a:buAutoNum type="arabicPeriod"/>
                      </a:pPr>
                      <a:r>
                        <a:rPr lang="fr-FR" sz="1400" b="0" i="0" kern="1200" dirty="0">
                          <a:solidFill>
                            <a:schemeClr val="dk1"/>
                          </a:solidFill>
                          <a:effectLst/>
                          <a:latin typeface="+mn-lt"/>
                          <a:ea typeface="+mn-ea"/>
                          <a:cs typeface="+mn-cs"/>
                        </a:rPr>
                        <a:t>Nom/prénoms</a:t>
                      </a:r>
                    </a:p>
                    <a:p>
                      <a:pPr marL="800100" lvl="1" indent="-342900">
                        <a:buFont typeface="+mj-lt"/>
                        <a:buAutoNum type="arabicPeriod"/>
                      </a:pPr>
                      <a:r>
                        <a:rPr lang="fr-FR" sz="1400" b="0" i="0" kern="1200" dirty="0">
                          <a:solidFill>
                            <a:schemeClr val="dk1"/>
                          </a:solidFill>
                          <a:effectLst/>
                          <a:latin typeface="+mn-lt"/>
                          <a:ea typeface="+mn-ea"/>
                          <a:cs typeface="+mn-cs"/>
                        </a:rPr>
                        <a:t>Email</a:t>
                      </a:r>
                    </a:p>
                    <a:p>
                      <a:pPr marL="800100" lvl="1" indent="-342900">
                        <a:buFont typeface="+mj-lt"/>
                        <a:buAutoNum type="arabicPeriod"/>
                      </a:pPr>
                      <a:r>
                        <a:rPr lang="fr-FR" sz="1400" b="0" i="0" kern="1200" dirty="0">
                          <a:solidFill>
                            <a:schemeClr val="dk1"/>
                          </a:solidFill>
                          <a:effectLst/>
                          <a:latin typeface="+mn-lt"/>
                          <a:ea typeface="+mn-ea"/>
                          <a:cs typeface="+mn-cs"/>
                        </a:rPr>
                        <a:t>Téléphone</a:t>
                      </a:r>
                    </a:p>
                    <a:p>
                      <a:pPr marL="342900" indent="-342900">
                        <a:buFont typeface="+mj-lt"/>
                        <a:buAutoNum type="arabicPeriod"/>
                      </a:pPr>
                      <a:r>
                        <a:rPr lang="fr-FR" sz="1400" b="0" i="0" kern="1200" dirty="0">
                          <a:solidFill>
                            <a:schemeClr val="dk1"/>
                          </a:solidFill>
                          <a:effectLst/>
                          <a:latin typeface="+mn-lt"/>
                          <a:ea typeface="+mn-ea"/>
                          <a:cs typeface="+mn-cs"/>
                        </a:rPr>
                        <a:t>Contact Facturation/comptabilité (si différent) :</a:t>
                      </a:r>
                    </a:p>
                    <a:p>
                      <a:pPr marL="800100" lvl="1" indent="-342900">
                        <a:buFont typeface="+mj-lt"/>
                        <a:buAutoNum type="arabicPeriod"/>
                      </a:pPr>
                      <a:r>
                        <a:rPr lang="fr-FR" sz="1400" b="0" i="0" kern="1200" dirty="0">
                          <a:solidFill>
                            <a:schemeClr val="dk1"/>
                          </a:solidFill>
                          <a:effectLst/>
                          <a:latin typeface="+mn-lt"/>
                          <a:ea typeface="+mn-ea"/>
                          <a:cs typeface="+mn-cs"/>
                        </a:rPr>
                        <a:t>Nom/prénoms</a:t>
                      </a:r>
                    </a:p>
                    <a:p>
                      <a:pPr marL="800100" lvl="1" indent="-342900">
                        <a:buFont typeface="+mj-lt"/>
                        <a:buAutoNum type="arabicPeriod"/>
                      </a:pPr>
                      <a:r>
                        <a:rPr lang="fr-FR" sz="1400" b="0" i="0" kern="1200" dirty="0">
                          <a:solidFill>
                            <a:schemeClr val="dk1"/>
                          </a:solidFill>
                          <a:effectLst/>
                          <a:latin typeface="+mn-lt"/>
                          <a:ea typeface="+mn-ea"/>
                          <a:cs typeface="+mn-cs"/>
                        </a:rPr>
                        <a:t>Email</a:t>
                      </a:r>
                    </a:p>
                    <a:p>
                      <a:pPr marL="800100" lvl="1" indent="-342900">
                        <a:buFont typeface="+mj-lt"/>
                        <a:buAutoNum type="arabicPeriod"/>
                      </a:pPr>
                      <a:r>
                        <a:rPr lang="fr-FR" sz="1400" b="0" i="0" kern="1200" dirty="0">
                          <a:solidFill>
                            <a:schemeClr val="dk1"/>
                          </a:solidFill>
                          <a:effectLst/>
                          <a:latin typeface="+mn-lt"/>
                          <a:ea typeface="+mn-ea"/>
                          <a:cs typeface="+mn-cs"/>
                        </a:rPr>
                        <a:t>Téléphone</a:t>
                      </a:r>
                    </a:p>
                    <a:p>
                      <a:br>
                        <a:rPr lang="fr-FR" sz="1600" dirty="0">
                          <a:effectLst/>
                        </a:rPr>
                      </a:br>
                      <a:endParaRPr lang="fr-FR" sz="1600" dirty="0"/>
                    </a:p>
                  </a:txBody>
                  <a:tcPr/>
                </a:tc>
                <a:tc>
                  <a:txBody>
                    <a:bodyPr/>
                    <a:lstStyle/>
                    <a:p>
                      <a:endParaRPr lang="fr-FR" sz="1600" dirty="0"/>
                    </a:p>
                  </a:txBody>
                  <a:tcPr/>
                </a:tc>
                <a:extLst>
                  <a:ext uri="{0D108BD9-81ED-4DB2-BD59-A6C34878D82A}">
                    <a16:rowId xmlns:a16="http://schemas.microsoft.com/office/drawing/2014/main" val="2647127382"/>
                  </a:ext>
                </a:extLst>
              </a:tr>
            </a:tbl>
          </a:graphicData>
        </a:graphic>
      </p:graphicFrame>
      <p:sp>
        <p:nvSpPr>
          <p:cNvPr id="26" name="ZoneTexte 25">
            <a:extLst>
              <a:ext uri="{FF2B5EF4-FFF2-40B4-BE49-F238E27FC236}">
                <a16:creationId xmlns:a16="http://schemas.microsoft.com/office/drawing/2014/main" id="{25DDC9F7-572F-6D7E-FFFF-B64D0DDA38C9}"/>
              </a:ext>
            </a:extLst>
          </p:cNvPr>
          <p:cNvSpPr txBox="1"/>
          <p:nvPr/>
        </p:nvSpPr>
        <p:spPr>
          <a:xfrm>
            <a:off x="286602" y="874873"/>
            <a:ext cx="11266769" cy="1261884"/>
          </a:xfrm>
          <a:prstGeom prst="rect">
            <a:avLst/>
          </a:prstGeom>
          <a:noFill/>
        </p:spPr>
        <p:txBody>
          <a:bodyPr wrap="square">
            <a:spAutoFit/>
          </a:bodyPr>
          <a:lstStyle/>
          <a:p>
            <a:pPr>
              <a:buNone/>
            </a:pPr>
            <a:r>
              <a:rPr lang="fr-FR" sz="2000" dirty="0">
                <a:effectLst/>
              </a:rPr>
              <a:t>La présente page vise à définir les éléments généraux à obtenir lors de l'</a:t>
            </a:r>
            <a:r>
              <a:rPr lang="fr-FR" sz="2000" dirty="0" err="1">
                <a:effectLst/>
              </a:rPr>
              <a:t>onboarding</a:t>
            </a:r>
            <a:r>
              <a:rPr lang="fr-FR" sz="2000" dirty="0">
                <a:effectLst/>
              </a:rPr>
              <a:t> et de la mise à jour du KYC d'un client de l’</a:t>
            </a:r>
            <a:r>
              <a:rPr lang="fr-FR" sz="2000" dirty="0"/>
              <a:t>Agent </a:t>
            </a:r>
            <a:r>
              <a:rPr lang="fr-FR" sz="2000" dirty="0">
                <a:effectLst/>
              </a:rPr>
              <a:t>Etablissement de Paiement (EP</a:t>
            </a:r>
            <a:r>
              <a:rPr lang="fr-FR" dirty="0">
                <a:effectLst/>
              </a:rPr>
              <a:t>).</a:t>
            </a:r>
          </a:p>
          <a:p>
            <a:pPr>
              <a:buNone/>
            </a:pPr>
            <a:br>
              <a:rPr lang="fr-FR" dirty="0">
                <a:effectLst/>
              </a:rPr>
            </a:br>
            <a:endParaRPr lang="fr-FR" dirty="0"/>
          </a:p>
        </p:txBody>
      </p:sp>
    </p:spTree>
    <p:extLst>
      <p:ext uri="{BB962C8B-B14F-4D97-AF65-F5344CB8AC3E}">
        <p14:creationId xmlns:p14="http://schemas.microsoft.com/office/powerpoint/2010/main" val="678579837"/>
      </p:ext>
    </p:extLst>
  </p:cSld>
  <p:clrMapOvr>
    <a:masterClrMapping/>
  </p:clrMapOvr>
  <p:transition>
    <p:fade/>
  </p:transition>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next">
  <a:themeElements>
    <a:clrScheme name="Monext">
      <a:dk1>
        <a:srgbClr val="000000"/>
      </a:dk1>
      <a:lt1>
        <a:srgbClr val="FFFFFF"/>
      </a:lt1>
      <a:dk2>
        <a:srgbClr val="000000"/>
      </a:dk2>
      <a:lt2>
        <a:srgbClr val="FFFFFF"/>
      </a:lt2>
      <a:accent1>
        <a:srgbClr val="38444B"/>
      </a:accent1>
      <a:accent2>
        <a:srgbClr val="FFC83B"/>
      </a:accent2>
      <a:accent3>
        <a:srgbClr val="38444B"/>
      </a:accent3>
      <a:accent4>
        <a:srgbClr val="FFC83B"/>
      </a:accent4>
      <a:accent5>
        <a:srgbClr val="38444B"/>
      </a:accent5>
      <a:accent6>
        <a:srgbClr val="FFC83B"/>
      </a:accent6>
      <a:hlink>
        <a:srgbClr val="38444B"/>
      </a:hlink>
      <a:folHlink>
        <a:srgbClr val="FFC83B"/>
      </a:folHlink>
    </a:clrScheme>
    <a:fontScheme name="Personnalisé 130">
      <a:majorFont>
        <a:latin typeface="NeueHaasGroteskText Std Md"/>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4327</TotalTime>
  <Words>2046</Words>
  <Application>Microsoft Office PowerPoint</Application>
  <PresentationFormat>Grand écran</PresentationFormat>
  <Paragraphs>330</Paragraphs>
  <Slides>16</Slides>
  <Notes>4</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16</vt:i4>
      </vt:variant>
    </vt:vector>
  </HeadingPairs>
  <TitlesOfParts>
    <vt:vector size="28" baseType="lpstr">
      <vt:lpstr>-apple-system</vt:lpstr>
      <vt:lpstr>Arial</vt:lpstr>
      <vt:lpstr>Calibri</vt:lpstr>
      <vt:lpstr>Calibri Light</vt:lpstr>
      <vt:lpstr>Neue Haas Grotesk Text Pro</vt:lpstr>
      <vt:lpstr>Neue Haas Grotesk Text Pro 65 M</vt:lpstr>
      <vt:lpstr>NeueHaasGroteskText Pro</vt:lpstr>
      <vt:lpstr>NeueHaasGroteskText Std</vt:lpstr>
      <vt:lpstr>NeueHaasGroteskText Std Md</vt:lpstr>
      <vt:lpstr>Wingdings</vt:lpstr>
      <vt:lpstr>Thème Office</vt:lpstr>
      <vt:lpstr>Monext</vt:lpstr>
      <vt:lpstr> Présentation des JIRA ‘‘KYC – Agent’’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présentation offre Collecting</dc:title>
  <dc:creator>Olivier HIRTH</dc:creator>
  <cp:lastModifiedBy>Nello GREAU</cp:lastModifiedBy>
  <cp:revision>119</cp:revision>
  <dcterms:created xsi:type="dcterms:W3CDTF">2022-04-20T08:47:30Z</dcterms:created>
  <dcterms:modified xsi:type="dcterms:W3CDTF">2025-10-01T06:40:12Z</dcterms:modified>
</cp:coreProperties>
</file>