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13"/>
  </p:notesMasterIdLst>
  <p:sldIdLst>
    <p:sldId id="313" r:id="rId3"/>
    <p:sldId id="263" r:id="rId4"/>
    <p:sldId id="322" r:id="rId5"/>
    <p:sldId id="494" r:id="rId6"/>
    <p:sldId id="495" r:id="rId7"/>
    <p:sldId id="496" r:id="rId8"/>
    <p:sldId id="497" r:id="rId9"/>
    <p:sldId id="498" r:id="rId10"/>
    <p:sldId id="499" r:id="rId11"/>
    <p:sldId id="50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13A40"/>
    <a:srgbClr val="B7FFD8"/>
    <a:srgbClr val="A3D8FF"/>
    <a:srgbClr val="75C4FF"/>
    <a:srgbClr val="ACAEB1"/>
    <a:srgbClr val="404F54"/>
    <a:srgbClr val="38444B"/>
    <a:srgbClr val="FFFFFF"/>
    <a:srgbClr val="3646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0172" autoAdjust="0"/>
  </p:normalViewPr>
  <p:slideViewPr>
    <p:cSldViewPr snapToGrid="0">
      <p:cViewPr varScale="1">
        <p:scale>
          <a:sx n="79" d="100"/>
          <a:sy n="79" d="100"/>
        </p:scale>
        <p:origin x="1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80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ACCC7-D614-4E36-836B-601B19F0BEF4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05F54-866E-4997-8FCA-1A7ACB397C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43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05F54-866E-4997-8FCA-1A7ACB397C6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100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79A2B-019F-A778-CBD3-BA23D70D1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125B98B-396E-4F2A-733A-C6652A6E8E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0E452F9-9398-FA62-6512-B2ACA80AC5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CAEA78-9227-0008-DA46-200FF34677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05F54-866E-4997-8FCA-1A7ACB397C6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98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D5AA9-E35D-4B16-BAAC-B23BB4AC8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73BD530-D2B5-4D63-1064-F7E7AA4ABE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DC569BE-3B1A-A6D2-8A08-2CE7CBAEC0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3AD170-2077-1DE0-BEE5-E3FBC82434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05F54-866E-4997-8FCA-1A7ACB397C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523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1B4B1-899E-7F37-0569-3B5681F63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17F401F-1724-0008-94AB-A9F60E0716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C88D876-E66F-A3A0-EC4E-5AFF63D04C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037E88A-91F2-0F01-6AD4-58B8F1D01D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05F54-866E-4997-8FCA-1A7ACB397C6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075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71F2A-33F5-A40D-341E-4FCBBBF25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D43FBE1-3AAE-1759-FA0A-36886BCEFA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C051F8C-5FDD-97FB-2839-D5AA54F001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D1773E-C9ED-EADB-E2AC-F6FAA20870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05F54-866E-4997-8FCA-1A7ACB397C6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022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86394-1D71-38CD-56BD-8B1CDA9A9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4622BB8-3ADE-F733-A719-796546C4BB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F4C61F1-5034-1DE4-27D6-77DCE85359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A857CD-8CD9-2223-1841-A874041FED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05F54-866E-4997-8FCA-1A7ACB397C6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116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681C8E-E755-4AEE-8C1A-2855EFF78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BD7BD65-4BE4-4917-88F1-FEA5BCD70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B75B1B-AE2C-4B3A-B59A-52ADB918D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5D634F-EB60-4350-A150-022C41E9C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03A36E-63B1-46C6-8AFE-620D4418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26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BE9E6D-6A6B-4AC8-8E3D-4342C8C5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78CD0F0-9639-4F6C-B8BB-CF8A69F22A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E219B7-1580-4FAA-BC5A-3D58E9804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3F93FC-FB9D-429F-98FF-D1F06DB33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8D83DD-E5DD-4552-82AA-622B72414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34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59DAA57-7C3E-4F08-84CB-CF958EB039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5568604-B4C8-46D6-A789-B21234333E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42E2D7-48A8-408D-BD92-24004469B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7E693E-942B-4E95-BBED-94A762998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9502B9-62AF-40DE-8E12-CABE4E495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625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689552" y="836712"/>
            <a:ext cx="10812897" cy="10553283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63554" y="2974228"/>
            <a:ext cx="8064893" cy="1362075"/>
          </a:xfrm>
        </p:spPr>
        <p:txBody>
          <a:bodyPr anchor="ctr">
            <a:noAutofit/>
          </a:bodyPr>
          <a:lstStyle>
            <a:lvl1pPr algn="ctr">
              <a:defRPr sz="4267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35894" y="4293097"/>
            <a:ext cx="1920213" cy="280444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7608" y="2654164"/>
            <a:ext cx="1692488" cy="32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455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0DEFCF-9063-EB00-1BB8-721C061DA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C50A53-8E9B-2211-B49A-E92850239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latin typeface="NeueHaasGrotesk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504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0DEFCF-9063-EB00-1BB8-721C061DA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6B1675-B5FA-C133-2A7C-67D526950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5582" y="462762"/>
            <a:ext cx="10100836" cy="44240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9" name="Graphic 20">
            <a:extLst>
              <a:ext uri="{FF2B5EF4-FFF2-40B4-BE49-F238E27FC236}">
                <a16:creationId xmlns:a16="http://schemas.microsoft.com/office/drawing/2014/main" id="{83654590-EC3B-A6F3-B925-B12F647FAA72}"/>
              </a:ext>
            </a:extLst>
          </p:cNvPr>
          <p:cNvSpPr/>
          <p:nvPr/>
        </p:nvSpPr>
        <p:spPr>
          <a:xfrm rot="10800000">
            <a:off x="0" y="-1"/>
            <a:ext cx="943260" cy="943260"/>
          </a:xfrm>
          <a:custGeom>
            <a:avLst/>
            <a:gdLst>
              <a:gd name="connsiteX0" fmla="*/ 1511598 w 1511597"/>
              <a:gd name="connsiteY0" fmla="*/ 0 h 1511597"/>
              <a:gd name="connsiteX1" fmla="*/ 1511598 w 1511597"/>
              <a:gd name="connsiteY1" fmla="*/ 0 h 1511597"/>
              <a:gd name="connsiteX2" fmla="*/ 0 w 1511597"/>
              <a:gd name="connsiteY2" fmla="*/ 1511598 h 1511597"/>
              <a:gd name="connsiteX3" fmla="*/ 0 w 1511597"/>
              <a:gd name="connsiteY3" fmla="*/ 1511598 h 151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1597" h="1511597">
                <a:moveTo>
                  <a:pt x="1511598" y="0"/>
                </a:moveTo>
                <a:lnTo>
                  <a:pt x="1511598" y="0"/>
                </a:lnTo>
                <a:cubicBezTo>
                  <a:pt x="676750" y="0"/>
                  <a:pt x="0" y="676750"/>
                  <a:pt x="0" y="1511598"/>
                </a:cubicBezTo>
                <a:lnTo>
                  <a:pt x="0" y="1511598"/>
                </a:lnTo>
              </a:path>
            </a:pathLst>
          </a:custGeom>
          <a:noFill/>
          <a:ln w="6350" cap="flat">
            <a:solidFill>
              <a:schemeClr val="accent3">
                <a:alpha val="44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10" name="Oval 100">
            <a:extLst>
              <a:ext uri="{FF2B5EF4-FFF2-40B4-BE49-F238E27FC236}">
                <a16:creationId xmlns:a16="http://schemas.microsoft.com/office/drawing/2014/main" id="{76AADBDA-402C-DFE1-83DD-B0453A771C80}"/>
              </a:ext>
            </a:extLst>
          </p:cNvPr>
          <p:cNvSpPr/>
          <p:nvPr/>
        </p:nvSpPr>
        <p:spPr>
          <a:xfrm>
            <a:off x="309417" y="427466"/>
            <a:ext cx="512998" cy="512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8D4E9F0-4082-A0FB-EF96-4C907779C8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126" y="533947"/>
            <a:ext cx="459581" cy="300036"/>
          </a:xfrm>
        </p:spPr>
        <p:txBody>
          <a:bodyPr wrap="square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 dirty="0"/>
              <a:t>X.X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CFB27919-29AB-28DB-86EF-D484302F4D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5582" y="1013618"/>
            <a:ext cx="10100836" cy="221599"/>
          </a:xfrm>
        </p:spPr>
        <p:txBody>
          <a:bodyPr wrap="square"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Sous-titre de la slide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D3937127-31AB-9C83-6CA7-CDC5DBE90F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latin typeface="NeueHaasGroteskText Pro" panose="020B0504020202020204" pitchFamily="34" charset="0"/>
            </a:endParaRPr>
          </a:p>
        </p:txBody>
      </p:sp>
      <p:sp>
        <p:nvSpPr>
          <p:cNvPr id="25" name="Espace réservé du texte 4">
            <a:extLst>
              <a:ext uri="{FF2B5EF4-FFF2-40B4-BE49-F238E27FC236}">
                <a16:creationId xmlns:a16="http://schemas.microsoft.com/office/drawing/2014/main" id="{E4C01431-663B-C09E-450A-2775CE54120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45580" y="1642572"/>
            <a:ext cx="10100836" cy="4355690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5684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lonn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0DEFCF-9063-EB00-1BB8-721C061DA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6B1675-B5FA-C133-2A7C-67D526950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5582" y="462762"/>
            <a:ext cx="10100836" cy="44240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9" name="Graphic 20">
            <a:extLst>
              <a:ext uri="{FF2B5EF4-FFF2-40B4-BE49-F238E27FC236}">
                <a16:creationId xmlns:a16="http://schemas.microsoft.com/office/drawing/2014/main" id="{83654590-EC3B-A6F3-B925-B12F647FAA72}"/>
              </a:ext>
            </a:extLst>
          </p:cNvPr>
          <p:cNvSpPr/>
          <p:nvPr/>
        </p:nvSpPr>
        <p:spPr>
          <a:xfrm rot="10800000">
            <a:off x="0" y="-1"/>
            <a:ext cx="943260" cy="943260"/>
          </a:xfrm>
          <a:custGeom>
            <a:avLst/>
            <a:gdLst>
              <a:gd name="connsiteX0" fmla="*/ 1511598 w 1511597"/>
              <a:gd name="connsiteY0" fmla="*/ 0 h 1511597"/>
              <a:gd name="connsiteX1" fmla="*/ 1511598 w 1511597"/>
              <a:gd name="connsiteY1" fmla="*/ 0 h 1511597"/>
              <a:gd name="connsiteX2" fmla="*/ 0 w 1511597"/>
              <a:gd name="connsiteY2" fmla="*/ 1511598 h 1511597"/>
              <a:gd name="connsiteX3" fmla="*/ 0 w 1511597"/>
              <a:gd name="connsiteY3" fmla="*/ 1511598 h 151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1597" h="1511597">
                <a:moveTo>
                  <a:pt x="1511598" y="0"/>
                </a:moveTo>
                <a:lnTo>
                  <a:pt x="1511598" y="0"/>
                </a:lnTo>
                <a:cubicBezTo>
                  <a:pt x="676750" y="0"/>
                  <a:pt x="0" y="676750"/>
                  <a:pt x="0" y="1511598"/>
                </a:cubicBezTo>
                <a:lnTo>
                  <a:pt x="0" y="1511598"/>
                </a:lnTo>
              </a:path>
            </a:pathLst>
          </a:custGeom>
          <a:noFill/>
          <a:ln w="6350" cap="flat">
            <a:solidFill>
              <a:schemeClr val="accent3">
                <a:alpha val="44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10" name="Oval 100">
            <a:extLst>
              <a:ext uri="{FF2B5EF4-FFF2-40B4-BE49-F238E27FC236}">
                <a16:creationId xmlns:a16="http://schemas.microsoft.com/office/drawing/2014/main" id="{76AADBDA-402C-DFE1-83DD-B0453A771C80}"/>
              </a:ext>
            </a:extLst>
          </p:cNvPr>
          <p:cNvSpPr/>
          <p:nvPr/>
        </p:nvSpPr>
        <p:spPr>
          <a:xfrm>
            <a:off x="309417" y="427466"/>
            <a:ext cx="512998" cy="512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8D4E9F0-4082-A0FB-EF96-4C907779C8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126" y="533947"/>
            <a:ext cx="459581" cy="300036"/>
          </a:xfrm>
        </p:spPr>
        <p:txBody>
          <a:bodyPr wrap="square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 dirty="0"/>
              <a:t>X.X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CFB27919-29AB-28DB-86EF-D484302F4D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5582" y="1013618"/>
            <a:ext cx="10100836" cy="221599"/>
          </a:xfrm>
        </p:spPr>
        <p:txBody>
          <a:bodyPr wrap="square"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Sous-titre de la slide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D3937127-31AB-9C83-6CA7-CDC5DBE90F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latin typeface="NeueHaasGroteskText Pro" panose="020B0504020202020204" pitchFamily="34" charset="0"/>
            </a:endParaRPr>
          </a:p>
        </p:txBody>
      </p:sp>
      <p:sp>
        <p:nvSpPr>
          <p:cNvPr id="24" name="Rectangle : coins arrondis 68">
            <a:extLst>
              <a:ext uri="{FF2B5EF4-FFF2-40B4-BE49-F238E27FC236}">
                <a16:creationId xmlns:a16="http://schemas.microsoft.com/office/drawing/2014/main" id="{D9512621-D27E-1A2A-26F5-D11F594E3765}"/>
              </a:ext>
            </a:extLst>
          </p:cNvPr>
          <p:cNvSpPr/>
          <p:nvPr userDrawn="1"/>
        </p:nvSpPr>
        <p:spPr>
          <a:xfrm>
            <a:off x="6226532" y="1461295"/>
            <a:ext cx="4919888" cy="4718244"/>
          </a:xfrm>
          <a:prstGeom prst="roundRect">
            <a:avLst>
              <a:gd name="adj" fmla="val 0"/>
            </a:avLst>
          </a:prstGeom>
          <a:solidFill>
            <a:srgbClr val="F8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25" name="Espace réservé du texte 4">
            <a:extLst>
              <a:ext uri="{FF2B5EF4-FFF2-40B4-BE49-F238E27FC236}">
                <a16:creationId xmlns:a16="http://schemas.microsoft.com/office/drawing/2014/main" id="{E4C01431-663B-C09E-450A-2775CE54120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47593" y="1642572"/>
            <a:ext cx="4477766" cy="4355690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72617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colonne 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0DEFCF-9063-EB00-1BB8-721C061DA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6B1675-B5FA-C133-2A7C-67D526950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5582" y="462762"/>
            <a:ext cx="10100836" cy="44240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9" name="Graphic 20">
            <a:extLst>
              <a:ext uri="{FF2B5EF4-FFF2-40B4-BE49-F238E27FC236}">
                <a16:creationId xmlns:a16="http://schemas.microsoft.com/office/drawing/2014/main" id="{83654590-EC3B-A6F3-B925-B12F647FAA72}"/>
              </a:ext>
            </a:extLst>
          </p:cNvPr>
          <p:cNvSpPr/>
          <p:nvPr/>
        </p:nvSpPr>
        <p:spPr>
          <a:xfrm rot="10800000">
            <a:off x="0" y="-1"/>
            <a:ext cx="943260" cy="943260"/>
          </a:xfrm>
          <a:custGeom>
            <a:avLst/>
            <a:gdLst>
              <a:gd name="connsiteX0" fmla="*/ 1511598 w 1511597"/>
              <a:gd name="connsiteY0" fmla="*/ 0 h 1511597"/>
              <a:gd name="connsiteX1" fmla="*/ 1511598 w 1511597"/>
              <a:gd name="connsiteY1" fmla="*/ 0 h 1511597"/>
              <a:gd name="connsiteX2" fmla="*/ 0 w 1511597"/>
              <a:gd name="connsiteY2" fmla="*/ 1511598 h 1511597"/>
              <a:gd name="connsiteX3" fmla="*/ 0 w 1511597"/>
              <a:gd name="connsiteY3" fmla="*/ 1511598 h 151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1597" h="1511597">
                <a:moveTo>
                  <a:pt x="1511598" y="0"/>
                </a:moveTo>
                <a:lnTo>
                  <a:pt x="1511598" y="0"/>
                </a:lnTo>
                <a:cubicBezTo>
                  <a:pt x="676750" y="0"/>
                  <a:pt x="0" y="676750"/>
                  <a:pt x="0" y="1511598"/>
                </a:cubicBezTo>
                <a:lnTo>
                  <a:pt x="0" y="1511598"/>
                </a:lnTo>
              </a:path>
            </a:pathLst>
          </a:custGeom>
          <a:noFill/>
          <a:ln w="6350" cap="flat">
            <a:solidFill>
              <a:schemeClr val="accent3">
                <a:alpha val="44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10" name="Oval 100">
            <a:extLst>
              <a:ext uri="{FF2B5EF4-FFF2-40B4-BE49-F238E27FC236}">
                <a16:creationId xmlns:a16="http://schemas.microsoft.com/office/drawing/2014/main" id="{76AADBDA-402C-DFE1-83DD-B0453A771C80}"/>
              </a:ext>
            </a:extLst>
          </p:cNvPr>
          <p:cNvSpPr/>
          <p:nvPr/>
        </p:nvSpPr>
        <p:spPr>
          <a:xfrm>
            <a:off x="309417" y="427466"/>
            <a:ext cx="512998" cy="512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8D4E9F0-4082-A0FB-EF96-4C907779C8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126" y="533947"/>
            <a:ext cx="459581" cy="300036"/>
          </a:xfrm>
        </p:spPr>
        <p:txBody>
          <a:bodyPr wrap="square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 dirty="0"/>
              <a:t>X.X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CFB27919-29AB-28DB-86EF-D484302F4D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5582" y="1013618"/>
            <a:ext cx="10100836" cy="221599"/>
          </a:xfrm>
        </p:spPr>
        <p:txBody>
          <a:bodyPr wrap="square"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Sous-titre de la slide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D3937127-31AB-9C83-6CA7-CDC5DBE90F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latin typeface="NeueHaasGroteskText Pro" panose="020B0504020202020204" pitchFamily="34" charset="0"/>
            </a:endParaRPr>
          </a:p>
        </p:txBody>
      </p:sp>
      <p:sp>
        <p:nvSpPr>
          <p:cNvPr id="6" name="Rectangle : coins arrondis 68">
            <a:extLst>
              <a:ext uri="{FF2B5EF4-FFF2-40B4-BE49-F238E27FC236}">
                <a16:creationId xmlns:a16="http://schemas.microsoft.com/office/drawing/2014/main" id="{D24D2287-4AF6-02AE-CFD9-3D53EA32ADE7}"/>
              </a:ext>
            </a:extLst>
          </p:cNvPr>
          <p:cNvSpPr/>
          <p:nvPr userDrawn="1"/>
        </p:nvSpPr>
        <p:spPr>
          <a:xfrm>
            <a:off x="1045582" y="1461295"/>
            <a:ext cx="4919888" cy="4718244"/>
          </a:xfrm>
          <a:prstGeom prst="roundRect">
            <a:avLst>
              <a:gd name="adj" fmla="val 0"/>
            </a:avLst>
          </a:prstGeom>
          <a:solidFill>
            <a:srgbClr val="F8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B3865440-8C1D-2227-FA10-B62897DEEB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6643" y="1642572"/>
            <a:ext cx="4477766" cy="4355690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22308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0DEFCF-9063-EB00-1BB8-721C061DA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6B1675-B5FA-C133-2A7C-67D526950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5582" y="462762"/>
            <a:ext cx="10100836" cy="44240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9" name="Graphic 20">
            <a:extLst>
              <a:ext uri="{FF2B5EF4-FFF2-40B4-BE49-F238E27FC236}">
                <a16:creationId xmlns:a16="http://schemas.microsoft.com/office/drawing/2014/main" id="{83654590-EC3B-A6F3-B925-B12F647FAA72}"/>
              </a:ext>
            </a:extLst>
          </p:cNvPr>
          <p:cNvSpPr/>
          <p:nvPr/>
        </p:nvSpPr>
        <p:spPr>
          <a:xfrm rot="10800000">
            <a:off x="0" y="-1"/>
            <a:ext cx="943260" cy="943260"/>
          </a:xfrm>
          <a:custGeom>
            <a:avLst/>
            <a:gdLst>
              <a:gd name="connsiteX0" fmla="*/ 1511598 w 1511597"/>
              <a:gd name="connsiteY0" fmla="*/ 0 h 1511597"/>
              <a:gd name="connsiteX1" fmla="*/ 1511598 w 1511597"/>
              <a:gd name="connsiteY1" fmla="*/ 0 h 1511597"/>
              <a:gd name="connsiteX2" fmla="*/ 0 w 1511597"/>
              <a:gd name="connsiteY2" fmla="*/ 1511598 h 1511597"/>
              <a:gd name="connsiteX3" fmla="*/ 0 w 1511597"/>
              <a:gd name="connsiteY3" fmla="*/ 1511598 h 151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1597" h="1511597">
                <a:moveTo>
                  <a:pt x="1511598" y="0"/>
                </a:moveTo>
                <a:lnTo>
                  <a:pt x="1511598" y="0"/>
                </a:lnTo>
                <a:cubicBezTo>
                  <a:pt x="676750" y="0"/>
                  <a:pt x="0" y="676750"/>
                  <a:pt x="0" y="1511598"/>
                </a:cubicBezTo>
                <a:lnTo>
                  <a:pt x="0" y="1511598"/>
                </a:lnTo>
              </a:path>
            </a:pathLst>
          </a:custGeom>
          <a:noFill/>
          <a:ln w="6350" cap="flat">
            <a:solidFill>
              <a:schemeClr val="accent3">
                <a:alpha val="44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10" name="Oval 100">
            <a:extLst>
              <a:ext uri="{FF2B5EF4-FFF2-40B4-BE49-F238E27FC236}">
                <a16:creationId xmlns:a16="http://schemas.microsoft.com/office/drawing/2014/main" id="{76AADBDA-402C-DFE1-83DD-B0453A771C80}"/>
              </a:ext>
            </a:extLst>
          </p:cNvPr>
          <p:cNvSpPr/>
          <p:nvPr/>
        </p:nvSpPr>
        <p:spPr>
          <a:xfrm>
            <a:off x="309417" y="427466"/>
            <a:ext cx="512998" cy="512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8D4E9F0-4082-A0FB-EF96-4C907779C8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126" y="533947"/>
            <a:ext cx="459581" cy="300036"/>
          </a:xfrm>
        </p:spPr>
        <p:txBody>
          <a:bodyPr wrap="square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 dirty="0"/>
              <a:t>X.X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CFB27919-29AB-28DB-86EF-D484302F4D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5582" y="1013618"/>
            <a:ext cx="10100836" cy="221599"/>
          </a:xfrm>
        </p:spPr>
        <p:txBody>
          <a:bodyPr wrap="square"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Sous-titre de la slide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D3937127-31AB-9C83-6CA7-CDC5DBE90F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latin typeface="NeueHaasGroteskText Pro" panose="020B0504020202020204" pitchFamily="34" charset="0"/>
            </a:endParaRPr>
          </a:p>
        </p:txBody>
      </p:sp>
      <p:sp>
        <p:nvSpPr>
          <p:cNvPr id="18" name="Rectangle : coins arrondis 68">
            <a:extLst>
              <a:ext uri="{FF2B5EF4-FFF2-40B4-BE49-F238E27FC236}">
                <a16:creationId xmlns:a16="http://schemas.microsoft.com/office/drawing/2014/main" id="{7134779E-2125-9BC8-D3A3-EEABD81C63CA}"/>
              </a:ext>
            </a:extLst>
          </p:cNvPr>
          <p:cNvSpPr/>
          <p:nvPr/>
        </p:nvSpPr>
        <p:spPr>
          <a:xfrm>
            <a:off x="1045582" y="1461295"/>
            <a:ext cx="4919888" cy="4718244"/>
          </a:xfrm>
          <a:prstGeom prst="roundRect">
            <a:avLst>
              <a:gd name="adj" fmla="val 0"/>
            </a:avLst>
          </a:prstGeom>
          <a:solidFill>
            <a:srgbClr val="F8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523BB12E-4A0A-85A1-C25D-9C2EC110A5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6643" y="1642572"/>
            <a:ext cx="4477766" cy="4355690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3" name="Rectangle : coins arrondis 68">
            <a:extLst>
              <a:ext uri="{FF2B5EF4-FFF2-40B4-BE49-F238E27FC236}">
                <a16:creationId xmlns:a16="http://schemas.microsoft.com/office/drawing/2014/main" id="{324F39E1-F8E3-3FF6-D22C-19E2A11E7A42}"/>
              </a:ext>
            </a:extLst>
          </p:cNvPr>
          <p:cNvSpPr/>
          <p:nvPr userDrawn="1"/>
        </p:nvSpPr>
        <p:spPr>
          <a:xfrm>
            <a:off x="6226532" y="1461295"/>
            <a:ext cx="4919888" cy="4718244"/>
          </a:xfrm>
          <a:prstGeom prst="roundRect">
            <a:avLst>
              <a:gd name="adj" fmla="val 0"/>
            </a:avLst>
          </a:prstGeom>
          <a:solidFill>
            <a:srgbClr val="F8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25BF904-8B35-70D9-BC01-683AADD5653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47593" y="1642572"/>
            <a:ext cx="4477766" cy="4355690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67620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2 colonn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0DEFCF-9063-EB00-1BB8-721C061DA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6B1675-B5FA-C133-2A7C-67D526950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5582" y="462762"/>
            <a:ext cx="10100836" cy="44240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9" name="Graphic 20">
            <a:extLst>
              <a:ext uri="{FF2B5EF4-FFF2-40B4-BE49-F238E27FC236}">
                <a16:creationId xmlns:a16="http://schemas.microsoft.com/office/drawing/2014/main" id="{83654590-EC3B-A6F3-B925-B12F647FAA72}"/>
              </a:ext>
            </a:extLst>
          </p:cNvPr>
          <p:cNvSpPr/>
          <p:nvPr/>
        </p:nvSpPr>
        <p:spPr>
          <a:xfrm rot="10800000">
            <a:off x="0" y="-1"/>
            <a:ext cx="943260" cy="943260"/>
          </a:xfrm>
          <a:custGeom>
            <a:avLst/>
            <a:gdLst>
              <a:gd name="connsiteX0" fmla="*/ 1511598 w 1511597"/>
              <a:gd name="connsiteY0" fmla="*/ 0 h 1511597"/>
              <a:gd name="connsiteX1" fmla="*/ 1511598 w 1511597"/>
              <a:gd name="connsiteY1" fmla="*/ 0 h 1511597"/>
              <a:gd name="connsiteX2" fmla="*/ 0 w 1511597"/>
              <a:gd name="connsiteY2" fmla="*/ 1511598 h 1511597"/>
              <a:gd name="connsiteX3" fmla="*/ 0 w 1511597"/>
              <a:gd name="connsiteY3" fmla="*/ 1511598 h 151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1597" h="1511597">
                <a:moveTo>
                  <a:pt x="1511598" y="0"/>
                </a:moveTo>
                <a:lnTo>
                  <a:pt x="1511598" y="0"/>
                </a:lnTo>
                <a:cubicBezTo>
                  <a:pt x="676750" y="0"/>
                  <a:pt x="0" y="676750"/>
                  <a:pt x="0" y="1511598"/>
                </a:cubicBezTo>
                <a:lnTo>
                  <a:pt x="0" y="1511598"/>
                </a:lnTo>
              </a:path>
            </a:pathLst>
          </a:custGeom>
          <a:noFill/>
          <a:ln w="6350" cap="flat">
            <a:solidFill>
              <a:schemeClr val="accent3">
                <a:alpha val="44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10" name="Oval 100">
            <a:extLst>
              <a:ext uri="{FF2B5EF4-FFF2-40B4-BE49-F238E27FC236}">
                <a16:creationId xmlns:a16="http://schemas.microsoft.com/office/drawing/2014/main" id="{76AADBDA-402C-DFE1-83DD-B0453A771C80}"/>
              </a:ext>
            </a:extLst>
          </p:cNvPr>
          <p:cNvSpPr/>
          <p:nvPr/>
        </p:nvSpPr>
        <p:spPr>
          <a:xfrm>
            <a:off x="309417" y="427466"/>
            <a:ext cx="512998" cy="512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8D4E9F0-4082-A0FB-EF96-4C907779C8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126" y="533947"/>
            <a:ext cx="459581" cy="300036"/>
          </a:xfrm>
        </p:spPr>
        <p:txBody>
          <a:bodyPr wrap="square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 dirty="0"/>
              <a:t>X.X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CFB27919-29AB-28DB-86EF-D484302F4D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5582" y="1013618"/>
            <a:ext cx="10100836" cy="221599"/>
          </a:xfrm>
        </p:spPr>
        <p:txBody>
          <a:bodyPr wrap="square"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Sous-titre de la slide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D3937127-31AB-9C83-6CA7-CDC5DBE90F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latin typeface="NeueHaasGroteskText Pro" panose="020B0504020202020204" pitchFamily="34" charset="0"/>
            </a:endParaRPr>
          </a:p>
        </p:txBody>
      </p:sp>
      <p:sp>
        <p:nvSpPr>
          <p:cNvPr id="6" name="Rectangle : coins arrondis 68">
            <a:extLst>
              <a:ext uri="{FF2B5EF4-FFF2-40B4-BE49-F238E27FC236}">
                <a16:creationId xmlns:a16="http://schemas.microsoft.com/office/drawing/2014/main" id="{AE377CC3-A281-B71C-FADD-738FFA7F46FA}"/>
              </a:ext>
            </a:extLst>
          </p:cNvPr>
          <p:cNvSpPr/>
          <p:nvPr userDrawn="1"/>
        </p:nvSpPr>
        <p:spPr>
          <a:xfrm>
            <a:off x="1045582" y="4670323"/>
            <a:ext cx="4919888" cy="1509216"/>
          </a:xfrm>
          <a:prstGeom prst="roundRect">
            <a:avLst>
              <a:gd name="adj" fmla="val 0"/>
            </a:avLst>
          </a:prstGeom>
          <a:solidFill>
            <a:srgbClr val="F8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54C52244-9B1F-DE82-08C5-D0781F83EB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6643" y="4854368"/>
            <a:ext cx="4477766" cy="1141126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Rectangle : coins arrondis 68">
            <a:extLst>
              <a:ext uri="{FF2B5EF4-FFF2-40B4-BE49-F238E27FC236}">
                <a16:creationId xmlns:a16="http://schemas.microsoft.com/office/drawing/2014/main" id="{3667AEDB-275B-1FFD-6047-AFFF97264D72}"/>
              </a:ext>
            </a:extLst>
          </p:cNvPr>
          <p:cNvSpPr/>
          <p:nvPr userDrawn="1"/>
        </p:nvSpPr>
        <p:spPr>
          <a:xfrm>
            <a:off x="6226532" y="4670323"/>
            <a:ext cx="4919888" cy="1509216"/>
          </a:xfrm>
          <a:prstGeom prst="roundRect">
            <a:avLst>
              <a:gd name="adj" fmla="val 0"/>
            </a:avLst>
          </a:prstGeom>
          <a:solidFill>
            <a:srgbClr val="F8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11" name="Espace réservé du texte 4">
            <a:extLst>
              <a:ext uri="{FF2B5EF4-FFF2-40B4-BE49-F238E27FC236}">
                <a16:creationId xmlns:a16="http://schemas.microsoft.com/office/drawing/2014/main" id="{ADBDE5E7-171B-D012-2287-FA6F651BD79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47593" y="4854368"/>
            <a:ext cx="4477766" cy="1141126"/>
          </a:xfrm>
        </p:spPr>
        <p:txBody>
          <a:bodyPr>
            <a:normAutofit/>
          </a:bodyPr>
          <a:lstStyle>
            <a:lvl1pPr>
              <a:defRPr sz="11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46570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4A377D-BAEC-433A-A579-3DE411E86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8D4EC3-5C68-480A-9E72-168B32423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B53A92-7913-40BC-8827-0EFAF5677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96D2FD-DC6E-4373-AFAD-824D9869F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C84EE1-84A5-416F-85E8-4E08D894D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635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768E3B-529D-4110-A73F-C35ED4E92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FD5A86-0781-45C9-BD87-FB7946E8D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537FA0-8F27-4994-BAE0-A88B77D6D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43DC48-1C4A-4F11-9293-D08D63F76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576EEF-2E29-48D5-8717-376CE25BD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11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3C393-2E4C-4116-B802-F9FBC8717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4A2D82-55ED-481F-BCE6-BBF657D28F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FB5D8FF-69D1-48E7-A73E-943D450EC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761D99-614C-4F82-BCCB-87A697AC2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95DD9D-67C5-49FC-9597-AD7E8D40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654116-A696-43B0-A65A-FAA0E4E51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57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6CB0F3-58EB-4682-854C-24B492A91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AD3367-0FA3-4CFC-BA75-3C6041E73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F793AB3-280E-44EB-BA2B-12953E239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F01367-D5B3-48DA-BD51-BC270CEBD2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267D49B-1D02-4368-8E1A-BA85B8FD50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DC7D003-A011-46BD-A084-D14F80DD2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8D7370B-7F06-4CE4-B268-20D6D17AB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DC874EF-7442-4B1C-A87F-78A7BE81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09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F316EC-5991-4742-A320-63C557CB0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3156569-48A7-429C-AB61-1526E1274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2F854C9-E7BB-4363-AFB4-5A963A074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03D1FC9-71A5-4DA8-9C5D-D4BF2EE1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06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0B05F63-7550-4932-9003-50C3877AE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FD1A6E6-7FF1-48C0-BA98-AB29DB045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D65C99-7376-4FBC-9251-E834B9FEB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49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1E7BA4-57FD-4467-B174-209A17CC2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A575D-A36F-4DB1-9EFB-8785F7CB2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70B425B-2FDA-4982-9F1B-B8DCF6815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D6A611-ADA3-4CFC-86BA-682C4F8E1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F675DD7-142F-4F9D-A426-A8AC3B691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8A3CD7-863F-4833-9D69-96EC45DE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47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567117-93B6-41C9-A52E-7CDB5970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D7AEDEB-DCA6-44CF-917A-D3A7B6F55E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39758E-3785-46CE-BF18-DBE5ED2C7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538E35-F194-4280-A5BC-4F082AC04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A68D53-4501-4C73-8607-938A18959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B97D4E-4A59-4A6B-878F-7BAF0601D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004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C9A0F89-8BAB-4E5C-8230-7F955E9EA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2697DF-E1FF-4EBF-B552-7F00347C9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F6726A-C987-4C0D-94C0-7F801A829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A8EDA-42EB-4ACE-B40D-89CAE5F22ADE}" type="datetimeFigureOut">
              <a:rPr lang="fr-FR" smtClean="0"/>
              <a:t>29/09/2025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17D1D2-E3ED-44C0-B018-13156EB0F7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BA39C2-4EAA-4A63-B2D6-22D3292F6B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BF8A8-C1F3-4EEE-A40F-A010F18DC7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61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426E242-8056-20B5-8B03-6970F92AE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799" y="6529641"/>
            <a:ext cx="331787" cy="21214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B2A180-8935-4B97-AF38-01331E093DF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itre 2">
            <a:extLst>
              <a:ext uri="{FF2B5EF4-FFF2-40B4-BE49-F238E27FC236}">
                <a16:creationId xmlns:a16="http://schemas.microsoft.com/office/drawing/2014/main" id="{6F1D51CE-C389-CFA7-27AC-8E3C60FC8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40B3B9-4C07-4475-01C9-BC92E83A7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u pied de page 6">
            <a:extLst>
              <a:ext uri="{FF2B5EF4-FFF2-40B4-BE49-F238E27FC236}">
                <a16:creationId xmlns:a16="http://schemas.microsoft.com/office/drawing/2014/main" id="{36EC30B1-4523-88A0-CFA8-E4911CC81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9093" y="6542341"/>
            <a:ext cx="2410291" cy="191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latin typeface="NeueHaasGroteskText Pro" panose="020B0504020202020204" pitchFamily="34" charset="0"/>
            </a:endParaRPr>
          </a:p>
        </p:txBody>
      </p:sp>
      <p:pic>
        <p:nvPicPr>
          <p:cNvPr id="9" name="Graphic 92">
            <a:extLst>
              <a:ext uri="{FF2B5EF4-FFF2-40B4-BE49-F238E27FC236}">
                <a16:creationId xmlns:a16="http://schemas.microsoft.com/office/drawing/2014/main" id="{B335AD12-B713-F6FE-C76B-D57D29A1CB9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cxnSp>
        <p:nvCxnSpPr>
          <p:cNvPr id="10" name="Straight Connector 12">
            <a:extLst>
              <a:ext uri="{FF2B5EF4-FFF2-40B4-BE49-F238E27FC236}">
                <a16:creationId xmlns:a16="http://schemas.microsoft.com/office/drawing/2014/main" id="{1B09A24E-64BA-8DC4-3FD4-3F22E871CDA1}"/>
              </a:ext>
            </a:extLst>
          </p:cNvPr>
          <p:cNvCxnSpPr>
            <a:cxnSpLocks/>
          </p:cNvCxnSpPr>
          <p:nvPr userDrawn="1"/>
        </p:nvCxnSpPr>
        <p:spPr>
          <a:xfrm>
            <a:off x="2539384" y="6635711"/>
            <a:ext cx="8139225" cy="0"/>
          </a:xfrm>
          <a:prstGeom prst="line">
            <a:avLst/>
          </a:prstGeom>
          <a:ln>
            <a:solidFill>
              <a:schemeClr val="accent1">
                <a:alpha val="3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47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tabLst>
          <a:tab pos="180975" algn="l"/>
        </a:tabLst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58775" indent="-1778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39750" indent="-1778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17550" indent="-1778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1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895350" indent="-1778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1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docs.monext.fr/pages/viewpage.action?pageId=916019221" TargetMode="External"/><Relationship Id="rId5" Type="http://schemas.openxmlformats.org/officeDocument/2006/relationships/hyperlink" Target="https://docs.monext.fr/display/OUT/KYC+Dossier+Agent+%3A+Manipulation+de+tickets+par+REST+API" TargetMode="External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054" y="2974228"/>
            <a:ext cx="10076156" cy="1362075"/>
          </a:xfrm>
        </p:spPr>
        <p:txBody>
          <a:bodyPr/>
          <a:lstStyle/>
          <a:p>
            <a:br>
              <a:rPr lang="fr-FR" sz="3200" dirty="0"/>
            </a:br>
            <a:r>
              <a:rPr lang="fr-FR" sz="3200" dirty="0">
                <a:solidFill>
                  <a:schemeClr val="accent4"/>
                </a:solidFill>
              </a:rPr>
              <a:t>Présentation des JIRA ‘‘KYC – Agent’’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Juin 2025</a:t>
            </a: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E38ED-44E1-8083-89D4-9CC1C3117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0FC922AD-7BE5-E2D4-87D1-FFD678A4D618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5D4CB534-80B0-EB28-C966-0FD224CD3C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60943CF8-52E9-8ABC-FC9A-F321B908434B}"/>
              </a:ext>
            </a:extLst>
          </p:cNvPr>
          <p:cNvSpPr txBox="1"/>
          <p:nvPr/>
        </p:nvSpPr>
        <p:spPr>
          <a:xfrm>
            <a:off x="935864" y="392428"/>
            <a:ext cx="8478300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chemeClr val="accent1"/>
                </a:solidFill>
              </a:rPr>
              <a:t>Organisation de la Recette</a:t>
            </a: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189823C6-3537-EC0C-D6DA-A8A1DF35D10F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9EA564E0-87B8-BD3F-EE10-D8B9F95ADB7F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B6BBA7A5-04E0-FC47-B6C9-99F09A0A3989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05.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4AF810-75AB-0589-B26E-10B2B026ED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239608C-C130-37FA-9004-EA113138A167}"/>
              </a:ext>
            </a:extLst>
          </p:cNvPr>
          <p:cNvSpPr txBox="1"/>
          <p:nvPr/>
        </p:nvSpPr>
        <p:spPr>
          <a:xfrm>
            <a:off x="565916" y="1715263"/>
            <a:ext cx="1122100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Proposition d’organisation</a:t>
            </a: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Phase de tests techniques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9748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Validation technique des échanges KYC agent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API JIRA MONEXT</a:t>
            </a: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Définition d’un cahier de recette fonctionnel</a:t>
            </a:r>
            <a:endParaRPr lang="fr-FR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9748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Ensemble des cas de tests souhaités par l’Agent</a:t>
            </a:r>
          </a:p>
          <a:p>
            <a:pPr marL="19748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65213" indent="-171450">
              <a:buFontTx/>
              <a:buChar char="-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Définition du planning de recette des tests de bout en bout</a:t>
            </a:r>
          </a:p>
          <a:p>
            <a:pPr marL="1065213" indent="-171450">
              <a:buFontTx/>
              <a:buChar char="-"/>
            </a:pPr>
            <a:endParaRPr lang="fr-FR" sz="12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65213" indent="-171450">
              <a:buFontTx/>
              <a:buChar char="-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Saisie des anomalies / évolutions via JIRA</a:t>
            </a:r>
          </a:p>
          <a:p>
            <a:pPr marL="1065213" indent="-171450">
              <a:buFontTx/>
              <a:buChar char="-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65213" indent="-171450">
              <a:buFontTx/>
              <a:buChar char="-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Mise en place de points d’échanges quotidiens</a:t>
            </a:r>
          </a:p>
          <a:p>
            <a:pPr marL="19748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6636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raphic 20">
            <a:extLst>
              <a:ext uri="{FF2B5EF4-FFF2-40B4-BE49-F238E27FC236}">
                <a16:creationId xmlns:a16="http://schemas.microsoft.com/office/drawing/2014/main" id="{AAF8A4F4-0ECA-A559-0C3A-886C3CC200B2}"/>
              </a:ext>
            </a:extLst>
          </p:cNvPr>
          <p:cNvSpPr/>
          <p:nvPr/>
        </p:nvSpPr>
        <p:spPr>
          <a:xfrm rot="10800000">
            <a:off x="-2" y="-3"/>
            <a:ext cx="1783081" cy="1783081"/>
          </a:xfrm>
          <a:custGeom>
            <a:avLst/>
            <a:gdLst>
              <a:gd name="connsiteX0" fmla="*/ 1511598 w 1511597"/>
              <a:gd name="connsiteY0" fmla="*/ 0 h 1511597"/>
              <a:gd name="connsiteX1" fmla="*/ 1511598 w 1511597"/>
              <a:gd name="connsiteY1" fmla="*/ 0 h 1511597"/>
              <a:gd name="connsiteX2" fmla="*/ 0 w 1511597"/>
              <a:gd name="connsiteY2" fmla="*/ 1511598 h 1511597"/>
              <a:gd name="connsiteX3" fmla="*/ 0 w 1511597"/>
              <a:gd name="connsiteY3" fmla="*/ 1511598 h 151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1597" h="1511597">
                <a:moveTo>
                  <a:pt x="1511598" y="0"/>
                </a:moveTo>
                <a:lnTo>
                  <a:pt x="1511598" y="0"/>
                </a:lnTo>
                <a:cubicBezTo>
                  <a:pt x="676750" y="0"/>
                  <a:pt x="0" y="676750"/>
                  <a:pt x="0" y="1511598"/>
                </a:cubicBezTo>
                <a:lnTo>
                  <a:pt x="0" y="1511598"/>
                </a:lnTo>
              </a:path>
            </a:pathLst>
          </a:custGeom>
          <a:noFill/>
          <a:ln w="6350" cap="flat">
            <a:solidFill>
              <a:schemeClr val="accent3">
                <a:alpha val="44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94" name="Espace réservé du pied de page 3">
            <a:extLst>
              <a:ext uri="{FF2B5EF4-FFF2-40B4-BE49-F238E27FC236}">
                <a16:creationId xmlns:a16="http://schemas.microsoft.com/office/drawing/2014/main" id="{841D407E-A75A-311B-A09E-EC6029C7F789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38444B">
                    <a:lumMod val="60000"/>
                    <a:lumOff val="40000"/>
                  </a:srgbClr>
                </a:solidFill>
                <a:effectLst/>
                <a:uLnTx/>
                <a:uFillTx/>
                <a:latin typeface="NeueHaasGroteskText Pro" panose="020B0504020202020204" pitchFamily="34" charset="0"/>
                <a:ea typeface="+mn-ea"/>
                <a:cs typeface="+mn-cs"/>
              </a:rPr>
              <a:t>© MONEXT - Tous droits réservés - C2 restreint</a:t>
            </a:r>
          </a:p>
        </p:txBody>
      </p:sp>
      <p:pic>
        <p:nvPicPr>
          <p:cNvPr id="95" name="Graphic 94">
            <a:extLst>
              <a:ext uri="{FF2B5EF4-FFF2-40B4-BE49-F238E27FC236}">
                <a16:creationId xmlns:a16="http://schemas.microsoft.com/office/drawing/2014/main" id="{F49BDF6F-347A-1B5B-6CA3-26695424EC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C0C55D67-3066-2F7B-365D-A92915014B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2A180-8935-4B97-AF38-01331E093DFD}" type="slidenum">
              <a:rPr kumimoji="0" lang="fr-FR" sz="900" b="0" i="0" u="none" strike="noStrike" kern="1200" cap="none" spc="0" normalizeH="0" baseline="0" noProof="0" smtClean="0">
                <a:ln>
                  <a:noFill/>
                </a:ln>
                <a:solidFill>
                  <a:srgbClr val="38444B">
                    <a:lumMod val="60000"/>
                    <a:lumOff val="40000"/>
                  </a:srgbClr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rgbClr val="38444B">
                  <a:lumMod val="60000"/>
                  <a:lumOff val="40000"/>
                </a:srgbClr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FE459C-0905-4E69-0282-D1C65A7255FA}"/>
              </a:ext>
            </a:extLst>
          </p:cNvPr>
          <p:cNvSpPr txBox="1"/>
          <p:nvPr/>
        </p:nvSpPr>
        <p:spPr>
          <a:xfrm>
            <a:off x="1264246" y="407624"/>
            <a:ext cx="43719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38444B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Sommaire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E36E29-A052-2AE5-0D9A-4AC5214EA1A6}"/>
              </a:ext>
            </a:extLst>
          </p:cNvPr>
          <p:cNvGrpSpPr/>
          <p:nvPr/>
        </p:nvGrpSpPr>
        <p:grpSpPr>
          <a:xfrm>
            <a:off x="691098" y="558367"/>
            <a:ext cx="406400" cy="406400"/>
            <a:chOff x="2894674" y="5341608"/>
            <a:chExt cx="314325" cy="31432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41550B1-F8D8-9F3E-8AD1-DF483C686B34}"/>
                </a:ext>
              </a:extLst>
            </p:cNvPr>
            <p:cNvSpPr/>
            <p:nvPr/>
          </p:nvSpPr>
          <p:spPr>
            <a:xfrm>
              <a:off x="2894674" y="5341608"/>
              <a:ext cx="314325" cy="3143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E98B3445-3F29-5102-072C-03AE9EE38964}"/>
                </a:ext>
              </a:extLst>
            </p:cNvPr>
            <p:cNvSpPr/>
            <p:nvPr/>
          </p:nvSpPr>
          <p:spPr>
            <a:xfrm rot="5400000">
              <a:off x="3023091" y="5475910"/>
              <a:ext cx="73172" cy="4572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  <p:grpSp>
        <p:nvGrpSpPr>
          <p:cNvPr id="182" name="Groupe 181">
            <a:extLst>
              <a:ext uri="{FF2B5EF4-FFF2-40B4-BE49-F238E27FC236}">
                <a16:creationId xmlns:a16="http://schemas.microsoft.com/office/drawing/2014/main" id="{9575E936-F4CD-CC56-5795-FB81EC10C189}"/>
              </a:ext>
            </a:extLst>
          </p:cNvPr>
          <p:cNvGrpSpPr/>
          <p:nvPr/>
        </p:nvGrpSpPr>
        <p:grpSpPr>
          <a:xfrm>
            <a:off x="933992" y="2343384"/>
            <a:ext cx="4860211" cy="794793"/>
            <a:chOff x="943430" y="1721451"/>
            <a:chExt cx="4860211" cy="79479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41A2196-0AF2-B854-13D5-7401B293C321}"/>
                </a:ext>
              </a:extLst>
            </p:cNvPr>
            <p:cNvSpPr/>
            <p:nvPr/>
          </p:nvSpPr>
          <p:spPr>
            <a:xfrm>
              <a:off x="943430" y="1721451"/>
              <a:ext cx="4860211" cy="794793"/>
            </a:xfrm>
            <a:prstGeom prst="roundRect">
              <a:avLst>
                <a:gd name="adj" fmla="val 0"/>
              </a:avLst>
            </a:prstGeom>
            <a:solidFill>
              <a:srgbClr val="F8F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848786F-8BAE-E5E2-F945-62490C5A8777}"/>
                </a:ext>
              </a:extLst>
            </p:cNvPr>
            <p:cNvSpPr txBox="1"/>
            <p:nvPr/>
          </p:nvSpPr>
          <p:spPr>
            <a:xfrm>
              <a:off x="2336629" y="1968417"/>
              <a:ext cx="3137193" cy="276999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Neue Haas Grotesk Text Pro" panose="020B0504020202020204" pitchFamily="34" charset="77"/>
                  <a:ea typeface="+mn-ea"/>
                  <a:cs typeface="+mn-cs"/>
                </a:rPr>
                <a:t>Le workflow JIRA ‘’KYC Agent’’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1EFE3D0-76E8-F02C-A1A7-81E20E378F45}"/>
                </a:ext>
              </a:extLst>
            </p:cNvPr>
            <p:cNvSpPr txBox="1"/>
            <p:nvPr/>
          </p:nvSpPr>
          <p:spPr>
            <a:xfrm>
              <a:off x="1140288" y="1857237"/>
              <a:ext cx="116474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01.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240452D-A435-C382-6AB4-FC7FA4B1A5CD}"/>
                </a:ext>
              </a:extLst>
            </p:cNvPr>
            <p:cNvGrpSpPr/>
            <p:nvPr/>
          </p:nvGrpSpPr>
          <p:grpSpPr>
            <a:xfrm>
              <a:off x="5319560" y="1953848"/>
              <a:ext cx="314325" cy="314325"/>
              <a:chOff x="2894674" y="5341608"/>
              <a:chExt cx="314325" cy="314325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D9867824-8D4D-6871-A7DA-D155E4ED58E9}"/>
                  </a:ext>
                </a:extLst>
              </p:cNvPr>
              <p:cNvSpPr/>
              <p:nvPr/>
            </p:nvSpPr>
            <p:spPr>
              <a:xfrm>
                <a:off x="2894674" y="5341608"/>
                <a:ext cx="314325" cy="31432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72" name="Isosceles Triangle 71">
                <a:extLst>
                  <a:ext uri="{FF2B5EF4-FFF2-40B4-BE49-F238E27FC236}">
                    <a16:creationId xmlns:a16="http://schemas.microsoft.com/office/drawing/2014/main" id="{CE869B49-7353-92F5-D344-B45330857F20}"/>
                  </a:ext>
                </a:extLst>
              </p:cNvPr>
              <p:cNvSpPr/>
              <p:nvPr/>
            </p:nvSpPr>
            <p:spPr>
              <a:xfrm rot="5400000">
                <a:off x="3023091" y="5475910"/>
                <a:ext cx="73172" cy="4572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935920E2-C941-9C46-ADC7-DAF276B165AE}"/>
                </a:ext>
              </a:extLst>
            </p:cNvPr>
            <p:cNvGrpSpPr/>
            <p:nvPr/>
          </p:nvGrpSpPr>
          <p:grpSpPr>
            <a:xfrm>
              <a:off x="943430" y="1721451"/>
              <a:ext cx="628229" cy="628229"/>
              <a:chOff x="943430" y="1721451"/>
              <a:chExt cx="1087309" cy="1087308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E66F3E68-817C-13B0-7638-C2B2B357AB97}"/>
                  </a:ext>
                </a:extLst>
              </p:cNvPr>
              <p:cNvSpPr/>
              <p:nvPr/>
            </p:nvSpPr>
            <p:spPr>
              <a:xfrm rot="5400000">
                <a:off x="943430" y="1721451"/>
                <a:ext cx="888899" cy="888899"/>
              </a:xfrm>
              <a:custGeom>
                <a:avLst/>
                <a:gdLst>
                  <a:gd name="connsiteX0" fmla="*/ 0 w 4572000"/>
                  <a:gd name="connsiteY0" fmla="*/ 0 h 4572000"/>
                  <a:gd name="connsiteX1" fmla="*/ 4572000 w 4572000"/>
                  <a:gd name="connsiteY1" fmla="*/ 4572000 h 4572000"/>
                  <a:gd name="connsiteX2" fmla="*/ 1468435 w 4572000"/>
                  <a:gd name="connsiteY2" fmla="*/ 4572000 h 4572000"/>
                  <a:gd name="connsiteX3" fmla="*/ 0 w 4572000"/>
                  <a:gd name="connsiteY3" fmla="*/ 3103565 h 4572000"/>
                  <a:gd name="connsiteX4" fmla="*/ 0 w 4572000"/>
                  <a:gd name="connsiteY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0" h="4572000">
                    <a:moveTo>
                      <a:pt x="0" y="0"/>
                    </a:moveTo>
                    <a:cubicBezTo>
                      <a:pt x="2525046" y="0"/>
                      <a:pt x="4572000" y="2046954"/>
                      <a:pt x="4572000" y="4572000"/>
                    </a:cubicBezTo>
                    <a:lnTo>
                      <a:pt x="1468435" y="4572000"/>
                    </a:lnTo>
                    <a:cubicBezTo>
                      <a:pt x="1468435" y="3761006"/>
                      <a:pt x="810994" y="3103565"/>
                      <a:pt x="0" y="3103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927100" dist="50800" dir="5400000" algn="ctr" rotWithShape="0">
                  <a:srgbClr val="000000">
                    <a:alpha val="1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27" name="Graphic 20">
                <a:extLst>
                  <a:ext uri="{FF2B5EF4-FFF2-40B4-BE49-F238E27FC236}">
                    <a16:creationId xmlns:a16="http://schemas.microsoft.com/office/drawing/2014/main" id="{6FDA632D-A5B5-4564-16FD-5C4E20FF4364}"/>
                  </a:ext>
                </a:extLst>
              </p:cNvPr>
              <p:cNvSpPr/>
              <p:nvPr/>
            </p:nvSpPr>
            <p:spPr>
              <a:xfrm rot="10800000">
                <a:off x="943431" y="1721451"/>
                <a:ext cx="1087308" cy="1087308"/>
              </a:xfrm>
              <a:custGeom>
                <a:avLst/>
                <a:gdLst>
                  <a:gd name="connsiteX0" fmla="*/ 1511598 w 1511597"/>
                  <a:gd name="connsiteY0" fmla="*/ 0 h 1511597"/>
                  <a:gd name="connsiteX1" fmla="*/ 1511598 w 1511597"/>
                  <a:gd name="connsiteY1" fmla="*/ 0 h 1511597"/>
                  <a:gd name="connsiteX2" fmla="*/ 0 w 1511597"/>
                  <a:gd name="connsiteY2" fmla="*/ 1511598 h 1511597"/>
                  <a:gd name="connsiteX3" fmla="*/ 0 w 1511597"/>
                  <a:gd name="connsiteY3" fmla="*/ 1511598 h 151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597" h="1511597">
                    <a:moveTo>
                      <a:pt x="1511598" y="0"/>
                    </a:moveTo>
                    <a:lnTo>
                      <a:pt x="1511598" y="0"/>
                    </a:lnTo>
                    <a:cubicBezTo>
                      <a:pt x="676750" y="0"/>
                      <a:pt x="0" y="676750"/>
                      <a:pt x="0" y="1511598"/>
                    </a:cubicBezTo>
                    <a:lnTo>
                      <a:pt x="0" y="1511598"/>
                    </a:lnTo>
                  </a:path>
                </a:pathLst>
              </a:custGeom>
              <a:noFill/>
              <a:ln w="6350" cap="flat">
                <a:solidFill>
                  <a:schemeClr val="accent3">
                    <a:alpha val="2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sp>
          <p:nvSpPr>
            <p:cNvPr id="7" name="Oval 6">
              <a:hlinkClick r:id="" action="ppaction://noaction"/>
              <a:extLst>
                <a:ext uri="{FF2B5EF4-FFF2-40B4-BE49-F238E27FC236}">
                  <a16:creationId xmlns:a16="http://schemas.microsoft.com/office/drawing/2014/main" id="{37DDF020-097F-5E93-34D0-C10B94EE2BF3}"/>
                </a:ext>
              </a:extLst>
            </p:cNvPr>
            <p:cNvSpPr/>
            <p:nvPr/>
          </p:nvSpPr>
          <p:spPr>
            <a:xfrm>
              <a:off x="5316660" y="1935222"/>
              <a:ext cx="314325" cy="31432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  <p:grpSp>
        <p:nvGrpSpPr>
          <p:cNvPr id="120" name="Groupe 119">
            <a:extLst>
              <a:ext uri="{FF2B5EF4-FFF2-40B4-BE49-F238E27FC236}">
                <a16:creationId xmlns:a16="http://schemas.microsoft.com/office/drawing/2014/main" id="{A40E57AA-59D9-9FA2-F993-056DFAB83F19}"/>
              </a:ext>
            </a:extLst>
          </p:cNvPr>
          <p:cNvGrpSpPr/>
          <p:nvPr/>
        </p:nvGrpSpPr>
        <p:grpSpPr>
          <a:xfrm>
            <a:off x="969992" y="3423384"/>
            <a:ext cx="4860211" cy="794793"/>
            <a:chOff x="943430" y="2769194"/>
            <a:chExt cx="4860211" cy="794793"/>
          </a:xfrm>
        </p:grpSpPr>
        <p:sp>
          <p:nvSpPr>
            <p:cNvPr id="110" name="Rectangle: Rounded Corners 9">
              <a:extLst>
                <a:ext uri="{FF2B5EF4-FFF2-40B4-BE49-F238E27FC236}">
                  <a16:creationId xmlns:a16="http://schemas.microsoft.com/office/drawing/2014/main" id="{109EFB23-FB03-E4FA-BE93-C4FF32E46ADA}"/>
                </a:ext>
              </a:extLst>
            </p:cNvPr>
            <p:cNvSpPr/>
            <p:nvPr/>
          </p:nvSpPr>
          <p:spPr>
            <a:xfrm>
              <a:off x="943430" y="2769194"/>
              <a:ext cx="4860211" cy="794793"/>
            </a:xfrm>
            <a:prstGeom prst="roundRect">
              <a:avLst>
                <a:gd name="adj" fmla="val 0"/>
              </a:avLst>
            </a:prstGeom>
            <a:solidFill>
              <a:srgbClr val="F8F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111" name="TextBox 27">
              <a:extLst>
                <a:ext uri="{FF2B5EF4-FFF2-40B4-BE49-F238E27FC236}">
                  <a16:creationId xmlns:a16="http://schemas.microsoft.com/office/drawing/2014/main" id="{8B4EB247-533A-7FE3-BDC7-C8FF9148BB72}"/>
                </a:ext>
              </a:extLst>
            </p:cNvPr>
            <p:cNvSpPr txBox="1"/>
            <p:nvPr/>
          </p:nvSpPr>
          <p:spPr>
            <a:xfrm>
              <a:off x="2323468" y="3028091"/>
              <a:ext cx="3137193" cy="276999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lvl="0">
                <a:defRPr/>
              </a:pPr>
              <a:r>
                <a:rPr lang="fr-FR" sz="1200" dirty="0">
                  <a:solidFill>
                    <a:srgbClr val="38444B">
                      <a:lumMod val="60000"/>
                      <a:lumOff val="40000"/>
                    </a:srgbClr>
                  </a:solidFill>
                  <a:latin typeface="Neue Haas Grotesk Text Pro" panose="020B0504020202020204" pitchFamily="34" charset="77"/>
                </a:rPr>
                <a:t>Le workflow JIRA ‘’MAJ KYC Agent’’</a:t>
              </a:r>
            </a:p>
          </p:txBody>
        </p:sp>
        <p:sp>
          <p:nvSpPr>
            <p:cNvPr id="112" name="TextBox 28">
              <a:extLst>
                <a:ext uri="{FF2B5EF4-FFF2-40B4-BE49-F238E27FC236}">
                  <a16:creationId xmlns:a16="http://schemas.microsoft.com/office/drawing/2014/main" id="{894A0D3B-79D1-3FDE-5062-29DEB00943E5}"/>
                </a:ext>
              </a:extLst>
            </p:cNvPr>
            <p:cNvSpPr txBox="1"/>
            <p:nvPr/>
          </p:nvSpPr>
          <p:spPr>
            <a:xfrm>
              <a:off x="1438583" y="2904980"/>
              <a:ext cx="86644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02.</a:t>
              </a:r>
            </a:p>
          </p:txBody>
        </p:sp>
        <p:grpSp>
          <p:nvGrpSpPr>
            <p:cNvPr id="113" name="Group 69">
              <a:extLst>
                <a:ext uri="{FF2B5EF4-FFF2-40B4-BE49-F238E27FC236}">
                  <a16:creationId xmlns:a16="http://schemas.microsoft.com/office/drawing/2014/main" id="{C678439F-5726-FD17-5EC2-B9BA792AE4E8}"/>
                </a:ext>
              </a:extLst>
            </p:cNvPr>
            <p:cNvGrpSpPr/>
            <p:nvPr/>
          </p:nvGrpSpPr>
          <p:grpSpPr>
            <a:xfrm>
              <a:off x="5319560" y="3001591"/>
              <a:ext cx="314325" cy="314325"/>
              <a:chOff x="2894674" y="5341608"/>
              <a:chExt cx="314325" cy="314325"/>
            </a:xfrm>
          </p:grpSpPr>
          <p:sp>
            <p:nvSpPr>
              <p:cNvPr id="118" name="Oval 70">
                <a:extLst>
                  <a:ext uri="{FF2B5EF4-FFF2-40B4-BE49-F238E27FC236}">
                    <a16:creationId xmlns:a16="http://schemas.microsoft.com/office/drawing/2014/main" id="{3284D9C7-4BC2-3792-C1C2-763213A41F22}"/>
                  </a:ext>
                </a:extLst>
              </p:cNvPr>
              <p:cNvSpPr/>
              <p:nvPr/>
            </p:nvSpPr>
            <p:spPr>
              <a:xfrm>
                <a:off x="2894674" y="5341608"/>
                <a:ext cx="314325" cy="31432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119" name="Isosceles Triangle 71">
                <a:extLst>
                  <a:ext uri="{FF2B5EF4-FFF2-40B4-BE49-F238E27FC236}">
                    <a16:creationId xmlns:a16="http://schemas.microsoft.com/office/drawing/2014/main" id="{B6041A59-C180-54B8-5CCB-906BF99953D4}"/>
                  </a:ext>
                </a:extLst>
              </p:cNvPr>
              <p:cNvSpPr/>
              <p:nvPr/>
            </p:nvSpPr>
            <p:spPr>
              <a:xfrm rot="5400000">
                <a:off x="3023091" y="5475910"/>
                <a:ext cx="73172" cy="4572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grpSp>
          <p:nvGrpSpPr>
            <p:cNvPr id="114" name="Groupe 113">
              <a:extLst>
                <a:ext uri="{FF2B5EF4-FFF2-40B4-BE49-F238E27FC236}">
                  <a16:creationId xmlns:a16="http://schemas.microsoft.com/office/drawing/2014/main" id="{190E4D51-4421-829C-4E62-203392995718}"/>
                </a:ext>
              </a:extLst>
            </p:cNvPr>
            <p:cNvGrpSpPr/>
            <p:nvPr/>
          </p:nvGrpSpPr>
          <p:grpSpPr>
            <a:xfrm>
              <a:off x="943430" y="2769194"/>
              <a:ext cx="628229" cy="628229"/>
              <a:chOff x="943430" y="1721451"/>
              <a:chExt cx="1087309" cy="1087308"/>
            </a:xfrm>
          </p:grpSpPr>
          <p:sp>
            <p:nvSpPr>
              <p:cNvPr id="116" name="Freeform: Shape 29">
                <a:extLst>
                  <a:ext uri="{FF2B5EF4-FFF2-40B4-BE49-F238E27FC236}">
                    <a16:creationId xmlns:a16="http://schemas.microsoft.com/office/drawing/2014/main" id="{E8E2E40C-0020-3FBA-5E38-98839EEA36F8}"/>
                  </a:ext>
                </a:extLst>
              </p:cNvPr>
              <p:cNvSpPr/>
              <p:nvPr/>
            </p:nvSpPr>
            <p:spPr>
              <a:xfrm rot="5400000">
                <a:off x="943430" y="1721451"/>
                <a:ext cx="888899" cy="888899"/>
              </a:xfrm>
              <a:custGeom>
                <a:avLst/>
                <a:gdLst>
                  <a:gd name="connsiteX0" fmla="*/ 0 w 4572000"/>
                  <a:gd name="connsiteY0" fmla="*/ 0 h 4572000"/>
                  <a:gd name="connsiteX1" fmla="*/ 4572000 w 4572000"/>
                  <a:gd name="connsiteY1" fmla="*/ 4572000 h 4572000"/>
                  <a:gd name="connsiteX2" fmla="*/ 1468435 w 4572000"/>
                  <a:gd name="connsiteY2" fmla="*/ 4572000 h 4572000"/>
                  <a:gd name="connsiteX3" fmla="*/ 0 w 4572000"/>
                  <a:gd name="connsiteY3" fmla="*/ 3103565 h 4572000"/>
                  <a:gd name="connsiteX4" fmla="*/ 0 w 4572000"/>
                  <a:gd name="connsiteY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0" h="4572000">
                    <a:moveTo>
                      <a:pt x="0" y="0"/>
                    </a:moveTo>
                    <a:cubicBezTo>
                      <a:pt x="2525046" y="0"/>
                      <a:pt x="4572000" y="2046954"/>
                      <a:pt x="4572000" y="4572000"/>
                    </a:cubicBezTo>
                    <a:lnTo>
                      <a:pt x="1468435" y="4572000"/>
                    </a:lnTo>
                    <a:cubicBezTo>
                      <a:pt x="1468435" y="3761006"/>
                      <a:pt x="810994" y="3103565"/>
                      <a:pt x="0" y="3103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927100" dist="50800" dir="5400000" algn="ctr" rotWithShape="0">
                  <a:srgbClr val="000000">
                    <a:alpha val="1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117" name="Graphic 20">
                <a:extLst>
                  <a:ext uri="{FF2B5EF4-FFF2-40B4-BE49-F238E27FC236}">
                    <a16:creationId xmlns:a16="http://schemas.microsoft.com/office/drawing/2014/main" id="{01371970-CC49-C90D-97E2-7DEBEE572608}"/>
                  </a:ext>
                </a:extLst>
              </p:cNvPr>
              <p:cNvSpPr/>
              <p:nvPr/>
            </p:nvSpPr>
            <p:spPr>
              <a:xfrm rot="10800000">
                <a:off x="943431" y="1721451"/>
                <a:ext cx="1087308" cy="1087308"/>
              </a:xfrm>
              <a:custGeom>
                <a:avLst/>
                <a:gdLst>
                  <a:gd name="connsiteX0" fmla="*/ 1511598 w 1511597"/>
                  <a:gd name="connsiteY0" fmla="*/ 0 h 1511597"/>
                  <a:gd name="connsiteX1" fmla="*/ 1511598 w 1511597"/>
                  <a:gd name="connsiteY1" fmla="*/ 0 h 1511597"/>
                  <a:gd name="connsiteX2" fmla="*/ 0 w 1511597"/>
                  <a:gd name="connsiteY2" fmla="*/ 1511598 h 1511597"/>
                  <a:gd name="connsiteX3" fmla="*/ 0 w 1511597"/>
                  <a:gd name="connsiteY3" fmla="*/ 1511598 h 151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597" h="1511597">
                    <a:moveTo>
                      <a:pt x="1511598" y="0"/>
                    </a:moveTo>
                    <a:lnTo>
                      <a:pt x="1511598" y="0"/>
                    </a:lnTo>
                    <a:cubicBezTo>
                      <a:pt x="676750" y="0"/>
                      <a:pt x="0" y="676750"/>
                      <a:pt x="0" y="1511598"/>
                    </a:cubicBezTo>
                    <a:lnTo>
                      <a:pt x="0" y="1511598"/>
                    </a:lnTo>
                  </a:path>
                </a:pathLst>
              </a:custGeom>
              <a:noFill/>
              <a:ln w="6350" cap="flat">
                <a:solidFill>
                  <a:schemeClr val="accent3">
                    <a:alpha val="2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CC20FF55-3C63-981E-F280-393146916845}"/>
              </a:ext>
            </a:extLst>
          </p:cNvPr>
          <p:cNvGrpSpPr/>
          <p:nvPr/>
        </p:nvGrpSpPr>
        <p:grpSpPr>
          <a:xfrm>
            <a:off x="933992" y="4503384"/>
            <a:ext cx="4860211" cy="794793"/>
            <a:chOff x="943430" y="2769194"/>
            <a:chExt cx="4860211" cy="794793"/>
          </a:xfrm>
        </p:grpSpPr>
        <p:sp>
          <p:nvSpPr>
            <p:cNvPr id="122" name="Rectangle: Rounded Corners 9">
              <a:extLst>
                <a:ext uri="{FF2B5EF4-FFF2-40B4-BE49-F238E27FC236}">
                  <a16:creationId xmlns:a16="http://schemas.microsoft.com/office/drawing/2014/main" id="{68C256AC-1BEB-4B94-D5E5-D781E2415BF0}"/>
                </a:ext>
              </a:extLst>
            </p:cNvPr>
            <p:cNvSpPr/>
            <p:nvPr/>
          </p:nvSpPr>
          <p:spPr>
            <a:xfrm>
              <a:off x="943430" y="2769194"/>
              <a:ext cx="4860211" cy="794793"/>
            </a:xfrm>
            <a:prstGeom prst="roundRect">
              <a:avLst>
                <a:gd name="adj" fmla="val 0"/>
              </a:avLst>
            </a:prstGeom>
            <a:solidFill>
              <a:srgbClr val="F8F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123" name="TextBox 27">
              <a:extLst>
                <a:ext uri="{FF2B5EF4-FFF2-40B4-BE49-F238E27FC236}">
                  <a16:creationId xmlns:a16="http://schemas.microsoft.com/office/drawing/2014/main" id="{274BAE9F-69B5-1D76-69F6-81F2A674E6A8}"/>
                </a:ext>
              </a:extLst>
            </p:cNvPr>
            <p:cNvSpPr txBox="1"/>
            <p:nvPr/>
          </p:nvSpPr>
          <p:spPr>
            <a:xfrm>
              <a:off x="2323468" y="3028091"/>
              <a:ext cx="3137193" cy="276999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Neue Haas Grotesk Text Pro" panose="020B0504020202020204" pitchFamily="34" charset="77"/>
                  <a:ea typeface="+mn-ea"/>
                  <a:cs typeface="+mn-cs"/>
                </a:rPr>
                <a:t>La valorisation des données</a:t>
              </a:r>
            </a:p>
          </p:txBody>
        </p:sp>
        <p:sp>
          <p:nvSpPr>
            <p:cNvPr id="124" name="TextBox 28">
              <a:extLst>
                <a:ext uri="{FF2B5EF4-FFF2-40B4-BE49-F238E27FC236}">
                  <a16:creationId xmlns:a16="http://schemas.microsoft.com/office/drawing/2014/main" id="{9F4684D6-416C-0AF1-8522-311AF485CB44}"/>
                </a:ext>
              </a:extLst>
            </p:cNvPr>
            <p:cNvSpPr txBox="1"/>
            <p:nvPr/>
          </p:nvSpPr>
          <p:spPr>
            <a:xfrm>
              <a:off x="1438583" y="2904980"/>
              <a:ext cx="86644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03.</a:t>
              </a:r>
            </a:p>
          </p:txBody>
        </p:sp>
        <p:grpSp>
          <p:nvGrpSpPr>
            <p:cNvPr id="125" name="Group 69">
              <a:extLst>
                <a:ext uri="{FF2B5EF4-FFF2-40B4-BE49-F238E27FC236}">
                  <a16:creationId xmlns:a16="http://schemas.microsoft.com/office/drawing/2014/main" id="{5790360B-D760-72D2-B730-7875D98F489D}"/>
                </a:ext>
              </a:extLst>
            </p:cNvPr>
            <p:cNvGrpSpPr/>
            <p:nvPr/>
          </p:nvGrpSpPr>
          <p:grpSpPr>
            <a:xfrm>
              <a:off x="5319560" y="3001591"/>
              <a:ext cx="314325" cy="314325"/>
              <a:chOff x="2894674" y="5341608"/>
              <a:chExt cx="314325" cy="314325"/>
            </a:xfrm>
          </p:grpSpPr>
          <p:sp>
            <p:nvSpPr>
              <p:cNvPr id="129" name="Oval 70">
                <a:extLst>
                  <a:ext uri="{FF2B5EF4-FFF2-40B4-BE49-F238E27FC236}">
                    <a16:creationId xmlns:a16="http://schemas.microsoft.com/office/drawing/2014/main" id="{3C9A766E-7771-DAF5-63F5-A15F39EAFA04}"/>
                  </a:ext>
                </a:extLst>
              </p:cNvPr>
              <p:cNvSpPr/>
              <p:nvPr/>
            </p:nvSpPr>
            <p:spPr>
              <a:xfrm>
                <a:off x="2894674" y="5341608"/>
                <a:ext cx="314325" cy="31432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130" name="Isosceles Triangle 71">
                <a:extLst>
                  <a:ext uri="{FF2B5EF4-FFF2-40B4-BE49-F238E27FC236}">
                    <a16:creationId xmlns:a16="http://schemas.microsoft.com/office/drawing/2014/main" id="{53C12EE6-1CCB-FFCC-A0B3-A6B140C2BF60}"/>
                  </a:ext>
                </a:extLst>
              </p:cNvPr>
              <p:cNvSpPr/>
              <p:nvPr/>
            </p:nvSpPr>
            <p:spPr>
              <a:xfrm rot="5400000">
                <a:off x="3023091" y="5475910"/>
                <a:ext cx="73172" cy="4572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grpSp>
          <p:nvGrpSpPr>
            <p:cNvPr id="126" name="Groupe 125">
              <a:extLst>
                <a:ext uri="{FF2B5EF4-FFF2-40B4-BE49-F238E27FC236}">
                  <a16:creationId xmlns:a16="http://schemas.microsoft.com/office/drawing/2014/main" id="{CA710BEA-118F-9696-3D6D-DCF789A462AB}"/>
                </a:ext>
              </a:extLst>
            </p:cNvPr>
            <p:cNvGrpSpPr/>
            <p:nvPr/>
          </p:nvGrpSpPr>
          <p:grpSpPr>
            <a:xfrm>
              <a:off x="943430" y="2769194"/>
              <a:ext cx="628229" cy="628229"/>
              <a:chOff x="943430" y="1721451"/>
              <a:chExt cx="1087309" cy="1087308"/>
            </a:xfrm>
          </p:grpSpPr>
          <p:sp>
            <p:nvSpPr>
              <p:cNvPr id="127" name="Freeform: Shape 29">
                <a:extLst>
                  <a:ext uri="{FF2B5EF4-FFF2-40B4-BE49-F238E27FC236}">
                    <a16:creationId xmlns:a16="http://schemas.microsoft.com/office/drawing/2014/main" id="{9E60854E-D360-C407-814D-ED48E7DDFA91}"/>
                  </a:ext>
                </a:extLst>
              </p:cNvPr>
              <p:cNvSpPr/>
              <p:nvPr/>
            </p:nvSpPr>
            <p:spPr>
              <a:xfrm rot="5400000">
                <a:off x="943430" y="1721451"/>
                <a:ext cx="888899" cy="888899"/>
              </a:xfrm>
              <a:custGeom>
                <a:avLst/>
                <a:gdLst>
                  <a:gd name="connsiteX0" fmla="*/ 0 w 4572000"/>
                  <a:gd name="connsiteY0" fmla="*/ 0 h 4572000"/>
                  <a:gd name="connsiteX1" fmla="*/ 4572000 w 4572000"/>
                  <a:gd name="connsiteY1" fmla="*/ 4572000 h 4572000"/>
                  <a:gd name="connsiteX2" fmla="*/ 1468435 w 4572000"/>
                  <a:gd name="connsiteY2" fmla="*/ 4572000 h 4572000"/>
                  <a:gd name="connsiteX3" fmla="*/ 0 w 4572000"/>
                  <a:gd name="connsiteY3" fmla="*/ 3103565 h 4572000"/>
                  <a:gd name="connsiteX4" fmla="*/ 0 w 4572000"/>
                  <a:gd name="connsiteY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0" h="4572000">
                    <a:moveTo>
                      <a:pt x="0" y="0"/>
                    </a:moveTo>
                    <a:cubicBezTo>
                      <a:pt x="2525046" y="0"/>
                      <a:pt x="4572000" y="2046954"/>
                      <a:pt x="4572000" y="4572000"/>
                    </a:cubicBezTo>
                    <a:lnTo>
                      <a:pt x="1468435" y="4572000"/>
                    </a:lnTo>
                    <a:cubicBezTo>
                      <a:pt x="1468435" y="3761006"/>
                      <a:pt x="810994" y="3103565"/>
                      <a:pt x="0" y="3103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927100" dist="50800" dir="5400000" algn="ctr" rotWithShape="0">
                  <a:srgbClr val="000000">
                    <a:alpha val="1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128" name="Graphic 20">
                <a:extLst>
                  <a:ext uri="{FF2B5EF4-FFF2-40B4-BE49-F238E27FC236}">
                    <a16:creationId xmlns:a16="http://schemas.microsoft.com/office/drawing/2014/main" id="{BACDB787-BE2E-3A96-4D69-5E4E2D5777FD}"/>
                  </a:ext>
                </a:extLst>
              </p:cNvPr>
              <p:cNvSpPr/>
              <p:nvPr/>
            </p:nvSpPr>
            <p:spPr>
              <a:xfrm rot="10800000">
                <a:off x="943431" y="1721451"/>
                <a:ext cx="1087308" cy="1087308"/>
              </a:xfrm>
              <a:custGeom>
                <a:avLst/>
                <a:gdLst>
                  <a:gd name="connsiteX0" fmla="*/ 1511598 w 1511597"/>
                  <a:gd name="connsiteY0" fmla="*/ 0 h 1511597"/>
                  <a:gd name="connsiteX1" fmla="*/ 1511598 w 1511597"/>
                  <a:gd name="connsiteY1" fmla="*/ 0 h 1511597"/>
                  <a:gd name="connsiteX2" fmla="*/ 0 w 1511597"/>
                  <a:gd name="connsiteY2" fmla="*/ 1511598 h 1511597"/>
                  <a:gd name="connsiteX3" fmla="*/ 0 w 1511597"/>
                  <a:gd name="connsiteY3" fmla="*/ 1511598 h 151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597" h="1511597">
                    <a:moveTo>
                      <a:pt x="1511598" y="0"/>
                    </a:moveTo>
                    <a:lnTo>
                      <a:pt x="1511598" y="0"/>
                    </a:lnTo>
                    <a:cubicBezTo>
                      <a:pt x="676750" y="0"/>
                      <a:pt x="0" y="676750"/>
                      <a:pt x="0" y="1511598"/>
                    </a:cubicBezTo>
                    <a:lnTo>
                      <a:pt x="0" y="1511598"/>
                    </a:lnTo>
                  </a:path>
                </a:pathLst>
              </a:custGeom>
              <a:noFill/>
              <a:ln w="6350" cap="flat">
                <a:solidFill>
                  <a:schemeClr val="accent3">
                    <a:alpha val="2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</p:grpSp>
      <p:sp>
        <p:nvSpPr>
          <p:cNvPr id="4" name="Rectangle 3">
            <a:hlinkClick r:id="" action="ppaction://noaction"/>
            <a:extLst>
              <a:ext uri="{FF2B5EF4-FFF2-40B4-BE49-F238E27FC236}">
                <a16:creationId xmlns:a16="http://schemas.microsoft.com/office/drawing/2014/main" id="{E84FB67F-4558-7E63-D77D-A1E591D2E466}"/>
              </a:ext>
            </a:extLst>
          </p:cNvPr>
          <p:cNvSpPr/>
          <p:nvPr/>
        </p:nvSpPr>
        <p:spPr>
          <a:xfrm>
            <a:off x="5219580" y="3431485"/>
            <a:ext cx="564890" cy="826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9" name="Rectangle 8">
            <a:hlinkClick r:id="" action="ppaction://noaction"/>
            <a:extLst>
              <a:ext uri="{FF2B5EF4-FFF2-40B4-BE49-F238E27FC236}">
                <a16:creationId xmlns:a16="http://schemas.microsoft.com/office/drawing/2014/main" id="{337FD41A-6758-3122-1A2D-1B33047CA9BB}"/>
              </a:ext>
            </a:extLst>
          </p:cNvPr>
          <p:cNvSpPr/>
          <p:nvPr/>
        </p:nvSpPr>
        <p:spPr>
          <a:xfrm>
            <a:off x="5219580" y="4443182"/>
            <a:ext cx="564890" cy="826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EDC5080A-55A5-1F35-A24B-F26E33061CA4}"/>
              </a:ext>
            </a:extLst>
          </p:cNvPr>
          <p:cNvGrpSpPr/>
          <p:nvPr/>
        </p:nvGrpSpPr>
        <p:grpSpPr>
          <a:xfrm>
            <a:off x="6545180" y="2339831"/>
            <a:ext cx="4860211" cy="794793"/>
            <a:chOff x="943430" y="1721451"/>
            <a:chExt cx="4860211" cy="794793"/>
          </a:xfrm>
        </p:grpSpPr>
        <p:sp>
          <p:nvSpPr>
            <p:cNvPr id="26" name="Rectangle: Rounded Corners 9">
              <a:extLst>
                <a:ext uri="{FF2B5EF4-FFF2-40B4-BE49-F238E27FC236}">
                  <a16:creationId xmlns:a16="http://schemas.microsoft.com/office/drawing/2014/main" id="{D412C7C0-EFE4-E765-A82B-BCA28060ECC5}"/>
                </a:ext>
              </a:extLst>
            </p:cNvPr>
            <p:cNvSpPr/>
            <p:nvPr/>
          </p:nvSpPr>
          <p:spPr>
            <a:xfrm>
              <a:off x="943430" y="1721451"/>
              <a:ext cx="4860211" cy="794793"/>
            </a:xfrm>
            <a:prstGeom prst="roundRect">
              <a:avLst>
                <a:gd name="adj" fmla="val 0"/>
              </a:avLst>
            </a:prstGeom>
            <a:solidFill>
              <a:srgbClr val="F8F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31" name="TextBox 27">
              <a:extLst>
                <a:ext uri="{FF2B5EF4-FFF2-40B4-BE49-F238E27FC236}">
                  <a16:creationId xmlns:a16="http://schemas.microsoft.com/office/drawing/2014/main" id="{4639363D-17CA-5858-6F03-E0FC7A7F5C0F}"/>
                </a:ext>
              </a:extLst>
            </p:cNvPr>
            <p:cNvSpPr txBox="1"/>
            <p:nvPr/>
          </p:nvSpPr>
          <p:spPr>
            <a:xfrm>
              <a:off x="2336629" y="1968417"/>
              <a:ext cx="3137193" cy="276999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Neue Haas Grotesk Text Pro" panose="020B0504020202020204" pitchFamily="34" charset="77"/>
                  <a:ea typeface="+mn-ea"/>
                  <a:cs typeface="+mn-cs"/>
                </a:rPr>
                <a:t>Informations techniques</a:t>
              </a:r>
            </a:p>
          </p:txBody>
        </p:sp>
        <p:sp>
          <p:nvSpPr>
            <p:cNvPr id="64" name="TextBox 28">
              <a:extLst>
                <a:ext uri="{FF2B5EF4-FFF2-40B4-BE49-F238E27FC236}">
                  <a16:creationId xmlns:a16="http://schemas.microsoft.com/office/drawing/2014/main" id="{E5807DF6-EEB8-5C4B-51D8-CDA59B62FBC8}"/>
                </a:ext>
              </a:extLst>
            </p:cNvPr>
            <p:cNvSpPr txBox="1"/>
            <p:nvPr/>
          </p:nvSpPr>
          <p:spPr>
            <a:xfrm>
              <a:off x="1140288" y="1857237"/>
              <a:ext cx="116474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04.</a:t>
              </a:r>
            </a:p>
          </p:txBody>
        </p:sp>
        <p:grpSp>
          <p:nvGrpSpPr>
            <p:cNvPr id="65" name="Group 69">
              <a:extLst>
                <a:ext uri="{FF2B5EF4-FFF2-40B4-BE49-F238E27FC236}">
                  <a16:creationId xmlns:a16="http://schemas.microsoft.com/office/drawing/2014/main" id="{E86A0554-44D3-206A-03F5-861A9D3F2759}"/>
                </a:ext>
              </a:extLst>
            </p:cNvPr>
            <p:cNvGrpSpPr/>
            <p:nvPr/>
          </p:nvGrpSpPr>
          <p:grpSpPr>
            <a:xfrm>
              <a:off x="5319560" y="1953848"/>
              <a:ext cx="314325" cy="314325"/>
              <a:chOff x="2894674" y="5341608"/>
              <a:chExt cx="314325" cy="314325"/>
            </a:xfrm>
          </p:grpSpPr>
          <p:sp>
            <p:nvSpPr>
              <p:cNvPr id="73" name="Oval 70">
                <a:extLst>
                  <a:ext uri="{FF2B5EF4-FFF2-40B4-BE49-F238E27FC236}">
                    <a16:creationId xmlns:a16="http://schemas.microsoft.com/office/drawing/2014/main" id="{F8C5798E-3672-BD00-7931-7A6359EB92C0}"/>
                  </a:ext>
                </a:extLst>
              </p:cNvPr>
              <p:cNvSpPr/>
              <p:nvPr/>
            </p:nvSpPr>
            <p:spPr>
              <a:xfrm>
                <a:off x="2894674" y="5341608"/>
                <a:ext cx="314325" cy="31432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74" name="Isosceles Triangle 71">
                <a:extLst>
                  <a:ext uri="{FF2B5EF4-FFF2-40B4-BE49-F238E27FC236}">
                    <a16:creationId xmlns:a16="http://schemas.microsoft.com/office/drawing/2014/main" id="{CB59145F-F0C6-7E38-B2A0-61D2C1065A13}"/>
                  </a:ext>
                </a:extLst>
              </p:cNvPr>
              <p:cNvSpPr/>
              <p:nvPr/>
            </p:nvSpPr>
            <p:spPr>
              <a:xfrm rot="5400000">
                <a:off x="3023091" y="5475910"/>
                <a:ext cx="73172" cy="4572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e 65">
              <a:extLst>
                <a:ext uri="{FF2B5EF4-FFF2-40B4-BE49-F238E27FC236}">
                  <a16:creationId xmlns:a16="http://schemas.microsoft.com/office/drawing/2014/main" id="{E8FB628A-8BEC-FC1B-9DE0-DC92FA4B7ECE}"/>
                </a:ext>
              </a:extLst>
            </p:cNvPr>
            <p:cNvGrpSpPr/>
            <p:nvPr/>
          </p:nvGrpSpPr>
          <p:grpSpPr>
            <a:xfrm>
              <a:off x="943430" y="1721451"/>
              <a:ext cx="628229" cy="628229"/>
              <a:chOff x="943430" y="1721451"/>
              <a:chExt cx="1087309" cy="1087308"/>
            </a:xfrm>
          </p:grpSpPr>
          <p:sp>
            <p:nvSpPr>
              <p:cNvPr id="68" name="Freeform: Shape 29">
                <a:extLst>
                  <a:ext uri="{FF2B5EF4-FFF2-40B4-BE49-F238E27FC236}">
                    <a16:creationId xmlns:a16="http://schemas.microsoft.com/office/drawing/2014/main" id="{F05DC71B-2283-A3B0-DCBE-46FFCF0E2C30}"/>
                  </a:ext>
                </a:extLst>
              </p:cNvPr>
              <p:cNvSpPr/>
              <p:nvPr/>
            </p:nvSpPr>
            <p:spPr>
              <a:xfrm rot="5400000">
                <a:off x="943430" y="1721451"/>
                <a:ext cx="888899" cy="888899"/>
              </a:xfrm>
              <a:custGeom>
                <a:avLst/>
                <a:gdLst>
                  <a:gd name="connsiteX0" fmla="*/ 0 w 4572000"/>
                  <a:gd name="connsiteY0" fmla="*/ 0 h 4572000"/>
                  <a:gd name="connsiteX1" fmla="*/ 4572000 w 4572000"/>
                  <a:gd name="connsiteY1" fmla="*/ 4572000 h 4572000"/>
                  <a:gd name="connsiteX2" fmla="*/ 1468435 w 4572000"/>
                  <a:gd name="connsiteY2" fmla="*/ 4572000 h 4572000"/>
                  <a:gd name="connsiteX3" fmla="*/ 0 w 4572000"/>
                  <a:gd name="connsiteY3" fmla="*/ 3103565 h 4572000"/>
                  <a:gd name="connsiteX4" fmla="*/ 0 w 4572000"/>
                  <a:gd name="connsiteY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0" h="4572000">
                    <a:moveTo>
                      <a:pt x="0" y="0"/>
                    </a:moveTo>
                    <a:cubicBezTo>
                      <a:pt x="2525046" y="0"/>
                      <a:pt x="4572000" y="2046954"/>
                      <a:pt x="4572000" y="4572000"/>
                    </a:cubicBezTo>
                    <a:lnTo>
                      <a:pt x="1468435" y="4572000"/>
                    </a:lnTo>
                    <a:cubicBezTo>
                      <a:pt x="1468435" y="3761006"/>
                      <a:pt x="810994" y="3103565"/>
                      <a:pt x="0" y="3103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927100" dist="50800" dir="5400000" algn="ctr" rotWithShape="0">
                  <a:srgbClr val="000000">
                    <a:alpha val="1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69" name="Graphic 20">
                <a:extLst>
                  <a:ext uri="{FF2B5EF4-FFF2-40B4-BE49-F238E27FC236}">
                    <a16:creationId xmlns:a16="http://schemas.microsoft.com/office/drawing/2014/main" id="{C23EB379-5EB3-89CD-745F-CA29BBA8FC43}"/>
                  </a:ext>
                </a:extLst>
              </p:cNvPr>
              <p:cNvSpPr/>
              <p:nvPr/>
            </p:nvSpPr>
            <p:spPr>
              <a:xfrm rot="10800000">
                <a:off x="943431" y="1721451"/>
                <a:ext cx="1087308" cy="1087308"/>
              </a:xfrm>
              <a:custGeom>
                <a:avLst/>
                <a:gdLst>
                  <a:gd name="connsiteX0" fmla="*/ 1511598 w 1511597"/>
                  <a:gd name="connsiteY0" fmla="*/ 0 h 1511597"/>
                  <a:gd name="connsiteX1" fmla="*/ 1511598 w 1511597"/>
                  <a:gd name="connsiteY1" fmla="*/ 0 h 1511597"/>
                  <a:gd name="connsiteX2" fmla="*/ 0 w 1511597"/>
                  <a:gd name="connsiteY2" fmla="*/ 1511598 h 1511597"/>
                  <a:gd name="connsiteX3" fmla="*/ 0 w 1511597"/>
                  <a:gd name="connsiteY3" fmla="*/ 1511598 h 151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597" h="1511597">
                    <a:moveTo>
                      <a:pt x="1511598" y="0"/>
                    </a:moveTo>
                    <a:lnTo>
                      <a:pt x="1511598" y="0"/>
                    </a:lnTo>
                    <a:cubicBezTo>
                      <a:pt x="676750" y="0"/>
                      <a:pt x="0" y="676750"/>
                      <a:pt x="0" y="1511598"/>
                    </a:cubicBezTo>
                    <a:lnTo>
                      <a:pt x="0" y="1511598"/>
                    </a:lnTo>
                  </a:path>
                </a:pathLst>
              </a:custGeom>
              <a:noFill/>
              <a:ln w="6350" cap="flat">
                <a:solidFill>
                  <a:schemeClr val="accent3">
                    <a:alpha val="2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sp>
          <p:nvSpPr>
            <p:cNvPr id="67" name="Oval 6">
              <a:hlinkClick r:id="" action="ppaction://noaction"/>
              <a:extLst>
                <a:ext uri="{FF2B5EF4-FFF2-40B4-BE49-F238E27FC236}">
                  <a16:creationId xmlns:a16="http://schemas.microsoft.com/office/drawing/2014/main" id="{4BC57ADF-E478-5963-33E7-8E5A75F3266E}"/>
                </a:ext>
              </a:extLst>
            </p:cNvPr>
            <p:cNvSpPr/>
            <p:nvPr/>
          </p:nvSpPr>
          <p:spPr>
            <a:xfrm>
              <a:off x="5316660" y="1935222"/>
              <a:ext cx="314325" cy="31432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BA4B7846-8F84-AE11-7F10-4C5C4C015AA1}"/>
              </a:ext>
            </a:extLst>
          </p:cNvPr>
          <p:cNvGrpSpPr/>
          <p:nvPr/>
        </p:nvGrpSpPr>
        <p:grpSpPr>
          <a:xfrm>
            <a:off x="6581180" y="3419831"/>
            <a:ext cx="4860211" cy="794793"/>
            <a:chOff x="943430" y="2769194"/>
            <a:chExt cx="4860211" cy="794793"/>
          </a:xfrm>
        </p:grpSpPr>
        <p:sp>
          <p:nvSpPr>
            <p:cNvPr id="76" name="Rectangle: Rounded Corners 9">
              <a:extLst>
                <a:ext uri="{FF2B5EF4-FFF2-40B4-BE49-F238E27FC236}">
                  <a16:creationId xmlns:a16="http://schemas.microsoft.com/office/drawing/2014/main" id="{35CFD87C-4C09-506D-FF79-2E961F24FCA4}"/>
                </a:ext>
              </a:extLst>
            </p:cNvPr>
            <p:cNvSpPr/>
            <p:nvPr/>
          </p:nvSpPr>
          <p:spPr>
            <a:xfrm>
              <a:off x="943430" y="2769194"/>
              <a:ext cx="4860211" cy="794793"/>
            </a:xfrm>
            <a:prstGeom prst="roundRect">
              <a:avLst>
                <a:gd name="adj" fmla="val 0"/>
              </a:avLst>
            </a:prstGeom>
            <a:solidFill>
              <a:srgbClr val="F8F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77" name="TextBox 27">
              <a:extLst>
                <a:ext uri="{FF2B5EF4-FFF2-40B4-BE49-F238E27FC236}">
                  <a16:creationId xmlns:a16="http://schemas.microsoft.com/office/drawing/2014/main" id="{E7D67779-730F-D45E-2500-2CA1E73D85C7}"/>
                </a:ext>
              </a:extLst>
            </p:cNvPr>
            <p:cNvSpPr txBox="1"/>
            <p:nvPr/>
          </p:nvSpPr>
          <p:spPr>
            <a:xfrm>
              <a:off x="2323468" y="3028091"/>
              <a:ext cx="3137193" cy="276999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Neue Haas Grotesk Text Pro" panose="020B0504020202020204" pitchFamily="34" charset="77"/>
                  <a:ea typeface="+mn-ea"/>
                  <a:cs typeface="+mn-cs"/>
                </a:rPr>
                <a:t>Organisation de la Recette</a:t>
              </a:r>
            </a:p>
          </p:txBody>
        </p:sp>
        <p:sp>
          <p:nvSpPr>
            <p:cNvPr id="78" name="TextBox 28">
              <a:extLst>
                <a:ext uri="{FF2B5EF4-FFF2-40B4-BE49-F238E27FC236}">
                  <a16:creationId xmlns:a16="http://schemas.microsoft.com/office/drawing/2014/main" id="{021E9BDE-86F0-BF5A-F280-FA1D926F9AE3}"/>
                </a:ext>
              </a:extLst>
            </p:cNvPr>
            <p:cNvSpPr txBox="1"/>
            <p:nvPr/>
          </p:nvSpPr>
          <p:spPr>
            <a:xfrm>
              <a:off x="1438583" y="2904980"/>
              <a:ext cx="86644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38444B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05.</a:t>
              </a:r>
            </a:p>
          </p:txBody>
        </p:sp>
        <p:grpSp>
          <p:nvGrpSpPr>
            <p:cNvPr id="79" name="Group 69">
              <a:extLst>
                <a:ext uri="{FF2B5EF4-FFF2-40B4-BE49-F238E27FC236}">
                  <a16:creationId xmlns:a16="http://schemas.microsoft.com/office/drawing/2014/main" id="{635464BE-17DF-49C3-C1EC-1CC8BCFDB7A5}"/>
                </a:ext>
              </a:extLst>
            </p:cNvPr>
            <p:cNvGrpSpPr/>
            <p:nvPr/>
          </p:nvGrpSpPr>
          <p:grpSpPr>
            <a:xfrm>
              <a:off x="5319560" y="3001591"/>
              <a:ext cx="314325" cy="314325"/>
              <a:chOff x="2894674" y="5341608"/>
              <a:chExt cx="314325" cy="314325"/>
            </a:xfrm>
          </p:grpSpPr>
          <p:sp>
            <p:nvSpPr>
              <p:cNvPr id="83" name="Oval 70">
                <a:extLst>
                  <a:ext uri="{FF2B5EF4-FFF2-40B4-BE49-F238E27FC236}">
                    <a16:creationId xmlns:a16="http://schemas.microsoft.com/office/drawing/2014/main" id="{B02807F6-A8A6-21ED-51F8-A3E10930CFDF}"/>
                  </a:ext>
                </a:extLst>
              </p:cNvPr>
              <p:cNvSpPr/>
              <p:nvPr/>
            </p:nvSpPr>
            <p:spPr>
              <a:xfrm>
                <a:off x="2894674" y="5341608"/>
                <a:ext cx="314325" cy="31432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84" name="Isosceles Triangle 71">
                <a:extLst>
                  <a:ext uri="{FF2B5EF4-FFF2-40B4-BE49-F238E27FC236}">
                    <a16:creationId xmlns:a16="http://schemas.microsoft.com/office/drawing/2014/main" id="{1D89ED00-DCDE-928A-4930-73DF8DDDA00D}"/>
                  </a:ext>
                </a:extLst>
              </p:cNvPr>
              <p:cNvSpPr/>
              <p:nvPr/>
            </p:nvSpPr>
            <p:spPr>
              <a:xfrm rot="5400000">
                <a:off x="3023091" y="5475910"/>
                <a:ext cx="73172" cy="4572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grpSp>
          <p:nvGrpSpPr>
            <p:cNvPr id="80" name="Groupe 79">
              <a:extLst>
                <a:ext uri="{FF2B5EF4-FFF2-40B4-BE49-F238E27FC236}">
                  <a16:creationId xmlns:a16="http://schemas.microsoft.com/office/drawing/2014/main" id="{6BF0EF92-C863-B829-7A2C-04FCE877DBEB}"/>
                </a:ext>
              </a:extLst>
            </p:cNvPr>
            <p:cNvGrpSpPr/>
            <p:nvPr/>
          </p:nvGrpSpPr>
          <p:grpSpPr>
            <a:xfrm>
              <a:off x="943430" y="2769194"/>
              <a:ext cx="628229" cy="628229"/>
              <a:chOff x="943430" y="1721451"/>
              <a:chExt cx="1087309" cy="1087308"/>
            </a:xfrm>
          </p:grpSpPr>
          <p:sp>
            <p:nvSpPr>
              <p:cNvPr id="81" name="Freeform: Shape 29">
                <a:extLst>
                  <a:ext uri="{FF2B5EF4-FFF2-40B4-BE49-F238E27FC236}">
                    <a16:creationId xmlns:a16="http://schemas.microsoft.com/office/drawing/2014/main" id="{F93DAAF1-8F61-D205-24CA-064705D7291F}"/>
                  </a:ext>
                </a:extLst>
              </p:cNvPr>
              <p:cNvSpPr/>
              <p:nvPr/>
            </p:nvSpPr>
            <p:spPr>
              <a:xfrm rot="5400000">
                <a:off x="943430" y="1721451"/>
                <a:ext cx="888899" cy="888899"/>
              </a:xfrm>
              <a:custGeom>
                <a:avLst/>
                <a:gdLst>
                  <a:gd name="connsiteX0" fmla="*/ 0 w 4572000"/>
                  <a:gd name="connsiteY0" fmla="*/ 0 h 4572000"/>
                  <a:gd name="connsiteX1" fmla="*/ 4572000 w 4572000"/>
                  <a:gd name="connsiteY1" fmla="*/ 4572000 h 4572000"/>
                  <a:gd name="connsiteX2" fmla="*/ 1468435 w 4572000"/>
                  <a:gd name="connsiteY2" fmla="*/ 4572000 h 4572000"/>
                  <a:gd name="connsiteX3" fmla="*/ 0 w 4572000"/>
                  <a:gd name="connsiteY3" fmla="*/ 3103565 h 4572000"/>
                  <a:gd name="connsiteX4" fmla="*/ 0 w 4572000"/>
                  <a:gd name="connsiteY4" fmla="*/ 0 h 457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00" h="4572000">
                    <a:moveTo>
                      <a:pt x="0" y="0"/>
                    </a:moveTo>
                    <a:cubicBezTo>
                      <a:pt x="2525046" y="0"/>
                      <a:pt x="4572000" y="2046954"/>
                      <a:pt x="4572000" y="4572000"/>
                    </a:cubicBezTo>
                    <a:lnTo>
                      <a:pt x="1468435" y="4572000"/>
                    </a:lnTo>
                    <a:cubicBezTo>
                      <a:pt x="1468435" y="3761006"/>
                      <a:pt x="810994" y="3103565"/>
                      <a:pt x="0" y="3103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927100" dist="50800" dir="5400000" algn="ctr" rotWithShape="0">
                  <a:srgbClr val="000000">
                    <a:alpha val="1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82" name="Graphic 20">
                <a:extLst>
                  <a:ext uri="{FF2B5EF4-FFF2-40B4-BE49-F238E27FC236}">
                    <a16:creationId xmlns:a16="http://schemas.microsoft.com/office/drawing/2014/main" id="{D9B8AA49-23DC-8774-0FA3-773AB0D3E0D3}"/>
                  </a:ext>
                </a:extLst>
              </p:cNvPr>
              <p:cNvSpPr/>
              <p:nvPr/>
            </p:nvSpPr>
            <p:spPr>
              <a:xfrm rot="10800000">
                <a:off x="943431" y="1721451"/>
                <a:ext cx="1087308" cy="1087308"/>
              </a:xfrm>
              <a:custGeom>
                <a:avLst/>
                <a:gdLst>
                  <a:gd name="connsiteX0" fmla="*/ 1511598 w 1511597"/>
                  <a:gd name="connsiteY0" fmla="*/ 0 h 1511597"/>
                  <a:gd name="connsiteX1" fmla="*/ 1511598 w 1511597"/>
                  <a:gd name="connsiteY1" fmla="*/ 0 h 1511597"/>
                  <a:gd name="connsiteX2" fmla="*/ 0 w 1511597"/>
                  <a:gd name="connsiteY2" fmla="*/ 1511598 h 1511597"/>
                  <a:gd name="connsiteX3" fmla="*/ 0 w 1511597"/>
                  <a:gd name="connsiteY3" fmla="*/ 1511598 h 1511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597" h="1511597">
                    <a:moveTo>
                      <a:pt x="1511598" y="0"/>
                    </a:moveTo>
                    <a:lnTo>
                      <a:pt x="1511598" y="0"/>
                    </a:lnTo>
                    <a:cubicBezTo>
                      <a:pt x="676750" y="0"/>
                      <a:pt x="0" y="676750"/>
                      <a:pt x="0" y="1511598"/>
                    </a:cubicBezTo>
                    <a:lnTo>
                      <a:pt x="0" y="1511598"/>
                    </a:lnTo>
                  </a:path>
                </a:pathLst>
              </a:custGeom>
              <a:noFill/>
              <a:ln w="6350" cap="flat">
                <a:solidFill>
                  <a:schemeClr val="accent3">
                    <a:alpha val="28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</p:grpSp>
      <p:sp>
        <p:nvSpPr>
          <p:cNvPr id="97" name="Rectangle 96">
            <a:hlinkClick r:id="" action="ppaction://noaction"/>
            <a:extLst>
              <a:ext uri="{FF2B5EF4-FFF2-40B4-BE49-F238E27FC236}">
                <a16:creationId xmlns:a16="http://schemas.microsoft.com/office/drawing/2014/main" id="{348805C5-5ED4-6F82-CFBE-9C637F2B7936}"/>
              </a:ext>
            </a:extLst>
          </p:cNvPr>
          <p:cNvSpPr/>
          <p:nvPr/>
        </p:nvSpPr>
        <p:spPr>
          <a:xfrm>
            <a:off x="10830768" y="3427932"/>
            <a:ext cx="564890" cy="826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98" name="Rectangle 97">
            <a:hlinkClick r:id="" action="ppaction://noaction"/>
            <a:extLst>
              <a:ext uri="{FF2B5EF4-FFF2-40B4-BE49-F238E27FC236}">
                <a16:creationId xmlns:a16="http://schemas.microsoft.com/office/drawing/2014/main" id="{A66086F9-82FF-5A8C-2767-BC8815FF007F}"/>
              </a:ext>
            </a:extLst>
          </p:cNvPr>
          <p:cNvSpPr/>
          <p:nvPr/>
        </p:nvSpPr>
        <p:spPr>
          <a:xfrm>
            <a:off x="10830768" y="4439629"/>
            <a:ext cx="564890" cy="826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08842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F80D3-AD46-32D4-1508-9C05B14BA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1ACEE526-2E7C-0CC7-7D7F-91E28329C2DB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A293E574-79D4-91D9-5DDD-1E7E09B719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7EEF96E0-2B32-6737-E46D-E29F872175D5}"/>
              </a:ext>
            </a:extLst>
          </p:cNvPr>
          <p:cNvSpPr txBox="1"/>
          <p:nvPr/>
        </p:nvSpPr>
        <p:spPr>
          <a:xfrm>
            <a:off x="935864" y="392428"/>
            <a:ext cx="7138251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</a:rPr>
              <a:t>Le workflow JIRA ‘‘KYC Agent’’</a:t>
            </a:r>
            <a:endParaRPr lang="fr-FR" sz="1600" dirty="0">
              <a:solidFill>
                <a:schemeClr val="accent1"/>
              </a:solidFill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F377731-1000-C952-0BAC-5F76C5A7F966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B3AC99E5-8CFB-6E5E-8F2C-9B529A5E6721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238783CE-D5BC-89D2-3953-7272B13EBF2D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01.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7FF09E-7EFA-9017-6401-C1094D695A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Organigramme : Connecteur 1">
            <a:extLst>
              <a:ext uri="{FF2B5EF4-FFF2-40B4-BE49-F238E27FC236}">
                <a16:creationId xmlns:a16="http://schemas.microsoft.com/office/drawing/2014/main" id="{EE5F840B-FF0E-782C-19BE-3F5EB2FBBC5C}"/>
              </a:ext>
            </a:extLst>
          </p:cNvPr>
          <p:cNvSpPr/>
          <p:nvPr/>
        </p:nvSpPr>
        <p:spPr>
          <a:xfrm>
            <a:off x="4387807" y="1043178"/>
            <a:ext cx="216000" cy="2160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9A674B3E-EB47-5738-3B01-2681AF982EBC}"/>
              </a:ext>
            </a:extLst>
          </p:cNvPr>
          <p:cNvSpPr/>
          <p:nvPr/>
        </p:nvSpPr>
        <p:spPr>
          <a:xfrm>
            <a:off x="3596993" y="1532973"/>
            <a:ext cx="1800000" cy="3240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/>
              <a:t>IN PROGRESS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D2C5413-7477-E19A-BA14-B9733F94583E}"/>
              </a:ext>
            </a:extLst>
          </p:cNvPr>
          <p:cNvSpPr/>
          <p:nvPr/>
        </p:nvSpPr>
        <p:spPr>
          <a:xfrm>
            <a:off x="1618880" y="2170450"/>
            <a:ext cx="1800000" cy="32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/>
              <a:t>[MAJ] SCORING CLIENT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7E17315-62C9-DB19-743C-929539DC7D76}"/>
              </a:ext>
            </a:extLst>
          </p:cNvPr>
          <p:cNvSpPr/>
          <p:nvPr/>
        </p:nvSpPr>
        <p:spPr>
          <a:xfrm>
            <a:off x="5575108" y="2170450"/>
            <a:ext cx="1800000" cy="32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/>
              <a:t>DOSSIER KYC NON CONFORME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02F4A11F-D725-EDC5-A4C9-34EA6FD6FB48}"/>
              </a:ext>
            </a:extLst>
          </p:cNvPr>
          <p:cNvSpPr/>
          <p:nvPr/>
        </p:nvSpPr>
        <p:spPr>
          <a:xfrm>
            <a:off x="1618880" y="2755444"/>
            <a:ext cx="1800000" cy="324000"/>
          </a:xfrm>
          <a:prstGeom prst="roundRect">
            <a:avLst/>
          </a:prstGeom>
          <a:solidFill>
            <a:srgbClr val="A3D8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000FF"/>
                </a:solidFill>
              </a:rPr>
              <a:t>DOSSIER KYC</a:t>
            </a:r>
          </a:p>
          <a:p>
            <a:pPr algn="ctr"/>
            <a:r>
              <a:rPr lang="fr-FR" sz="800" dirty="0">
                <a:solidFill>
                  <a:srgbClr val="0000FF"/>
                </a:solidFill>
              </a:rPr>
              <a:t>RISQUE VALIDE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879E1F63-276D-3145-FD02-BD5C2A8A8C01}"/>
              </a:ext>
            </a:extLst>
          </p:cNvPr>
          <p:cNvSpPr/>
          <p:nvPr/>
        </p:nvSpPr>
        <p:spPr>
          <a:xfrm>
            <a:off x="1618880" y="3756616"/>
            <a:ext cx="1800000" cy="324000"/>
          </a:xfrm>
          <a:prstGeom prst="roundRect">
            <a:avLst/>
          </a:prstGeom>
          <a:solidFill>
            <a:srgbClr val="A3D8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000FF"/>
                </a:solidFill>
              </a:rPr>
              <a:t>CONTRAT TRANSMIS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96B8E34-2A4A-DE91-039A-38FC2167023A}"/>
              </a:ext>
            </a:extLst>
          </p:cNvPr>
          <p:cNvSpPr/>
          <p:nvPr/>
        </p:nvSpPr>
        <p:spPr>
          <a:xfrm>
            <a:off x="5572736" y="3253459"/>
            <a:ext cx="1800000" cy="324000"/>
          </a:xfrm>
          <a:prstGeom prst="roundRect">
            <a:avLst/>
          </a:prstGeom>
          <a:solidFill>
            <a:srgbClr val="A3D8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000FF"/>
                </a:solidFill>
              </a:rPr>
              <a:t>DEMANDE CONTRAT EN COURS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F45880F4-D654-5453-69A0-EB397B0E4512}"/>
              </a:ext>
            </a:extLst>
          </p:cNvPr>
          <p:cNvSpPr/>
          <p:nvPr/>
        </p:nvSpPr>
        <p:spPr>
          <a:xfrm>
            <a:off x="7631488" y="6053461"/>
            <a:ext cx="1800000" cy="324000"/>
          </a:xfrm>
          <a:prstGeom prst="roundRect">
            <a:avLst/>
          </a:prstGeom>
          <a:solidFill>
            <a:srgbClr val="013A4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CLOSED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9EB7364F-8A35-E71D-1B61-266518D4C21E}"/>
              </a:ext>
            </a:extLst>
          </p:cNvPr>
          <p:cNvSpPr/>
          <p:nvPr/>
        </p:nvSpPr>
        <p:spPr>
          <a:xfrm>
            <a:off x="3595807" y="6053461"/>
            <a:ext cx="1800000" cy="324000"/>
          </a:xfrm>
          <a:prstGeom prst="roundRect">
            <a:avLst/>
          </a:prstGeom>
          <a:solidFill>
            <a:srgbClr val="013A4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EN PRODUCTION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5B5ADC99-0776-F005-0A47-CAB01FBCC951}"/>
              </a:ext>
            </a:extLst>
          </p:cNvPr>
          <p:cNvSpPr/>
          <p:nvPr/>
        </p:nvSpPr>
        <p:spPr>
          <a:xfrm>
            <a:off x="1618880" y="5522143"/>
            <a:ext cx="1800000" cy="324000"/>
          </a:xfrm>
          <a:prstGeom prst="roundRect">
            <a:avLst/>
          </a:prstGeom>
          <a:solidFill>
            <a:srgbClr val="B7FFD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13A40"/>
                </a:solidFill>
              </a:rPr>
              <a:t>PROVISIONNING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D307586-ADF0-5BA0-5E2C-1C1FC6539ED4}"/>
              </a:ext>
            </a:extLst>
          </p:cNvPr>
          <p:cNvSpPr/>
          <p:nvPr/>
        </p:nvSpPr>
        <p:spPr>
          <a:xfrm>
            <a:off x="5572736" y="3756616"/>
            <a:ext cx="1800000" cy="324000"/>
          </a:xfrm>
          <a:prstGeom prst="roundRect">
            <a:avLst/>
          </a:prstGeom>
          <a:solidFill>
            <a:srgbClr val="A3D8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000FF"/>
                </a:solidFill>
              </a:rPr>
              <a:t>CONTRAT NON CONFORME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6DC3AD66-2084-7C32-1A21-75BACF2A220E}"/>
              </a:ext>
            </a:extLst>
          </p:cNvPr>
          <p:cNvSpPr/>
          <p:nvPr/>
        </p:nvSpPr>
        <p:spPr>
          <a:xfrm>
            <a:off x="1618880" y="4938096"/>
            <a:ext cx="1800000" cy="324000"/>
          </a:xfrm>
          <a:prstGeom prst="roundRect">
            <a:avLst/>
          </a:prstGeom>
          <a:solidFill>
            <a:srgbClr val="B7FFD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13A40"/>
                </a:solidFill>
              </a:rPr>
              <a:t>CONTRATS MONETIQUES CREES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5EC53F1F-84D0-B24E-39FB-62AD47DE0B23}"/>
              </a:ext>
            </a:extLst>
          </p:cNvPr>
          <p:cNvSpPr/>
          <p:nvPr/>
        </p:nvSpPr>
        <p:spPr>
          <a:xfrm>
            <a:off x="1618880" y="4347356"/>
            <a:ext cx="1800000" cy="324000"/>
          </a:xfrm>
          <a:prstGeom prst="roundRect">
            <a:avLst/>
          </a:prstGeom>
          <a:solidFill>
            <a:srgbClr val="B7FFD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13A40"/>
                </a:solidFill>
              </a:rPr>
              <a:t>CONTRAT VALIDE</a:t>
            </a:r>
          </a:p>
          <a:p>
            <a:pPr algn="ctr"/>
            <a:r>
              <a:rPr lang="fr-FR" sz="800" dirty="0">
                <a:solidFill>
                  <a:srgbClr val="013A40"/>
                </a:solidFill>
              </a:rPr>
              <a:t>ACTIVATION DES SERVICES</a:t>
            </a:r>
          </a:p>
        </p:txBody>
      </p:sp>
      <p:cxnSp>
        <p:nvCxnSpPr>
          <p:cNvPr id="29" name="Connecteur : en angle 28">
            <a:extLst>
              <a:ext uri="{FF2B5EF4-FFF2-40B4-BE49-F238E27FC236}">
                <a16:creationId xmlns:a16="http://schemas.microsoft.com/office/drawing/2014/main" id="{C57ACE37-B4D4-D400-A738-3D72CA1C26F0}"/>
              </a:ext>
            </a:extLst>
          </p:cNvPr>
          <p:cNvCxnSpPr>
            <a:stCxn id="2" idx="4"/>
            <a:endCxn id="3" idx="0"/>
          </p:cNvCxnSpPr>
          <p:nvPr/>
        </p:nvCxnSpPr>
        <p:spPr>
          <a:xfrm rot="16200000" flipH="1">
            <a:off x="4359503" y="1395482"/>
            <a:ext cx="273795" cy="11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 : en angle 29">
            <a:extLst>
              <a:ext uri="{FF2B5EF4-FFF2-40B4-BE49-F238E27FC236}">
                <a16:creationId xmlns:a16="http://schemas.microsoft.com/office/drawing/2014/main" id="{82C95D6C-9DAE-24B4-45D5-3FDF4C4ABD89}"/>
              </a:ext>
            </a:extLst>
          </p:cNvPr>
          <p:cNvCxnSpPr>
            <a:cxnSpLocks/>
            <a:stCxn id="3" idx="2"/>
            <a:endCxn id="10" idx="0"/>
          </p:cNvCxnSpPr>
          <p:nvPr/>
        </p:nvCxnSpPr>
        <p:spPr>
          <a:xfrm rot="5400000">
            <a:off x="3351199" y="1024655"/>
            <a:ext cx="313477" cy="19781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 : en angle 64">
            <a:extLst>
              <a:ext uri="{FF2B5EF4-FFF2-40B4-BE49-F238E27FC236}">
                <a16:creationId xmlns:a16="http://schemas.microsoft.com/office/drawing/2014/main" id="{142AEE0C-0EC1-F422-4D58-B1C5EBC7DBDF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 rot="16200000" flipH="1">
            <a:off x="5329312" y="1024653"/>
            <a:ext cx="313477" cy="19781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 : en angle 66">
            <a:extLst>
              <a:ext uri="{FF2B5EF4-FFF2-40B4-BE49-F238E27FC236}">
                <a16:creationId xmlns:a16="http://schemas.microsoft.com/office/drawing/2014/main" id="{A136BCB0-758D-1828-0A28-46D407CA26A2}"/>
              </a:ext>
            </a:extLst>
          </p:cNvPr>
          <p:cNvCxnSpPr>
            <a:cxnSpLocks/>
            <a:stCxn id="11" idx="1"/>
            <a:endCxn id="10" idx="3"/>
          </p:cNvCxnSpPr>
          <p:nvPr/>
        </p:nvCxnSpPr>
        <p:spPr>
          <a:xfrm flipH="1">
            <a:off x="3418880" y="2332450"/>
            <a:ext cx="21562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 : en angle 67">
            <a:extLst>
              <a:ext uri="{FF2B5EF4-FFF2-40B4-BE49-F238E27FC236}">
                <a16:creationId xmlns:a16="http://schemas.microsoft.com/office/drawing/2014/main" id="{40EC3B15-F68C-1683-51A4-ED50D8DCEF90}"/>
              </a:ext>
            </a:extLst>
          </p:cNvPr>
          <p:cNvCxnSpPr>
            <a:cxnSpLocks/>
            <a:stCxn id="10" idx="2"/>
            <a:endCxn id="14" idx="0"/>
          </p:cNvCxnSpPr>
          <p:nvPr/>
        </p:nvCxnSpPr>
        <p:spPr>
          <a:xfrm>
            <a:off x="2518880" y="2494450"/>
            <a:ext cx="0" cy="260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 : en angle 69">
            <a:extLst>
              <a:ext uri="{FF2B5EF4-FFF2-40B4-BE49-F238E27FC236}">
                <a16:creationId xmlns:a16="http://schemas.microsoft.com/office/drawing/2014/main" id="{C8156172-D278-8427-CF42-07AF0418A8C5}"/>
              </a:ext>
            </a:extLst>
          </p:cNvPr>
          <p:cNvCxnSpPr>
            <a:cxnSpLocks/>
            <a:stCxn id="14" idx="3"/>
            <a:endCxn id="16" idx="0"/>
          </p:cNvCxnSpPr>
          <p:nvPr/>
        </p:nvCxnSpPr>
        <p:spPr>
          <a:xfrm>
            <a:off x="3418880" y="2917444"/>
            <a:ext cx="3053856" cy="3360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 : en angle 86">
            <a:extLst>
              <a:ext uri="{FF2B5EF4-FFF2-40B4-BE49-F238E27FC236}">
                <a16:creationId xmlns:a16="http://schemas.microsoft.com/office/drawing/2014/main" id="{2B80C975-93F9-43D7-5F94-7DBD5BED6F56}"/>
              </a:ext>
            </a:extLst>
          </p:cNvPr>
          <p:cNvCxnSpPr>
            <a:cxnSpLocks/>
            <a:stCxn id="16" idx="1"/>
            <a:endCxn id="15" idx="0"/>
          </p:cNvCxnSpPr>
          <p:nvPr/>
        </p:nvCxnSpPr>
        <p:spPr>
          <a:xfrm rot="10800000" flipV="1">
            <a:off x="2518880" y="3415458"/>
            <a:ext cx="3053856" cy="3411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 : en angle 66">
            <a:extLst>
              <a:ext uri="{FF2B5EF4-FFF2-40B4-BE49-F238E27FC236}">
                <a16:creationId xmlns:a16="http://schemas.microsoft.com/office/drawing/2014/main" id="{06BD72B5-2599-E5E0-D91B-9A170154EBBB}"/>
              </a:ext>
            </a:extLst>
          </p:cNvPr>
          <p:cNvCxnSpPr>
            <a:cxnSpLocks/>
            <a:stCxn id="25" idx="1"/>
            <a:endCxn id="15" idx="3"/>
          </p:cNvCxnSpPr>
          <p:nvPr/>
        </p:nvCxnSpPr>
        <p:spPr>
          <a:xfrm flipH="1">
            <a:off x="3418880" y="3918616"/>
            <a:ext cx="21538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 : en angle 67">
            <a:extLst>
              <a:ext uri="{FF2B5EF4-FFF2-40B4-BE49-F238E27FC236}">
                <a16:creationId xmlns:a16="http://schemas.microsoft.com/office/drawing/2014/main" id="{682B389B-AF16-000E-6D1C-A77B80808B4E}"/>
              </a:ext>
            </a:extLst>
          </p:cNvPr>
          <p:cNvCxnSpPr>
            <a:cxnSpLocks/>
            <a:stCxn id="15" idx="2"/>
            <a:endCxn id="27" idx="0"/>
          </p:cNvCxnSpPr>
          <p:nvPr/>
        </p:nvCxnSpPr>
        <p:spPr>
          <a:xfrm>
            <a:off x="2518880" y="4080616"/>
            <a:ext cx="0" cy="266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 : en angle 67">
            <a:extLst>
              <a:ext uri="{FF2B5EF4-FFF2-40B4-BE49-F238E27FC236}">
                <a16:creationId xmlns:a16="http://schemas.microsoft.com/office/drawing/2014/main" id="{A2D298B9-511D-A917-FAB4-B3BB9321247E}"/>
              </a:ext>
            </a:extLst>
          </p:cNvPr>
          <p:cNvCxnSpPr>
            <a:cxnSpLocks/>
            <a:stCxn id="27" idx="2"/>
            <a:endCxn id="26" idx="0"/>
          </p:cNvCxnSpPr>
          <p:nvPr/>
        </p:nvCxnSpPr>
        <p:spPr>
          <a:xfrm>
            <a:off x="2518880" y="4671356"/>
            <a:ext cx="0" cy="266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 : en angle 67">
            <a:extLst>
              <a:ext uri="{FF2B5EF4-FFF2-40B4-BE49-F238E27FC236}">
                <a16:creationId xmlns:a16="http://schemas.microsoft.com/office/drawing/2014/main" id="{9AA0B9D4-6975-681F-4F8C-6547F308B812}"/>
              </a:ext>
            </a:extLst>
          </p:cNvPr>
          <p:cNvCxnSpPr>
            <a:cxnSpLocks/>
            <a:stCxn id="26" idx="2"/>
            <a:endCxn id="24" idx="0"/>
          </p:cNvCxnSpPr>
          <p:nvPr/>
        </p:nvCxnSpPr>
        <p:spPr>
          <a:xfrm>
            <a:off x="2518880" y="5262096"/>
            <a:ext cx="0" cy="260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 : en angle 119">
            <a:extLst>
              <a:ext uri="{FF2B5EF4-FFF2-40B4-BE49-F238E27FC236}">
                <a16:creationId xmlns:a16="http://schemas.microsoft.com/office/drawing/2014/main" id="{856EC5CA-91F6-75C8-6969-3BF4CA20E609}"/>
              </a:ext>
            </a:extLst>
          </p:cNvPr>
          <p:cNvCxnSpPr>
            <a:cxnSpLocks/>
            <a:stCxn id="24" idx="3"/>
            <a:endCxn id="23" idx="0"/>
          </p:cNvCxnSpPr>
          <p:nvPr/>
        </p:nvCxnSpPr>
        <p:spPr>
          <a:xfrm>
            <a:off x="3418880" y="5684143"/>
            <a:ext cx="1076927" cy="3693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 : en angle 67">
            <a:extLst>
              <a:ext uri="{FF2B5EF4-FFF2-40B4-BE49-F238E27FC236}">
                <a16:creationId xmlns:a16="http://schemas.microsoft.com/office/drawing/2014/main" id="{63806B37-C26B-2D83-3087-EAB8DC019167}"/>
              </a:ext>
            </a:extLst>
          </p:cNvPr>
          <p:cNvCxnSpPr>
            <a:cxnSpLocks/>
            <a:stCxn id="23" idx="3"/>
            <a:endCxn id="20" idx="1"/>
          </p:cNvCxnSpPr>
          <p:nvPr/>
        </p:nvCxnSpPr>
        <p:spPr>
          <a:xfrm>
            <a:off x="5395807" y="6215461"/>
            <a:ext cx="22356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ZoneTexte 129">
            <a:extLst>
              <a:ext uri="{FF2B5EF4-FFF2-40B4-BE49-F238E27FC236}">
                <a16:creationId xmlns:a16="http://schemas.microsoft.com/office/drawing/2014/main" id="{25382C86-0335-112C-337A-0B16FF97F6C5}"/>
              </a:ext>
            </a:extLst>
          </p:cNvPr>
          <p:cNvSpPr txBox="1"/>
          <p:nvPr/>
        </p:nvSpPr>
        <p:spPr>
          <a:xfrm rot="16200000">
            <a:off x="437462" y="1986634"/>
            <a:ext cx="880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/>
              <a:t>Instruction</a:t>
            </a:r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0A58D9A8-9984-3AB9-F992-8316F06CB4AB}"/>
              </a:ext>
            </a:extLst>
          </p:cNvPr>
          <p:cNvSpPr txBox="1"/>
          <p:nvPr/>
        </p:nvSpPr>
        <p:spPr>
          <a:xfrm rot="16200000">
            <a:off x="372540" y="3321940"/>
            <a:ext cx="1010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/>
              <a:t>Administratif</a:t>
            </a:r>
            <a:endParaRPr lang="fr-FR" sz="1050" i="1" dirty="0"/>
          </a:p>
        </p:txBody>
      </p:sp>
      <p:sp>
        <p:nvSpPr>
          <p:cNvPr id="132" name="ZoneTexte 131">
            <a:extLst>
              <a:ext uri="{FF2B5EF4-FFF2-40B4-BE49-F238E27FC236}">
                <a16:creationId xmlns:a16="http://schemas.microsoft.com/office/drawing/2014/main" id="{C4CF2982-C62A-F99E-5D60-0D9AA6E1F792}"/>
              </a:ext>
            </a:extLst>
          </p:cNvPr>
          <p:cNvSpPr txBox="1"/>
          <p:nvPr/>
        </p:nvSpPr>
        <p:spPr>
          <a:xfrm rot="16200000">
            <a:off x="434255" y="4969290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/>
              <a:t>Intégration</a:t>
            </a:r>
          </a:p>
        </p:txBody>
      </p: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03D9910C-6DFA-0CB0-5618-B09391F3032F}"/>
              </a:ext>
            </a:extLst>
          </p:cNvPr>
          <p:cNvCxnSpPr/>
          <p:nvPr/>
        </p:nvCxnSpPr>
        <p:spPr>
          <a:xfrm>
            <a:off x="621147" y="2624947"/>
            <a:ext cx="54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>
            <a:extLst>
              <a:ext uri="{FF2B5EF4-FFF2-40B4-BE49-F238E27FC236}">
                <a16:creationId xmlns:a16="http://schemas.microsoft.com/office/drawing/2014/main" id="{0F20558D-B18A-BD82-A704-59DF883933FC}"/>
              </a:ext>
            </a:extLst>
          </p:cNvPr>
          <p:cNvCxnSpPr/>
          <p:nvPr/>
        </p:nvCxnSpPr>
        <p:spPr>
          <a:xfrm>
            <a:off x="621147" y="4227351"/>
            <a:ext cx="54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e 137">
            <a:extLst>
              <a:ext uri="{FF2B5EF4-FFF2-40B4-BE49-F238E27FC236}">
                <a16:creationId xmlns:a16="http://schemas.microsoft.com/office/drawing/2014/main" id="{41382168-4428-FCCF-52E7-CBDB07D7859F}"/>
              </a:ext>
            </a:extLst>
          </p:cNvPr>
          <p:cNvGrpSpPr/>
          <p:nvPr/>
        </p:nvGrpSpPr>
        <p:grpSpPr>
          <a:xfrm>
            <a:off x="9825290" y="2628880"/>
            <a:ext cx="1992917" cy="2250041"/>
            <a:chOff x="9632373" y="2254524"/>
            <a:chExt cx="1992917" cy="1407010"/>
          </a:xfrm>
        </p:grpSpPr>
        <p:sp>
          <p:nvSpPr>
            <p:cNvPr id="136" name="Rectangle : coins arrondis 135">
              <a:extLst>
                <a:ext uri="{FF2B5EF4-FFF2-40B4-BE49-F238E27FC236}">
                  <a16:creationId xmlns:a16="http://schemas.microsoft.com/office/drawing/2014/main" id="{99D112CE-7FC4-8F56-D92D-1A76B5D20A7E}"/>
                </a:ext>
              </a:extLst>
            </p:cNvPr>
            <p:cNvSpPr/>
            <p:nvPr/>
          </p:nvSpPr>
          <p:spPr>
            <a:xfrm>
              <a:off x="9632373" y="2254524"/>
              <a:ext cx="1992917" cy="1407010"/>
            </a:xfrm>
            <a:prstGeom prst="roundRect">
              <a:avLst>
                <a:gd name="adj" fmla="val 8544"/>
              </a:avLst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sz="1200" i="1" u="sng" dirty="0">
                  <a:solidFill>
                    <a:schemeClr val="accent1"/>
                  </a:solidFill>
                </a:rPr>
                <a:t>Les transitions</a:t>
              </a:r>
            </a:p>
          </p:txBody>
        </p:sp>
        <p:sp>
          <p:nvSpPr>
            <p:cNvPr id="137" name="ZoneTexte 136">
              <a:extLst>
                <a:ext uri="{FF2B5EF4-FFF2-40B4-BE49-F238E27FC236}">
                  <a16:creationId xmlns:a16="http://schemas.microsoft.com/office/drawing/2014/main" id="{0480C3B5-C649-E1F1-3790-7F64D92927B0}"/>
                </a:ext>
              </a:extLst>
            </p:cNvPr>
            <p:cNvSpPr txBox="1"/>
            <p:nvPr/>
          </p:nvSpPr>
          <p:spPr>
            <a:xfrm>
              <a:off x="9632373" y="2599475"/>
              <a:ext cx="1888979" cy="10200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6213" indent="-176213">
                <a:buFont typeface="Arial" panose="020B0604020202020204" pitchFamily="34" charset="0"/>
                <a:buChar char="•"/>
              </a:pPr>
              <a:r>
                <a:rPr lang="fr-FR" sz="1000" dirty="0"/>
                <a:t>Ajout Représentant Légal</a:t>
              </a:r>
            </a:p>
            <a:p>
              <a:pPr marL="269875" defTabSz="898525"/>
              <a:r>
                <a:rPr lang="fr-FR" sz="1000" dirty="0"/>
                <a:t>id = 11/171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fr-FR" sz="1000" dirty="0"/>
            </a:p>
            <a:p>
              <a:pPr marL="176213" indent="-176213">
                <a:buFont typeface="Arial" panose="020B0604020202020204" pitchFamily="34" charset="0"/>
                <a:buChar char="•"/>
              </a:pPr>
              <a:r>
                <a:rPr lang="fr-FR" sz="1000" dirty="0"/>
                <a:t>Ajout Bénéficiaire Effectif</a:t>
              </a:r>
            </a:p>
            <a:p>
              <a:pPr marL="269875" indent="-269875"/>
              <a:r>
                <a:rPr lang="fr-FR" sz="1000" dirty="0"/>
                <a:t>	id = 21/181</a:t>
              </a:r>
            </a:p>
            <a:p>
              <a:pPr marL="269875" indent="-269875"/>
              <a:endParaRPr lang="fr-FR" sz="1000" dirty="0"/>
            </a:p>
            <a:p>
              <a:pPr marL="176213" indent="-176213">
                <a:buFont typeface="Arial" panose="020B0604020202020204" pitchFamily="34" charset="0"/>
                <a:buChar char="•"/>
              </a:pPr>
              <a:r>
                <a:rPr lang="fr-FR" sz="1000" dirty="0"/>
                <a:t>Contrat transmis</a:t>
              </a:r>
            </a:p>
            <a:p>
              <a:pPr marL="269875" indent="-269875"/>
              <a:r>
                <a:rPr lang="fr-FR" sz="1000" dirty="0"/>
                <a:t>	id = 131/271</a:t>
              </a:r>
            </a:p>
            <a:p>
              <a:pPr marL="269875" indent="-269875"/>
              <a:endParaRPr lang="fr-FR" sz="1000" dirty="0"/>
            </a:p>
            <a:p>
              <a:pPr marL="176213" indent="-176213">
                <a:buFont typeface="Arial" panose="020B0604020202020204" pitchFamily="34" charset="0"/>
                <a:buChar char="•"/>
              </a:pPr>
              <a:endParaRPr lang="fr-FR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702219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219E2-CCF1-CDB0-EB73-1E6CDFA03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6065808E-473C-DF0A-BC54-CADBBB321D82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64CBF7E9-6E03-5BBC-82B4-6F24F842A5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FDEBB7B6-E00A-5EF0-83D0-60AC377431CB}"/>
              </a:ext>
            </a:extLst>
          </p:cNvPr>
          <p:cNvSpPr txBox="1"/>
          <p:nvPr/>
        </p:nvSpPr>
        <p:spPr>
          <a:xfrm>
            <a:off x="935864" y="392428"/>
            <a:ext cx="7138251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</a:rPr>
              <a:t>Le workflow JIRA ‘‘KYC Agent’’</a:t>
            </a:r>
            <a:endParaRPr lang="fr-FR" sz="1600" dirty="0">
              <a:solidFill>
                <a:schemeClr val="accent1"/>
              </a:solidFill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51C0F341-F4F4-58B0-862C-777146377988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76EE7759-9A27-9A1F-868C-1896908E487F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18F49F2D-5E61-D81D-0104-FFB7999F2FFE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01.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23E3DE-44D2-C12E-BD42-9AE31F2403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E3D6FB-5EAD-681D-F247-2137DE8A1623}"/>
              </a:ext>
            </a:extLst>
          </p:cNvPr>
          <p:cNvSpPr/>
          <p:nvPr/>
        </p:nvSpPr>
        <p:spPr>
          <a:xfrm>
            <a:off x="333985" y="1477661"/>
            <a:ext cx="5713378" cy="4013223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85B515-B827-18CF-82F4-66335B53427D}"/>
              </a:ext>
            </a:extLst>
          </p:cNvPr>
          <p:cNvSpPr/>
          <p:nvPr/>
        </p:nvSpPr>
        <p:spPr>
          <a:xfrm>
            <a:off x="462065" y="2165608"/>
            <a:ext cx="5457217" cy="53307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93763" indent="-893763"/>
            <a:r>
              <a:rPr lang="fr-FR" sz="1200" b="1" dirty="0">
                <a:solidFill>
                  <a:schemeClr val="accent4"/>
                </a:solidFill>
              </a:rPr>
              <a:t>Action :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Création du ticket JIRA via l’API pour transmettre les informations relatives au KYC du commerçant.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632576-9635-C5D3-5986-F81FC9E2D5AA}"/>
              </a:ext>
            </a:extLst>
          </p:cNvPr>
          <p:cNvSpPr/>
          <p:nvPr/>
        </p:nvSpPr>
        <p:spPr>
          <a:xfrm>
            <a:off x="466928" y="1727373"/>
            <a:ext cx="5457217" cy="288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>
                <a:solidFill>
                  <a:schemeClr val="accent4"/>
                </a:solidFill>
              </a:rPr>
              <a:t>Acteur :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Agent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7D7256-3CCA-2CC0-7E61-7B3C2E9A5CF7}"/>
              </a:ext>
            </a:extLst>
          </p:cNvPr>
          <p:cNvSpPr/>
          <p:nvPr/>
        </p:nvSpPr>
        <p:spPr>
          <a:xfrm>
            <a:off x="471629" y="2848918"/>
            <a:ext cx="5457217" cy="227911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200" b="1" dirty="0">
                <a:solidFill>
                  <a:schemeClr val="accent4"/>
                </a:solidFill>
              </a:rPr>
              <a:t>Contenu :	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 rubriques sont à renseigner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données relatives à l’Entreprise </a:t>
            </a:r>
            <a:r>
              <a:rPr lang="fr-FR" sz="800" spc="-7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(‘’</a:t>
            </a:r>
            <a:r>
              <a:rPr lang="fr-FR" sz="800" spc="-7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summary</a:t>
            </a:r>
            <a:r>
              <a:rPr lang="fr-FR" sz="800" spc="-7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’’ : Titre de la demande = SIRET + RAISON SOCIALE)</a:t>
            </a:r>
            <a:endParaRPr lang="fr-FR" sz="1200" spc="-7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données « Représentant(s) Légal(aux)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données « Bénéficiaires effectifs »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Lors de la création, un seul Représentant Légal et un seul Bénéficiaire Effectif sont demandés.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rgbClr val="C00000"/>
                </a:solidFill>
              </a:rPr>
              <a:t>[Note]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Une fois le ticket créé, il est possible d’ajouter d’autres Représentants Légaux et Bénéficiaires Effectifs via les transitions 11/171 et 21/181.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7AC1DEE-912E-E8DD-8A1C-DFAA06D7E64C}"/>
              </a:ext>
            </a:extLst>
          </p:cNvPr>
          <p:cNvSpPr/>
          <p:nvPr/>
        </p:nvSpPr>
        <p:spPr>
          <a:xfrm>
            <a:off x="565916" y="1367116"/>
            <a:ext cx="4680000" cy="19136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4302125" algn="r"/>
              </a:tabLst>
            </a:pPr>
            <a:r>
              <a:rPr lang="fr-FR" sz="1200" dirty="0"/>
              <a:t>Création du ticket JIRA 	[IN PROGRESS]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6188EF-07EF-91F9-8697-88AB14F95264}"/>
              </a:ext>
            </a:extLst>
          </p:cNvPr>
          <p:cNvSpPr/>
          <p:nvPr/>
        </p:nvSpPr>
        <p:spPr>
          <a:xfrm>
            <a:off x="6310009" y="1477661"/>
            <a:ext cx="5713378" cy="3492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space réservé du texte 7">
            <a:extLst>
              <a:ext uri="{FF2B5EF4-FFF2-40B4-BE49-F238E27FC236}">
                <a16:creationId xmlns:a16="http://schemas.microsoft.com/office/drawing/2014/main" id="{F402DB0B-1E46-D250-33BB-D2D8DAA6B144}"/>
              </a:ext>
            </a:extLst>
          </p:cNvPr>
          <p:cNvSpPr txBox="1">
            <a:spLocks/>
          </p:cNvSpPr>
          <p:nvPr/>
        </p:nvSpPr>
        <p:spPr>
          <a:xfrm>
            <a:off x="943260" y="930134"/>
            <a:ext cx="10237358" cy="48164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67" kern="1200" baseline="0">
                <a:solidFill>
                  <a:srgbClr val="38444B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rgbClr val="FFC000"/>
                </a:solidFill>
                <a:latin typeface="+mn-lt"/>
              </a:rPr>
              <a:t>Deux étapes dévolues à l’Agent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B1FC262C-BCD6-C670-F1C8-7DACC281FAF9}"/>
              </a:ext>
            </a:extLst>
          </p:cNvPr>
          <p:cNvSpPr/>
          <p:nvPr/>
        </p:nvSpPr>
        <p:spPr>
          <a:xfrm>
            <a:off x="6547615" y="1367116"/>
            <a:ext cx="4680000" cy="19136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4302125" algn="r"/>
              </a:tabLst>
            </a:pPr>
            <a:r>
              <a:rPr lang="fr-FR" sz="1200" dirty="0"/>
              <a:t>Contractualisation clients	[CONTRAT TRANSMIS]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1B4AE9-7A1C-AEEF-9306-FA310027DA01}"/>
              </a:ext>
            </a:extLst>
          </p:cNvPr>
          <p:cNvSpPr/>
          <p:nvPr/>
        </p:nvSpPr>
        <p:spPr>
          <a:xfrm>
            <a:off x="471629" y="5166868"/>
            <a:ext cx="5457217" cy="28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Statut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: IN PROGRESS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87EAC74B-5005-EDF2-4450-CDE9BD510431}"/>
              </a:ext>
            </a:extLst>
          </p:cNvPr>
          <p:cNvSpPr txBox="1"/>
          <p:nvPr/>
        </p:nvSpPr>
        <p:spPr>
          <a:xfrm>
            <a:off x="265888" y="5573567"/>
            <a:ext cx="5830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Monext contrôle le KYC.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Si contrat conforme : le dossier passe au Statut ‘</a:t>
            </a:r>
            <a:r>
              <a:rPr lang="fr-FR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’Dossier KYC – Risque validé</a:t>
            </a:r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’’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Commentaire associé : le KYC est validé. Merci de nous transmettre le contrat juridique et le CR du contrôle du vivant.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Si contrat non conforme : retour à l’Agent avec un commentaire expliquant les raisons de la non-conformité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E466218-B8BC-86D4-C67B-297E176D1FFC}"/>
              </a:ext>
            </a:extLst>
          </p:cNvPr>
          <p:cNvSpPr/>
          <p:nvPr/>
        </p:nvSpPr>
        <p:spPr>
          <a:xfrm>
            <a:off x="6427834" y="2164879"/>
            <a:ext cx="5457217" cy="53307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93763" indent="-893763"/>
            <a:r>
              <a:rPr lang="fr-FR" sz="1200" b="1" dirty="0">
                <a:solidFill>
                  <a:schemeClr val="accent4"/>
                </a:solidFill>
              </a:rPr>
              <a:t>Action :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Signature de contrat par le commerçant et process d’identification par le vivant sur entrée en relation à distance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669BAF7-B436-3A2D-6C66-C1A6B3AE3CD7}"/>
              </a:ext>
            </a:extLst>
          </p:cNvPr>
          <p:cNvSpPr/>
          <p:nvPr/>
        </p:nvSpPr>
        <p:spPr>
          <a:xfrm>
            <a:off x="6432697" y="1726644"/>
            <a:ext cx="5457217" cy="288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>
                <a:solidFill>
                  <a:schemeClr val="accent4"/>
                </a:solidFill>
              </a:rPr>
              <a:t>Acteur :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Agent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057731B-7668-695D-FBB8-641A842BA36B}"/>
              </a:ext>
            </a:extLst>
          </p:cNvPr>
          <p:cNvSpPr/>
          <p:nvPr/>
        </p:nvSpPr>
        <p:spPr>
          <a:xfrm>
            <a:off x="6437398" y="2848190"/>
            <a:ext cx="5457217" cy="176825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200" b="1" dirty="0">
                <a:solidFill>
                  <a:schemeClr val="accent4"/>
                </a:solidFill>
              </a:rPr>
              <a:t>Contenu :	</a:t>
            </a: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Mise à disposition du contrat juridique signé par le client et l’Agent</a:t>
            </a:r>
            <a:endParaRPr lang="fr-FR" sz="1200" spc="-7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Télécharger les éléments de preuve du ‘’contrôle du vivant’’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transmission du contrat et des éléments de preuve du contrôle du vivant se font via l’API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Choisir le statut ‘’contrat transmis’’ et valider (transition 131/271)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57AD6C0-C95A-0D43-E257-7381CDE95C19}"/>
              </a:ext>
            </a:extLst>
          </p:cNvPr>
          <p:cNvSpPr/>
          <p:nvPr/>
        </p:nvSpPr>
        <p:spPr>
          <a:xfrm>
            <a:off x="6437398" y="4655771"/>
            <a:ext cx="5457217" cy="28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Statut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: CONTRAT TRANSMIS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F052A6E9-7873-7C7F-D207-69475F16D46A}"/>
              </a:ext>
            </a:extLst>
          </p:cNvPr>
          <p:cNvSpPr txBox="1"/>
          <p:nvPr/>
        </p:nvSpPr>
        <p:spPr>
          <a:xfrm>
            <a:off x="6310009" y="5065735"/>
            <a:ext cx="5830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Monext contrôle les informations transmises.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Si dossier conforme : il passe au Statut ‘</a:t>
            </a:r>
            <a:r>
              <a:rPr lang="fr-FR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’Dossier validé – Activation des services en cours</a:t>
            </a:r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’’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Commentaire associé : le KYC et le contrat juridique sont validés. Nous procédons actuellement à l’ouverture des contrats monétiques et services associés.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Si dossier non conforme : retour à l’Agent avec un commentaire expliquant les raisons de la non-conformité</a:t>
            </a:r>
          </a:p>
        </p:txBody>
      </p:sp>
    </p:spTree>
    <p:extLst>
      <p:ext uri="{BB962C8B-B14F-4D97-AF65-F5344CB8AC3E}">
        <p14:creationId xmlns:p14="http://schemas.microsoft.com/office/powerpoint/2010/main" val="201346596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4E7E7-FACB-1A7E-4A3B-3804B98FA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02241EE3-6AEF-887C-EC12-8038C6577CDB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526F09B9-84F0-8494-57F2-E1E1519193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CDC6F3FC-BB86-1FD0-5580-F3BCE334B54C}"/>
              </a:ext>
            </a:extLst>
          </p:cNvPr>
          <p:cNvSpPr txBox="1"/>
          <p:nvPr/>
        </p:nvSpPr>
        <p:spPr>
          <a:xfrm>
            <a:off x="935864" y="392428"/>
            <a:ext cx="7138251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</a:rPr>
              <a:t>Le workflow JIRA ‘‘KYC Agent’’</a:t>
            </a:r>
            <a:endParaRPr lang="fr-FR" sz="1600" dirty="0">
              <a:solidFill>
                <a:schemeClr val="accent1"/>
              </a:solidFill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83E5ECF3-8A2D-F777-C32D-8196CE1D4DE5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81A7FF7F-4843-4094-0067-62672160E6CE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CA7BEB7-4951-B81F-A38E-5495343510D6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01.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CB2F04-9E67-EB3A-CB08-104E88A66A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2" name="Espace réservé du texte 7">
            <a:extLst>
              <a:ext uri="{FF2B5EF4-FFF2-40B4-BE49-F238E27FC236}">
                <a16:creationId xmlns:a16="http://schemas.microsoft.com/office/drawing/2014/main" id="{8B3D45D2-5C5E-BEB1-3B43-1AB56F8E9DE2}"/>
              </a:ext>
            </a:extLst>
          </p:cNvPr>
          <p:cNvSpPr txBox="1">
            <a:spLocks/>
          </p:cNvSpPr>
          <p:nvPr/>
        </p:nvSpPr>
        <p:spPr>
          <a:xfrm>
            <a:off x="943260" y="930134"/>
            <a:ext cx="10237358" cy="48164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67" kern="1200" baseline="0">
                <a:solidFill>
                  <a:srgbClr val="38444B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rgbClr val="FFC000"/>
                </a:solidFill>
                <a:latin typeface="+mn-lt"/>
              </a:rPr>
              <a:t>Fin du processus à l’initiative de MONEXT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693365E3-38CA-8F43-CCA1-8DD9EACE031B}"/>
              </a:ext>
            </a:extLst>
          </p:cNvPr>
          <p:cNvSpPr txBox="1"/>
          <p:nvPr/>
        </p:nvSpPr>
        <p:spPr>
          <a:xfrm>
            <a:off x="565916" y="1715263"/>
            <a:ext cx="11221003" cy="5037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création des contrats monétiques et des services est effective lorsque le commerçant reçoit le message suivant :</a:t>
            </a: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73150"/>
            <a:r>
              <a:rPr lang="fr-FR" sz="1200" dirty="0">
                <a:solidFill>
                  <a:srgbClr val="172B4D"/>
                </a:solidFill>
                <a:latin typeface="-apple-system"/>
              </a:rPr>
              <a:t>Bienvenue et merci d’avoir choisi « Nom de l’Agent » pour gérer vos paiements. </a:t>
            </a:r>
            <a:br>
              <a:rPr lang="fr-FR" sz="1200" dirty="0">
                <a:solidFill>
                  <a:srgbClr val="172B4D"/>
                </a:solidFill>
                <a:latin typeface="-apple-system"/>
              </a:rPr>
            </a:br>
            <a:r>
              <a:rPr lang="fr-FR" sz="1200" dirty="0">
                <a:solidFill>
                  <a:srgbClr val="172B4D"/>
                </a:solidFill>
                <a:latin typeface="-apple-system"/>
              </a:rPr>
              <a:t>Vous disposez désormais d'un compte de paiement dont les caractéristiques sont les suivantes :</a:t>
            </a:r>
          </a:p>
          <a:p>
            <a:pPr marL="1073150">
              <a:spcBef>
                <a:spcPts val="750"/>
              </a:spcBef>
            </a:pPr>
            <a:r>
              <a:rPr lang="fr-FR" sz="1200" dirty="0">
                <a:solidFill>
                  <a:srgbClr val="172B4D"/>
                </a:solidFill>
                <a:latin typeface="-apple-system"/>
              </a:rPr>
              <a:t>Compte de paiement interne (</a:t>
            </a:r>
            <a:r>
              <a:rPr lang="fr-FR" sz="1200" dirty="0" err="1">
                <a:solidFill>
                  <a:srgbClr val="172B4D"/>
                </a:solidFill>
                <a:latin typeface="-apple-system"/>
              </a:rPr>
              <a:t>Iban</a:t>
            </a:r>
            <a:r>
              <a:rPr lang="fr-FR" sz="1200" dirty="0">
                <a:solidFill>
                  <a:srgbClr val="172B4D"/>
                </a:solidFill>
                <a:latin typeface="-apple-system"/>
              </a:rPr>
              <a:t>) : </a:t>
            </a: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FR76 17028 92282 0XXXXXXX40 XX</a:t>
            </a:r>
            <a:br>
              <a:rPr lang="fr-FR" sz="1200" dirty="0">
                <a:solidFill>
                  <a:srgbClr val="172B4D"/>
                </a:solidFill>
                <a:latin typeface="-apple-system"/>
              </a:rPr>
            </a:br>
            <a:r>
              <a:rPr lang="fr-FR" sz="1200" dirty="0">
                <a:solidFill>
                  <a:srgbClr val="172B4D"/>
                </a:solidFill>
                <a:latin typeface="-apple-system"/>
              </a:rPr>
              <a:t>Contrat Compte de paiement : </a:t>
            </a: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DCXXXXXXXX</a:t>
            </a:r>
            <a:endParaRPr lang="fr-FR" sz="1200" dirty="0">
              <a:solidFill>
                <a:srgbClr val="172B4D"/>
              </a:solidFill>
              <a:latin typeface="-apple-system"/>
            </a:endParaRPr>
          </a:p>
          <a:p>
            <a:pPr marL="1073150">
              <a:spcBef>
                <a:spcPts val="750"/>
              </a:spcBef>
            </a:pPr>
            <a:r>
              <a:rPr lang="fr-FR" sz="1200" dirty="0">
                <a:solidFill>
                  <a:srgbClr val="172B4D"/>
                </a:solidFill>
                <a:latin typeface="-apple-system"/>
              </a:rPr>
              <a:t>Informations complémentaires :</a:t>
            </a:r>
          </a:p>
          <a:p>
            <a:pPr marL="1073150">
              <a:spcBef>
                <a:spcPts val="750"/>
              </a:spcBef>
            </a:pPr>
            <a:r>
              <a:rPr lang="fr-FR" sz="1200" dirty="0">
                <a:solidFill>
                  <a:srgbClr val="172B4D"/>
                </a:solidFill>
                <a:latin typeface="-apple-system"/>
              </a:rPr>
              <a:t>Contrats monétiques</a:t>
            </a:r>
            <a:br>
              <a:rPr lang="fr-FR" sz="1200" dirty="0">
                <a:solidFill>
                  <a:srgbClr val="172B4D"/>
                </a:solidFill>
                <a:latin typeface="-apple-system"/>
              </a:rPr>
            </a:br>
            <a:r>
              <a:rPr lang="fr-FR" sz="1200" dirty="0">
                <a:solidFill>
                  <a:srgbClr val="172B4D"/>
                </a:solidFill>
                <a:latin typeface="-apple-system"/>
              </a:rPr>
              <a:t>-&gt; N° contrat CB Proxi : </a:t>
            </a: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925XXXX</a:t>
            </a:r>
            <a:endParaRPr lang="fr-FR" sz="1200" dirty="0">
              <a:solidFill>
                <a:srgbClr val="172B4D"/>
              </a:solidFill>
              <a:latin typeface="-apple-system"/>
            </a:endParaRPr>
          </a:p>
          <a:p>
            <a:pPr marL="1073150">
              <a:spcBef>
                <a:spcPts val="750"/>
              </a:spcBef>
            </a:pPr>
            <a:r>
              <a:rPr lang="fr-FR" sz="1200" dirty="0">
                <a:solidFill>
                  <a:srgbClr val="172B4D"/>
                </a:solidFill>
                <a:latin typeface="-apple-system"/>
              </a:rPr>
              <a:t>Cordialement</a:t>
            </a:r>
          </a:p>
          <a:p>
            <a:pPr marL="1073150">
              <a:spcBef>
                <a:spcPts val="750"/>
              </a:spcBef>
            </a:pP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« Nom de l’Agent » est enregistré auprès de l'Autorité de Contrôle Prudentiel et de</a:t>
            </a:r>
            <a:br>
              <a:rPr lang="fr-FR" sz="1200" dirty="0">
                <a:solidFill>
                  <a:srgbClr val="172B4D"/>
                </a:solidFill>
                <a:latin typeface="-apple-system"/>
              </a:rPr>
            </a:b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Résolution sous l’identifiant REGAFI </a:t>
            </a:r>
            <a:r>
              <a:rPr lang="fr-FR" sz="1200" b="1" dirty="0" err="1">
                <a:solidFill>
                  <a:srgbClr val="172B4D"/>
                </a:solidFill>
                <a:latin typeface="-apple-system"/>
              </a:rPr>
              <a:t>N°xxxxxx</a:t>
            </a: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 en tant qu'Agent Prestataire de</a:t>
            </a:r>
            <a:br>
              <a:rPr lang="fr-FR" sz="1200" dirty="0">
                <a:solidFill>
                  <a:srgbClr val="172B4D"/>
                </a:solidFill>
                <a:latin typeface="-apple-system"/>
              </a:rPr>
            </a:b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Services de Paiement de Monext (N°77558), tel que défini aux articles L.523-1 et</a:t>
            </a:r>
            <a:br>
              <a:rPr lang="fr-FR" sz="1200" dirty="0">
                <a:solidFill>
                  <a:srgbClr val="172B4D"/>
                </a:solidFill>
                <a:latin typeface="-apple-system"/>
              </a:rPr>
            </a:br>
            <a:r>
              <a:rPr lang="fr-FR" sz="1200" b="1" dirty="0">
                <a:solidFill>
                  <a:srgbClr val="172B4D"/>
                </a:solidFill>
                <a:latin typeface="-apple-system"/>
              </a:rPr>
              <a:t>suivants du Code monétaire et financier.</a:t>
            </a:r>
            <a:endParaRPr lang="fr-FR" sz="1200" dirty="0">
              <a:solidFill>
                <a:srgbClr val="172B4D"/>
              </a:solidFill>
              <a:latin typeface="-apple-system"/>
            </a:endParaRP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Statut :</a:t>
            </a:r>
            <a:r>
              <a:rPr lang="fr-FR" sz="10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EN PRODUCTION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cas de résiliation, le contrat est fermé</a:t>
            </a:r>
          </a:p>
          <a:p>
            <a:pPr algn="ctr"/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Statut :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CLOSED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4691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A9600-2AB2-A32D-C901-7875CFF97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F93D3FD2-937A-39AA-E453-3ECF6A0602B1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EBDB1A58-7652-E4F4-22DB-0A1B123154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1E87C251-33DF-6299-0163-7FDC8022C10A}"/>
              </a:ext>
            </a:extLst>
          </p:cNvPr>
          <p:cNvSpPr txBox="1"/>
          <p:nvPr/>
        </p:nvSpPr>
        <p:spPr>
          <a:xfrm>
            <a:off x="935864" y="392428"/>
            <a:ext cx="7138251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</a:rPr>
              <a:t>Le workflow JIRA ‘‘MAJ KYC Agent’’</a:t>
            </a:r>
            <a:endParaRPr lang="fr-FR" sz="1600" dirty="0">
              <a:solidFill>
                <a:schemeClr val="accent1"/>
              </a:solidFill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63479F7-6F5A-E6CE-2C52-E651BE698452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9954AD1E-65EE-C2E2-CF4E-F26E3A990009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1F7F5D02-C634-1349-1992-48AB28C3D7B7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02.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7CD3A8-1FB2-CA85-EF2C-AEAA014859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Organigramme : Connecteur 1">
            <a:extLst>
              <a:ext uri="{FF2B5EF4-FFF2-40B4-BE49-F238E27FC236}">
                <a16:creationId xmlns:a16="http://schemas.microsoft.com/office/drawing/2014/main" id="{D927773B-C5A5-832E-F77B-9CFB2ED86E1F}"/>
              </a:ext>
            </a:extLst>
          </p:cNvPr>
          <p:cNvSpPr/>
          <p:nvPr/>
        </p:nvSpPr>
        <p:spPr>
          <a:xfrm>
            <a:off x="4387807" y="1219825"/>
            <a:ext cx="216000" cy="2160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22647FAA-76BC-3753-41D2-2C301E4EA6DE}"/>
              </a:ext>
            </a:extLst>
          </p:cNvPr>
          <p:cNvSpPr/>
          <p:nvPr/>
        </p:nvSpPr>
        <p:spPr>
          <a:xfrm>
            <a:off x="3596993" y="1709620"/>
            <a:ext cx="1800000" cy="3240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/>
              <a:t>OUVERT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4632F5A8-D39B-3738-A706-0FB5E00F721E}"/>
              </a:ext>
            </a:extLst>
          </p:cNvPr>
          <p:cNvSpPr/>
          <p:nvPr/>
        </p:nvSpPr>
        <p:spPr>
          <a:xfrm>
            <a:off x="3596993" y="2606707"/>
            <a:ext cx="1800000" cy="32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/>
              <a:t>IN PROGRESS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E37B7B9-AED2-4601-4E7C-CD417EA58832}"/>
              </a:ext>
            </a:extLst>
          </p:cNvPr>
          <p:cNvSpPr/>
          <p:nvPr/>
        </p:nvSpPr>
        <p:spPr>
          <a:xfrm>
            <a:off x="3595807" y="3503794"/>
            <a:ext cx="1800000" cy="324000"/>
          </a:xfrm>
          <a:prstGeom prst="roundRect">
            <a:avLst/>
          </a:prstGeom>
          <a:solidFill>
            <a:srgbClr val="A3D8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rgbClr val="0000FF"/>
                </a:solidFill>
              </a:rPr>
              <a:t>REGULARISATION APPORTEE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39EF78E9-7849-F918-4DD0-99FEBB18844F}"/>
              </a:ext>
            </a:extLst>
          </p:cNvPr>
          <p:cNvSpPr/>
          <p:nvPr/>
        </p:nvSpPr>
        <p:spPr>
          <a:xfrm>
            <a:off x="5968942" y="4155855"/>
            <a:ext cx="1800000" cy="324000"/>
          </a:xfrm>
          <a:prstGeom prst="roundRect">
            <a:avLst/>
          </a:prstGeom>
          <a:solidFill>
            <a:srgbClr val="013A4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>
                <a:solidFill>
                  <a:schemeClr val="bg1"/>
                </a:solidFill>
              </a:rPr>
              <a:t>CLOSED</a:t>
            </a:r>
          </a:p>
        </p:txBody>
      </p:sp>
      <p:cxnSp>
        <p:nvCxnSpPr>
          <p:cNvPr id="29" name="Connecteur : en angle 28">
            <a:extLst>
              <a:ext uri="{FF2B5EF4-FFF2-40B4-BE49-F238E27FC236}">
                <a16:creationId xmlns:a16="http://schemas.microsoft.com/office/drawing/2014/main" id="{786A5442-8264-DD2D-1E52-406475BEC878}"/>
              </a:ext>
            </a:extLst>
          </p:cNvPr>
          <p:cNvCxnSpPr>
            <a:stCxn id="2" idx="4"/>
            <a:endCxn id="3" idx="0"/>
          </p:cNvCxnSpPr>
          <p:nvPr/>
        </p:nvCxnSpPr>
        <p:spPr>
          <a:xfrm rot="16200000" flipH="1">
            <a:off x="4359503" y="1572129"/>
            <a:ext cx="273795" cy="11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 : en angle 67">
            <a:extLst>
              <a:ext uri="{FF2B5EF4-FFF2-40B4-BE49-F238E27FC236}">
                <a16:creationId xmlns:a16="http://schemas.microsoft.com/office/drawing/2014/main" id="{3FDCBF05-F54A-DDDB-1F84-33F7DA0AD672}"/>
              </a:ext>
            </a:extLst>
          </p:cNvPr>
          <p:cNvCxnSpPr>
            <a:cxnSpLocks/>
            <a:stCxn id="10" idx="2"/>
            <a:endCxn id="14" idx="0"/>
          </p:cNvCxnSpPr>
          <p:nvPr/>
        </p:nvCxnSpPr>
        <p:spPr>
          <a:xfrm flipH="1">
            <a:off x="4495807" y="2930707"/>
            <a:ext cx="1186" cy="573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e 137">
            <a:extLst>
              <a:ext uri="{FF2B5EF4-FFF2-40B4-BE49-F238E27FC236}">
                <a16:creationId xmlns:a16="http://schemas.microsoft.com/office/drawing/2014/main" id="{48402A17-6E2C-D806-8417-E31E4D1D035D}"/>
              </a:ext>
            </a:extLst>
          </p:cNvPr>
          <p:cNvGrpSpPr/>
          <p:nvPr/>
        </p:nvGrpSpPr>
        <p:grpSpPr>
          <a:xfrm>
            <a:off x="9825290" y="2628881"/>
            <a:ext cx="1992917" cy="1407010"/>
            <a:chOff x="9632373" y="2254524"/>
            <a:chExt cx="1992917" cy="1407010"/>
          </a:xfrm>
        </p:grpSpPr>
        <p:sp>
          <p:nvSpPr>
            <p:cNvPr id="136" name="Rectangle : coins arrondis 135">
              <a:extLst>
                <a:ext uri="{FF2B5EF4-FFF2-40B4-BE49-F238E27FC236}">
                  <a16:creationId xmlns:a16="http://schemas.microsoft.com/office/drawing/2014/main" id="{314BF786-C7ED-8789-3E55-7759E7B5A4EF}"/>
                </a:ext>
              </a:extLst>
            </p:cNvPr>
            <p:cNvSpPr/>
            <p:nvPr/>
          </p:nvSpPr>
          <p:spPr>
            <a:xfrm>
              <a:off x="9632373" y="2254524"/>
              <a:ext cx="1992917" cy="1407010"/>
            </a:xfrm>
            <a:prstGeom prst="roundRect">
              <a:avLst>
                <a:gd name="adj" fmla="val 8544"/>
              </a:avLst>
            </a:prstGeom>
            <a:solidFill>
              <a:schemeClr val="accent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fr-FR" sz="1200" i="1" u="sng" dirty="0">
                  <a:solidFill>
                    <a:schemeClr val="accent1"/>
                  </a:solidFill>
                </a:rPr>
                <a:t>Les transitions</a:t>
              </a:r>
            </a:p>
          </p:txBody>
        </p:sp>
        <p:sp>
          <p:nvSpPr>
            <p:cNvPr id="137" name="ZoneTexte 136">
              <a:extLst>
                <a:ext uri="{FF2B5EF4-FFF2-40B4-BE49-F238E27FC236}">
                  <a16:creationId xmlns:a16="http://schemas.microsoft.com/office/drawing/2014/main" id="{FF5FD388-BF18-5D0D-B4D5-063376DF0EC7}"/>
                </a:ext>
              </a:extLst>
            </p:cNvPr>
            <p:cNvSpPr txBox="1"/>
            <p:nvPr/>
          </p:nvSpPr>
          <p:spPr>
            <a:xfrm>
              <a:off x="9637764" y="2765835"/>
              <a:ext cx="15972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6213" indent="-176213">
                <a:buFont typeface="Arial" panose="020B0604020202020204" pitchFamily="34" charset="0"/>
                <a:buChar char="•"/>
              </a:pPr>
              <a:r>
                <a:rPr lang="fr-FR" sz="1000" dirty="0"/>
                <a:t>Dossier à régulariser</a:t>
              </a:r>
            </a:p>
            <a:p>
              <a:pPr marL="269875" defTabSz="898525"/>
              <a:r>
                <a:rPr lang="fr-FR" sz="1000" dirty="0"/>
                <a:t>id = 21/41</a:t>
              </a:r>
            </a:p>
            <a:p>
              <a:pPr marL="176213" indent="-176213">
                <a:buFont typeface="Arial" panose="020B0604020202020204" pitchFamily="34" charset="0"/>
                <a:buChar char="•"/>
              </a:pPr>
              <a:endParaRPr lang="fr-FR" sz="1000" dirty="0"/>
            </a:p>
          </p:txBody>
        </p:sp>
      </p:grpSp>
      <p:cxnSp>
        <p:nvCxnSpPr>
          <p:cNvPr id="5" name="Connecteur : en angle 4">
            <a:extLst>
              <a:ext uri="{FF2B5EF4-FFF2-40B4-BE49-F238E27FC236}">
                <a16:creationId xmlns:a16="http://schemas.microsoft.com/office/drawing/2014/main" id="{301D9406-5D9A-473A-52BD-38FFBCDBC485}"/>
              </a:ext>
            </a:extLst>
          </p:cNvPr>
          <p:cNvCxnSpPr>
            <a:cxnSpLocks/>
            <a:stCxn id="3" idx="2"/>
            <a:endCxn id="10" idx="0"/>
          </p:cNvCxnSpPr>
          <p:nvPr/>
        </p:nvCxnSpPr>
        <p:spPr>
          <a:xfrm>
            <a:off x="4496993" y="2033620"/>
            <a:ext cx="0" cy="573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 : en angle 8">
            <a:extLst>
              <a:ext uri="{FF2B5EF4-FFF2-40B4-BE49-F238E27FC236}">
                <a16:creationId xmlns:a16="http://schemas.microsoft.com/office/drawing/2014/main" id="{9833CD22-989C-0D73-02CF-98CB9AD69E07}"/>
              </a:ext>
            </a:extLst>
          </p:cNvPr>
          <p:cNvCxnSpPr>
            <a:cxnSpLocks/>
            <a:stCxn id="14" idx="1"/>
            <a:endCxn id="10" idx="1"/>
          </p:cNvCxnSpPr>
          <p:nvPr/>
        </p:nvCxnSpPr>
        <p:spPr>
          <a:xfrm rot="10800000" flipH="1">
            <a:off x="3595807" y="2768708"/>
            <a:ext cx="1186" cy="897087"/>
          </a:xfrm>
          <a:prstGeom prst="bentConnector3">
            <a:avLst>
              <a:gd name="adj1" fmla="val -34169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 : en angle 17">
            <a:extLst>
              <a:ext uri="{FF2B5EF4-FFF2-40B4-BE49-F238E27FC236}">
                <a16:creationId xmlns:a16="http://schemas.microsoft.com/office/drawing/2014/main" id="{2C8DEBEA-1E80-C42B-98DD-095144BF1ABC}"/>
              </a:ext>
            </a:extLst>
          </p:cNvPr>
          <p:cNvCxnSpPr>
            <a:cxnSpLocks/>
            <a:stCxn id="10" idx="3"/>
            <a:endCxn id="20" idx="0"/>
          </p:cNvCxnSpPr>
          <p:nvPr/>
        </p:nvCxnSpPr>
        <p:spPr>
          <a:xfrm>
            <a:off x="5396993" y="2768707"/>
            <a:ext cx="1471949" cy="13871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 : en angle 18">
            <a:extLst>
              <a:ext uri="{FF2B5EF4-FFF2-40B4-BE49-F238E27FC236}">
                <a16:creationId xmlns:a16="http://schemas.microsoft.com/office/drawing/2014/main" id="{5B2DF50C-BDCD-0D1D-6824-E60AAE81904D}"/>
              </a:ext>
            </a:extLst>
          </p:cNvPr>
          <p:cNvCxnSpPr>
            <a:cxnSpLocks/>
            <a:stCxn id="14" idx="2"/>
            <a:endCxn id="20" idx="1"/>
          </p:cNvCxnSpPr>
          <p:nvPr/>
        </p:nvCxnSpPr>
        <p:spPr>
          <a:xfrm rot="16200000" flipH="1">
            <a:off x="4987344" y="3336256"/>
            <a:ext cx="490061" cy="147313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48986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0518E-D18D-219D-1242-AB3ADC3536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735617B9-0B30-31C2-72AE-4DD31E0623F9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48AF757F-DE2F-F098-27F5-FB576E3211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0E3BB212-9A07-8C8F-DA25-96EF2696C817}"/>
              </a:ext>
            </a:extLst>
          </p:cNvPr>
          <p:cNvSpPr txBox="1"/>
          <p:nvPr/>
        </p:nvSpPr>
        <p:spPr>
          <a:xfrm>
            <a:off x="935864" y="392428"/>
            <a:ext cx="7138251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</a:rPr>
              <a:t>Le workflow JIRA ‘‘MAJ KYC Agent’’</a:t>
            </a:r>
            <a:endParaRPr lang="fr-FR" sz="1600" dirty="0">
              <a:solidFill>
                <a:schemeClr val="accent1"/>
              </a:solidFill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632F5374-A5AC-3926-1B87-459E94C9B5E4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FD408614-62A4-5D75-F32E-0E4AE03834D5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BF9549F7-F396-9E7F-2A89-AA83FC98A587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02.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6AF033-F5CE-2D37-F94D-C0D20245EE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17B1C9-86A0-7940-CCEC-68D3181F819D}"/>
              </a:ext>
            </a:extLst>
          </p:cNvPr>
          <p:cNvSpPr/>
          <p:nvPr/>
        </p:nvSpPr>
        <p:spPr>
          <a:xfrm>
            <a:off x="333985" y="1477661"/>
            <a:ext cx="5713378" cy="33840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CA787A-19FA-9416-824B-378ED3B9032C}"/>
              </a:ext>
            </a:extLst>
          </p:cNvPr>
          <p:cNvSpPr/>
          <p:nvPr/>
        </p:nvSpPr>
        <p:spPr>
          <a:xfrm>
            <a:off x="462065" y="2165608"/>
            <a:ext cx="5457217" cy="68258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93763" indent="-893763"/>
            <a:r>
              <a:rPr lang="fr-FR" sz="1200" b="1" dirty="0">
                <a:solidFill>
                  <a:schemeClr val="accent4"/>
                </a:solidFill>
              </a:rPr>
              <a:t>Action :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Création du ticket JIRA via l’API pour transmettre les informations relatives à une demande de mise à jour du KYC du commerçant.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847962-9113-516D-1889-76154853A6EB}"/>
              </a:ext>
            </a:extLst>
          </p:cNvPr>
          <p:cNvSpPr/>
          <p:nvPr/>
        </p:nvSpPr>
        <p:spPr>
          <a:xfrm>
            <a:off x="466928" y="1727373"/>
            <a:ext cx="5457217" cy="288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>
                <a:solidFill>
                  <a:schemeClr val="accent4"/>
                </a:solidFill>
              </a:rPr>
              <a:t>Acteur :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Agent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119F92-47BE-A3A4-3CE5-43E60CC9DD1C}"/>
              </a:ext>
            </a:extLst>
          </p:cNvPr>
          <p:cNvSpPr/>
          <p:nvPr/>
        </p:nvSpPr>
        <p:spPr>
          <a:xfrm>
            <a:off x="471629" y="2998425"/>
            <a:ext cx="5457217" cy="143849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200" b="1" dirty="0">
                <a:solidFill>
                  <a:schemeClr val="accent4"/>
                </a:solidFill>
              </a:rPr>
              <a:t>Contenu :	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 rubriques sont à renseigner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Entête </a:t>
            </a:r>
            <a:r>
              <a:rPr lang="fr-FR" sz="800" spc="-7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FR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SIRET + texte libre sur la nature de la demande</a:t>
            </a:r>
            <a:r>
              <a:rPr lang="fr-FR" sz="800" spc="-7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avec contrôle d’un ticket source en production</a:t>
            </a:r>
            <a:endParaRPr lang="fr-FR" sz="1200" spc="-7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données « Représentant(s) Légal(aux)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données « Bénéficiaires effectifs »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Autres documents (RIB, …)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050C4A7-38AF-74C9-1752-BA92CB2D586D}"/>
              </a:ext>
            </a:extLst>
          </p:cNvPr>
          <p:cNvSpPr/>
          <p:nvPr/>
        </p:nvSpPr>
        <p:spPr>
          <a:xfrm>
            <a:off x="565916" y="1367116"/>
            <a:ext cx="4680000" cy="19136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4302125" algn="r"/>
              </a:tabLst>
            </a:pPr>
            <a:r>
              <a:rPr lang="fr-FR" sz="1200" dirty="0"/>
              <a:t>Création du ticket JIRA 	[OUVERT]</a:t>
            </a:r>
          </a:p>
        </p:txBody>
      </p:sp>
      <p:sp>
        <p:nvSpPr>
          <p:cNvPr id="22" name="Espace réservé du texte 7">
            <a:extLst>
              <a:ext uri="{FF2B5EF4-FFF2-40B4-BE49-F238E27FC236}">
                <a16:creationId xmlns:a16="http://schemas.microsoft.com/office/drawing/2014/main" id="{3463BA70-6350-A07B-0A56-735D77904DF7}"/>
              </a:ext>
            </a:extLst>
          </p:cNvPr>
          <p:cNvSpPr txBox="1">
            <a:spLocks/>
          </p:cNvSpPr>
          <p:nvPr/>
        </p:nvSpPr>
        <p:spPr>
          <a:xfrm>
            <a:off x="943260" y="930134"/>
            <a:ext cx="10237358" cy="48164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67" kern="1200" baseline="0">
                <a:solidFill>
                  <a:srgbClr val="38444B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rgbClr val="FFC000"/>
                </a:solidFill>
                <a:latin typeface="+mn-lt"/>
              </a:rPr>
              <a:t>Une étape dévolue à l’Agent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D09320E-C37B-7F34-EBB8-E1A3B1370B8D}"/>
              </a:ext>
            </a:extLst>
          </p:cNvPr>
          <p:cNvSpPr/>
          <p:nvPr/>
        </p:nvSpPr>
        <p:spPr>
          <a:xfrm>
            <a:off x="452334" y="4511119"/>
            <a:ext cx="5457217" cy="28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Statut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: OUVERT</a:t>
            </a:r>
            <a:endParaRPr lang="fr-F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CA4F3CEE-4029-9086-79D8-DDD89009C6AF}"/>
              </a:ext>
            </a:extLst>
          </p:cNvPr>
          <p:cNvSpPr txBox="1"/>
          <p:nvPr/>
        </p:nvSpPr>
        <p:spPr>
          <a:xfrm>
            <a:off x="265889" y="5082092"/>
            <a:ext cx="5830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Monext contrôle et traite la demande.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Si dossier conforme : le dossier passe au Statut ‘</a:t>
            </a:r>
            <a:r>
              <a:rPr lang="fr-FR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</a:t>
            </a:r>
            <a:r>
              <a:rPr lang="fr-FR" sz="1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Closed</a:t>
            </a:r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’’</a:t>
            </a:r>
          </a:p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Si dossier non conforme : retour à l’Agent avec un commentaire expliquant les raisons de la non-conformité. Le dossier passe au Statut ‘’</a:t>
            </a:r>
            <a:r>
              <a:rPr lang="fr-FR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Régulariser</a:t>
            </a:r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’’ via la transition 21/41</a:t>
            </a:r>
          </a:p>
        </p:txBody>
      </p:sp>
    </p:spTree>
    <p:extLst>
      <p:ext uri="{BB962C8B-B14F-4D97-AF65-F5344CB8AC3E}">
        <p14:creationId xmlns:p14="http://schemas.microsoft.com/office/powerpoint/2010/main" val="297661062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0FBE2-B5FD-FA83-4547-9C67F174D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30103CB5-BC71-5DCD-FA38-64C731C6FAAD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EDD41782-A956-C86B-2CDC-1ABCEFCA09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DA6E9114-4572-EDA3-D6D5-F35C9BB70BCA}"/>
              </a:ext>
            </a:extLst>
          </p:cNvPr>
          <p:cNvSpPr txBox="1"/>
          <p:nvPr/>
        </p:nvSpPr>
        <p:spPr>
          <a:xfrm>
            <a:off x="935864" y="392428"/>
            <a:ext cx="7138251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chemeClr val="accent1"/>
                </a:solidFill>
              </a:rPr>
              <a:t>La valorisation des données</a:t>
            </a: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C878251-2AC0-EC09-A0B3-66DEC4E71C8B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6D9152D8-18A9-D6BB-2ABE-DD003595FC0F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0B761E60-A4FC-D256-840D-E062C89206A2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03.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07459B-D710-21D6-7382-A1AE5494CB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CD9323D-2CCA-8235-8F94-72C55D962E15}"/>
              </a:ext>
            </a:extLst>
          </p:cNvPr>
          <p:cNvSpPr txBox="1"/>
          <p:nvPr/>
        </p:nvSpPr>
        <p:spPr>
          <a:xfrm>
            <a:off x="565916" y="1715263"/>
            <a:ext cx="112210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Spécification technique des appels API :</a:t>
            </a: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1400" dirty="0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https://docs.monext.fr/display/OUT/KYC+Dossier+Agent+%3A+Manipulation+de+tickets+par+REST+API</a:t>
            </a:r>
            <a:endParaRPr lang="en-US" sz="1400" dirty="0">
              <a:solidFill>
                <a:srgbClr val="0000FF"/>
              </a:solidFill>
              <a:cs typeface="Calibri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faciliter le démarrage :</a:t>
            </a: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Exemple d’implémentation dans l’outil POSTMAN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1400" dirty="0">
                <a:solidFill>
                  <a:srgbClr val="0000FF"/>
                </a:solidFill>
                <a:ea typeface="+mn-lt"/>
                <a:cs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https://docs.monext.fr/pages/viewpage.action?pageId=916019221</a:t>
            </a:r>
            <a:endParaRPr lang="en-US" sz="1400" dirty="0">
              <a:solidFill>
                <a:srgbClr val="0000FF"/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4330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A36DF-D27F-309B-31F7-630C3EA6F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Espace réservé du pied de page 3">
            <a:extLst>
              <a:ext uri="{FF2B5EF4-FFF2-40B4-BE49-F238E27FC236}">
                <a16:creationId xmlns:a16="http://schemas.microsoft.com/office/drawing/2014/main" id="{2A43D294-6A78-1D73-B740-22D5E53541BB}"/>
              </a:ext>
            </a:extLst>
          </p:cNvPr>
          <p:cNvSpPr txBox="1">
            <a:spLocks/>
          </p:cNvSpPr>
          <p:nvPr/>
        </p:nvSpPr>
        <p:spPr>
          <a:xfrm>
            <a:off x="126223" y="6522498"/>
            <a:ext cx="3746805" cy="21214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NeueHaasGroteskText Pro" panose="020B0504020202020204" pitchFamily="34" charset="0"/>
              </a:rPr>
              <a:t>© MONEXT - Tous droits réservés - C2 restreint</a:t>
            </a:r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E0B1B279-6C7B-E073-28F7-D339E587EA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86919" y="6522497"/>
            <a:ext cx="209544" cy="158515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C4177FD3-913F-64F3-231F-F2167693FD76}"/>
              </a:ext>
            </a:extLst>
          </p:cNvPr>
          <p:cNvSpPr txBox="1"/>
          <p:nvPr/>
        </p:nvSpPr>
        <p:spPr>
          <a:xfrm>
            <a:off x="935864" y="392428"/>
            <a:ext cx="8478300" cy="58477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chemeClr val="accent1"/>
                </a:solidFill>
              </a:rPr>
              <a:t>Informations techniques sur les API JIRA</a:t>
            </a: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B08BF6F9-DD40-84E8-C303-7210D89FFE5D}"/>
              </a:ext>
            </a:extLst>
          </p:cNvPr>
          <p:cNvGrpSpPr/>
          <p:nvPr/>
        </p:nvGrpSpPr>
        <p:grpSpPr>
          <a:xfrm>
            <a:off x="0" y="-1"/>
            <a:ext cx="943260" cy="943260"/>
            <a:chOff x="0" y="-1"/>
            <a:chExt cx="943260" cy="943260"/>
          </a:xfrm>
        </p:grpSpPr>
        <p:sp>
          <p:nvSpPr>
            <p:cNvPr id="98" name="Graphic 20">
              <a:extLst>
                <a:ext uri="{FF2B5EF4-FFF2-40B4-BE49-F238E27FC236}">
                  <a16:creationId xmlns:a16="http://schemas.microsoft.com/office/drawing/2014/main" id="{8C784D78-0C04-D989-8466-2C0D96E00234}"/>
                </a:ext>
              </a:extLst>
            </p:cNvPr>
            <p:cNvSpPr/>
            <p:nvPr/>
          </p:nvSpPr>
          <p:spPr>
            <a:xfrm rot="10800000">
              <a:off x="0" y="-1"/>
              <a:ext cx="943260" cy="943260"/>
            </a:xfrm>
            <a:custGeom>
              <a:avLst/>
              <a:gdLst>
                <a:gd name="connsiteX0" fmla="*/ 1511598 w 1511597"/>
                <a:gd name="connsiteY0" fmla="*/ 0 h 1511597"/>
                <a:gd name="connsiteX1" fmla="*/ 1511598 w 1511597"/>
                <a:gd name="connsiteY1" fmla="*/ 0 h 1511597"/>
                <a:gd name="connsiteX2" fmla="*/ 0 w 1511597"/>
                <a:gd name="connsiteY2" fmla="*/ 1511598 h 1511597"/>
                <a:gd name="connsiteX3" fmla="*/ 0 w 1511597"/>
                <a:gd name="connsiteY3" fmla="*/ 1511598 h 151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597" h="1511597">
                  <a:moveTo>
                    <a:pt x="1511598" y="0"/>
                  </a:moveTo>
                  <a:lnTo>
                    <a:pt x="1511598" y="0"/>
                  </a:lnTo>
                  <a:cubicBezTo>
                    <a:pt x="676750" y="0"/>
                    <a:pt x="0" y="676750"/>
                    <a:pt x="0" y="1511598"/>
                  </a:cubicBezTo>
                  <a:lnTo>
                    <a:pt x="0" y="1511598"/>
                  </a:lnTo>
                </a:path>
              </a:pathLst>
            </a:custGeom>
            <a:noFill/>
            <a:ln w="6350" cap="flat">
              <a:solidFill>
                <a:schemeClr val="accent3">
                  <a:alpha val="44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B622446C-AF69-3753-BD30-B848CE126953}"/>
                </a:ext>
              </a:extLst>
            </p:cNvPr>
            <p:cNvSpPr/>
            <p:nvPr/>
          </p:nvSpPr>
          <p:spPr>
            <a:xfrm>
              <a:off x="309417" y="430261"/>
              <a:ext cx="512998" cy="512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04.</a:t>
              </a:r>
            </a:p>
          </p:txBody>
        </p:sp>
      </p:grp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822F6E5-6A6F-3C37-B675-2CD5A8A675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A180-8935-4B97-AF38-01331E093DF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9CF24D8-2E79-ECE2-3532-D46CB23C74B4}"/>
              </a:ext>
            </a:extLst>
          </p:cNvPr>
          <p:cNvSpPr txBox="1"/>
          <p:nvPr/>
        </p:nvSpPr>
        <p:spPr>
          <a:xfrm>
            <a:off x="565916" y="1715263"/>
            <a:ext cx="1122100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Utilisation de la clé API fournie :</a:t>
            </a: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Recette – Clé d’API : 	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 yyyyyyyyyyyyyyyyyyyyyyyyyyyy</a:t>
            </a:r>
          </a:p>
          <a:p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- 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Production – Clé d’API :	Générée post-Recette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Utilisation des Webhooks Agent :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Recette : 		monext.beta.agent.fr</a:t>
            </a: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Production : 	monext.agent.fr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Quelles informations ?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Requêtes envoyées en GET ou POST</a:t>
            </a: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Requêtes nécessitant une authentification ?</a:t>
            </a: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Quelles informations souhaitez-vous recevoir ?</a:t>
            </a:r>
          </a:p>
          <a:p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- Format JSON ?</a:t>
            </a:r>
          </a:p>
          <a:p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51234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next">
  <a:themeElements>
    <a:clrScheme name="Monex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8444B"/>
      </a:accent1>
      <a:accent2>
        <a:srgbClr val="FFC83B"/>
      </a:accent2>
      <a:accent3>
        <a:srgbClr val="38444B"/>
      </a:accent3>
      <a:accent4>
        <a:srgbClr val="FFC83B"/>
      </a:accent4>
      <a:accent5>
        <a:srgbClr val="38444B"/>
      </a:accent5>
      <a:accent6>
        <a:srgbClr val="FFC83B"/>
      </a:accent6>
      <a:hlink>
        <a:srgbClr val="38444B"/>
      </a:hlink>
      <a:folHlink>
        <a:srgbClr val="FFC83B"/>
      </a:folHlink>
    </a:clrScheme>
    <a:fontScheme name="Personnalisé 130">
      <a:majorFont>
        <a:latin typeface="NeueHaasGroteskText Std Md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4250</TotalTime>
  <Words>1153</Words>
  <Application>Microsoft Office PowerPoint</Application>
  <PresentationFormat>Grand écran</PresentationFormat>
  <Paragraphs>195</Paragraphs>
  <Slides>10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22" baseType="lpstr">
      <vt:lpstr>-apple-system</vt:lpstr>
      <vt:lpstr>Arial</vt:lpstr>
      <vt:lpstr>Calibri</vt:lpstr>
      <vt:lpstr>Calibri Light</vt:lpstr>
      <vt:lpstr>Neue Haas Grotesk Text Pro</vt:lpstr>
      <vt:lpstr>Neue Haas Grotesk Text Pro 65 M</vt:lpstr>
      <vt:lpstr>NeueHaasGroteskText Pro</vt:lpstr>
      <vt:lpstr>NeueHaasGroteskText Std</vt:lpstr>
      <vt:lpstr>NeueHaasGroteskText Std Md</vt:lpstr>
      <vt:lpstr>Wingdings</vt:lpstr>
      <vt:lpstr>Thème Office</vt:lpstr>
      <vt:lpstr>Monext</vt:lpstr>
      <vt:lpstr> Présentation des JIRA ‘‘KYC – Agent’’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de présentation offre Collecting</dc:title>
  <dc:creator>Olivier HIRTH</dc:creator>
  <cp:lastModifiedBy>Nello GREAU</cp:lastModifiedBy>
  <cp:revision>115</cp:revision>
  <dcterms:created xsi:type="dcterms:W3CDTF">2022-04-20T08:47:30Z</dcterms:created>
  <dcterms:modified xsi:type="dcterms:W3CDTF">2025-09-29T09:58:05Z</dcterms:modified>
</cp:coreProperties>
</file>