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79" r:id="rId1"/>
  </p:sldMasterIdLst>
  <p:notesMasterIdLst>
    <p:notesMasterId r:id="rId41"/>
  </p:notesMasterIdLst>
  <p:handoutMasterIdLst>
    <p:handoutMasterId r:id="rId42"/>
  </p:handoutMasterIdLst>
  <p:sldIdLst>
    <p:sldId id="426" r:id="rId2"/>
    <p:sldId id="410" r:id="rId3"/>
    <p:sldId id="429" r:id="rId4"/>
    <p:sldId id="427" r:id="rId5"/>
    <p:sldId id="428" r:id="rId6"/>
    <p:sldId id="439" r:id="rId7"/>
    <p:sldId id="480" r:id="rId8"/>
    <p:sldId id="434" r:id="rId9"/>
    <p:sldId id="435" r:id="rId10"/>
    <p:sldId id="457" r:id="rId11"/>
    <p:sldId id="431" r:id="rId12"/>
    <p:sldId id="470" r:id="rId13"/>
    <p:sldId id="430" r:id="rId14"/>
    <p:sldId id="433" r:id="rId15"/>
    <p:sldId id="440" r:id="rId16"/>
    <p:sldId id="447" r:id="rId17"/>
    <p:sldId id="449" r:id="rId18"/>
    <p:sldId id="450" r:id="rId19"/>
    <p:sldId id="479" r:id="rId20"/>
    <p:sldId id="441" r:id="rId21"/>
    <p:sldId id="472" r:id="rId22"/>
    <p:sldId id="471" r:id="rId23"/>
    <p:sldId id="458" r:id="rId24"/>
    <p:sldId id="476" r:id="rId25"/>
    <p:sldId id="477" r:id="rId26"/>
    <p:sldId id="475" r:id="rId27"/>
    <p:sldId id="474" r:id="rId28"/>
    <p:sldId id="454" r:id="rId29"/>
    <p:sldId id="455" r:id="rId30"/>
    <p:sldId id="442" r:id="rId31"/>
    <p:sldId id="446" r:id="rId32"/>
    <p:sldId id="467" r:id="rId33"/>
    <p:sldId id="468" r:id="rId34"/>
    <p:sldId id="466" r:id="rId35"/>
    <p:sldId id="478" r:id="rId36"/>
    <p:sldId id="456" r:id="rId37"/>
    <p:sldId id="459" r:id="rId38"/>
    <p:sldId id="461" r:id="rId39"/>
    <p:sldId id="481" r:id="rId40"/>
  </p:sldIdLst>
  <p:sldSz cx="9144000" cy="6858000" type="screen4x3"/>
  <p:notesSz cx="6805613" cy="9944100"/>
  <p:custDataLst>
    <p:tags r:id="rId43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76">
          <p15:clr>
            <a:srgbClr val="A4A3A4"/>
          </p15:clr>
        </p15:guide>
        <p15:guide id="4" pos="582" userDrawn="1">
          <p15:clr>
            <a:srgbClr val="A4A3A4"/>
          </p15:clr>
        </p15:guide>
        <p15:guide id="5" orient="horz" pos="3475" userDrawn="1">
          <p15:clr>
            <a:srgbClr val="A4A3A4"/>
          </p15:clr>
        </p15:guide>
        <p15:guide id="6" orient="horz" pos="1103">
          <p15:clr>
            <a:srgbClr val="A4A3A4"/>
          </p15:clr>
        </p15:guide>
        <p15:guide id="7" orient="horz" pos="2748">
          <p15:clr>
            <a:srgbClr val="A4A3A4"/>
          </p15:clr>
        </p15:guide>
        <p15:guide id="8" pos="477">
          <p15:clr>
            <a:srgbClr val="A4A3A4"/>
          </p15:clr>
        </p15:guide>
        <p15:guide id="9" pos="2381">
          <p15:clr>
            <a:srgbClr val="A4A3A4"/>
          </p15:clr>
        </p15:guide>
        <p15:guide id="10" pos="3107">
          <p15:clr>
            <a:srgbClr val="A4A3A4"/>
          </p15:clr>
        </p15:guide>
        <p15:guide id="11" pos="3560">
          <p15:clr>
            <a:srgbClr val="A4A3A4"/>
          </p15:clr>
        </p15:guide>
        <p15:guide id="12" pos="51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1C2C"/>
    <a:srgbClr val="FF6600"/>
    <a:srgbClr val="758185"/>
    <a:srgbClr val="788082"/>
    <a:srgbClr val="215968"/>
    <a:srgbClr val="A51B91"/>
    <a:srgbClr val="000000"/>
    <a:srgbClr val="5CB4CC"/>
    <a:srgbClr val="D1D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32" autoAdjust="0"/>
    <p:restoredTop sz="96451" autoAdjust="0"/>
  </p:normalViewPr>
  <p:slideViewPr>
    <p:cSldViewPr snapToGrid="0">
      <p:cViewPr>
        <p:scale>
          <a:sx n="66" d="100"/>
          <a:sy n="66" d="100"/>
        </p:scale>
        <p:origin x="-2538" y="-1056"/>
      </p:cViewPr>
      <p:guideLst>
        <p:guide orient="horz" pos="4176"/>
        <p:guide orient="horz" pos="3475"/>
        <p:guide orient="horz" pos="1103"/>
        <p:guide orient="horz" pos="2748"/>
        <p:guide pos="582"/>
        <p:guide pos="477"/>
        <p:guide pos="2381"/>
        <p:guide pos="3107"/>
        <p:guide pos="3560"/>
        <p:guide pos="514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608" y="-72"/>
      </p:cViewPr>
      <p:guideLst>
        <p:guide orient="horz" pos="3230"/>
        <p:guide orient="horz" pos="3133"/>
        <p:guide pos="2283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gs" Target="tags/tag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302" cy="498208"/>
          </a:xfrm>
          <a:prstGeom prst="rect">
            <a:avLst/>
          </a:prstGeom>
        </p:spPr>
        <p:txBody>
          <a:bodyPr vert="horz" lIns="91566" tIns="45782" rIns="91566" bIns="45782" rtlCol="0"/>
          <a:lstStyle>
            <a:lvl1pPr algn="l">
              <a:defRPr sz="11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4791" y="1"/>
            <a:ext cx="2949302" cy="498208"/>
          </a:xfrm>
          <a:prstGeom prst="rect">
            <a:avLst/>
          </a:prstGeom>
        </p:spPr>
        <p:txBody>
          <a:bodyPr vert="horz" wrap="square" lIns="91566" tIns="45782" rIns="91566" bIns="45782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28B755D8-7854-4630-94E8-AE9491D6C686}" type="datetimeFigureOut">
              <a:rPr lang="fr-FR"/>
              <a:pPr>
                <a:defRPr/>
              </a:pPr>
              <a:t>18/07/2019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4350"/>
            <a:ext cx="2949302" cy="498207"/>
          </a:xfrm>
          <a:prstGeom prst="rect">
            <a:avLst/>
          </a:prstGeom>
        </p:spPr>
        <p:txBody>
          <a:bodyPr vert="horz" lIns="91566" tIns="45782" rIns="91566" bIns="45782" rtlCol="0" anchor="b"/>
          <a:lstStyle>
            <a:lvl1pPr algn="l">
              <a:defRPr sz="11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4791" y="9444350"/>
            <a:ext cx="2949302" cy="498207"/>
          </a:xfrm>
          <a:prstGeom prst="rect">
            <a:avLst/>
          </a:prstGeom>
        </p:spPr>
        <p:txBody>
          <a:bodyPr vert="horz" wrap="square" lIns="91566" tIns="45782" rIns="91566" bIns="45782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E70D342F-A35E-41B2-A754-AFA3BE00A2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1744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302" cy="498208"/>
          </a:xfrm>
          <a:prstGeom prst="rect">
            <a:avLst/>
          </a:prstGeom>
        </p:spPr>
        <p:txBody>
          <a:bodyPr vert="horz" lIns="91566" tIns="45782" rIns="91566" bIns="4578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791" y="1"/>
            <a:ext cx="2949302" cy="498208"/>
          </a:xfrm>
          <a:prstGeom prst="rect">
            <a:avLst/>
          </a:prstGeom>
        </p:spPr>
        <p:txBody>
          <a:bodyPr vert="horz" wrap="square" lIns="91566" tIns="45782" rIns="91566" bIns="45782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fld id="{1747ED68-84C5-4234-B33D-D96A98C99409}" type="datetimeFigureOut">
              <a:rPr lang="fr-FR"/>
              <a:pPr>
                <a:defRPr/>
              </a:pPr>
              <a:t>18/07/2019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6125"/>
            <a:ext cx="49736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6" tIns="45782" rIns="91566" bIns="45782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258" y="4722947"/>
            <a:ext cx="5445099" cy="4474613"/>
          </a:xfrm>
          <a:prstGeom prst="rect">
            <a:avLst/>
          </a:prstGeom>
        </p:spPr>
        <p:txBody>
          <a:bodyPr vert="horz" wrap="square" lIns="91566" tIns="45782" rIns="91566" bIns="45782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4350"/>
            <a:ext cx="2949302" cy="498207"/>
          </a:xfrm>
          <a:prstGeom prst="rect">
            <a:avLst/>
          </a:prstGeom>
        </p:spPr>
        <p:txBody>
          <a:bodyPr vert="horz" lIns="91566" tIns="45782" rIns="91566" bIns="4578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791" y="9444350"/>
            <a:ext cx="2949302" cy="498207"/>
          </a:xfrm>
          <a:prstGeom prst="rect">
            <a:avLst/>
          </a:prstGeom>
        </p:spPr>
        <p:txBody>
          <a:bodyPr vert="horz" wrap="square" lIns="91566" tIns="45782" rIns="91566" bIns="45782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fld id="{403A2F1B-B69D-4274-9CC6-CA693120DB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19323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17844" indent="-276094" eaLnBrk="0" hangingPunct="0"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04376" indent="-220876" eaLnBrk="0" hangingPunct="0"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46126" indent="-220876" eaLnBrk="0" hangingPunct="0"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1987877" indent="-220876" eaLnBrk="0" hangingPunct="0"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429627" indent="-220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871377" indent="-220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313128" indent="-220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754878" indent="-220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D53DE6B-09F0-4F0B-B9F9-6546D7C400AA}" type="slidenum">
              <a:rPr lang="fr-FR" altLang="fr-FR" sz="1100">
                <a:latin typeface="Calibri" pitchFamily="34" charset="0"/>
              </a:rPr>
              <a:pPr eaLnBrk="1" hangingPunct="1"/>
              <a:t>1</a:t>
            </a:fld>
            <a:endParaRPr lang="fr-FR" altLang="fr-FR" sz="1100">
              <a:latin typeface="Calibri" pitchFamily="34" charset="0"/>
            </a:endParaRPr>
          </a:p>
        </p:txBody>
      </p:sp>
      <p:sp>
        <p:nvSpPr>
          <p:cNvPr id="22532" name="Espace réservé des commentaires 1"/>
          <p:cNvSpPr>
            <a:spLocks noGrp="1"/>
          </p:cNvSpPr>
          <p:nvPr/>
        </p:nvSpPr>
        <p:spPr bwMode="auto">
          <a:xfrm>
            <a:off x="680258" y="4722947"/>
            <a:ext cx="5445099" cy="447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66" tIns="45782" rIns="91566" bIns="45782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fr-FR" sz="1000">
              <a:latin typeface="Calibri" pitchFamily="34" charset="0"/>
            </a:endParaRPr>
          </a:p>
        </p:txBody>
      </p:sp>
      <p:sp>
        <p:nvSpPr>
          <p:cNvPr id="2253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4994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/>
          <p:cNvSpPr>
            <a:spLocks noGrp="1" noChangeAspect="1"/>
          </p:cNvSpPr>
          <p:nvPr>
            <p:ph type="pic" sz="quarter" idx="10"/>
          </p:nvPr>
        </p:nvSpPr>
        <p:spPr>
          <a:xfrm>
            <a:off x="395287" y="530225"/>
            <a:ext cx="2898000" cy="289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1" name="Espace réservé pour une image  9"/>
          <p:cNvSpPr>
            <a:spLocks noGrp="1" noChangeAspect="1"/>
          </p:cNvSpPr>
          <p:nvPr>
            <p:ph type="pic" sz="quarter" idx="11"/>
          </p:nvPr>
        </p:nvSpPr>
        <p:spPr>
          <a:xfrm>
            <a:off x="3322581" y="530225"/>
            <a:ext cx="2898000" cy="289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Espace réservé pour une image  9"/>
          <p:cNvSpPr>
            <a:spLocks noGrp="1" noChangeAspect="1"/>
          </p:cNvSpPr>
          <p:nvPr>
            <p:ph type="pic" sz="quarter" idx="12"/>
          </p:nvPr>
        </p:nvSpPr>
        <p:spPr>
          <a:xfrm>
            <a:off x="395287" y="3457930"/>
            <a:ext cx="2898000" cy="289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5" name="Espace réservé pour une image  9"/>
          <p:cNvSpPr>
            <a:spLocks noGrp="1" noChangeAspect="1"/>
          </p:cNvSpPr>
          <p:nvPr>
            <p:ph type="pic" sz="quarter" idx="13"/>
          </p:nvPr>
        </p:nvSpPr>
        <p:spPr>
          <a:xfrm>
            <a:off x="3322581" y="3457930"/>
            <a:ext cx="2898000" cy="289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505517" y="678017"/>
            <a:ext cx="2387658" cy="1567609"/>
          </a:xfr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3400">
                <a:solidFill>
                  <a:schemeClr val="tx2"/>
                </a:solidFill>
              </a:defRPr>
            </a:lvl1pPr>
            <a:lvl2pPr marL="0" indent="0">
              <a:spcBef>
                <a:spcPts val="800"/>
              </a:spcBef>
              <a:buNone/>
              <a:defRPr sz="1200"/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0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05517" y="3091056"/>
            <a:ext cx="2387658" cy="1600438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2800" i="1"/>
            </a:lvl1pPr>
            <a:lvl2pPr marL="0" indent="0">
              <a:spcBef>
                <a:spcPts val="0"/>
              </a:spcBef>
              <a:buNone/>
              <a:defRPr sz="2000" i="1"/>
            </a:lvl2pPr>
            <a:lvl3pPr>
              <a:defRPr sz="1200"/>
            </a:lvl3pPr>
            <a:lvl4pPr>
              <a:defRPr sz="1200" i="0"/>
            </a:lvl4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916126" y="5741377"/>
            <a:ext cx="1882872" cy="554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1461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04" userDrawn="1">
          <p15:clr>
            <a:srgbClr val="FBAE40"/>
          </p15:clr>
        </p15:guide>
        <p15:guide id="2" pos="249" userDrawn="1">
          <p15:clr>
            <a:srgbClr val="FBAE40"/>
          </p15:clr>
        </p15:guide>
        <p15:guide id="3" pos="3923" userDrawn="1">
          <p15:clr>
            <a:srgbClr val="FBAE40"/>
          </p15:clr>
        </p15:guide>
        <p15:guide id="4" orient="horz" pos="330" userDrawn="1">
          <p15:clr>
            <a:srgbClr val="FBAE40"/>
          </p15:clr>
        </p15:guide>
        <p15:guide id="5" orient="horz" pos="2166" userDrawn="1">
          <p15:clr>
            <a:srgbClr val="FBAE40"/>
          </p15:clr>
        </p15:guide>
        <p15:guide id="6" pos="408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/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620688"/>
            <a:ext cx="7977576" cy="470898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611188" y="1888067"/>
            <a:ext cx="7975600" cy="4160308"/>
          </a:xfrm>
        </p:spPr>
        <p:txBody>
          <a:bodyPr/>
          <a:lstStyle>
            <a:lvl1pPr marL="361950" indent="-361950">
              <a:spcBef>
                <a:spcPts val="3600"/>
              </a:spcBef>
              <a:buClr>
                <a:schemeClr val="tx2"/>
              </a:buClr>
              <a:buSzPct val="155000"/>
              <a:defRPr sz="2400"/>
            </a:lvl1pPr>
            <a:lvl2pPr marL="241300" indent="-241300">
              <a:spcBef>
                <a:spcPts val="1600"/>
              </a:spcBef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/>
            </a:lvl2pPr>
            <a:lvl3pPr marL="180000" indent="-162000">
              <a:buFont typeface="Arial" panose="020B0604020202020204" pitchFamily="34" charset="0"/>
              <a:buChar char="•"/>
              <a:defRPr/>
            </a:lvl3pPr>
            <a:lvl4pPr>
              <a:defRPr i="0"/>
            </a:lvl4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6487365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Précisez le niveau de confidentialité du document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1091492"/>
            <a:ext cx="7977600" cy="43204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smtClean="0"/>
              <a:t>Sous-titre de la slide</a:t>
            </a: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206142"/>
            <a:ext cx="7977600" cy="171574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>
                <a:tab pos="4486275" algn="l"/>
              </a:tabLst>
              <a:defRPr sz="1200" baseline="0"/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</p:spTree>
    <p:extLst>
      <p:ext uri="{BB962C8B-B14F-4D97-AF65-F5344CB8AC3E}">
        <p14:creationId xmlns:p14="http://schemas.microsoft.com/office/powerpoint/2010/main" val="5435093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flèch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609600" y="1700213"/>
            <a:ext cx="3914116" cy="936625"/>
          </a:xfrm>
          <a:prstGeom prst="homePlate">
            <a:avLst>
              <a:gd name="adj" fmla="val 49457"/>
            </a:avLst>
          </a:prstGeom>
          <a:solidFill>
            <a:schemeClr val="tx2"/>
          </a:solidFill>
        </p:spPr>
        <p:txBody>
          <a:bodyPr lIns="72000" tIns="72000" rIns="72000" bIns="72000" anchor="ctr" anchorCtr="0"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2pPr>
            <a:lvl3pPr algn="ctr">
              <a:spcBef>
                <a:spcPts val="0"/>
              </a:spcBef>
              <a:defRPr i="1">
                <a:solidFill>
                  <a:schemeClr val="bg1"/>
                </a:solidFill>
              </a:defRPr>
            </a:lvl3pPr>
            <a:lvl4pPr algn="ctr">
              <a:spcBef>
                <a:spcPts val="0"/>
              </a:spcBef>
              <a:defRPr sz="1200" i="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defRPr i="1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Modifiez les styles du texte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4657055" y="1700213"/>
            <a:ext cx="3924969" cy="936625"/>
          </a:xfrm>
          <a:solidFill>
            <a:schemeClr val="accent4"/>
          </a:solidFill>
        </p:spPr>
        <p:txBody>
          <a:bodyPr lIns="90000" tIns="72000" rIns="90000" bIns="72000" anchor="ctr" anchorCtr="0"/>
          <a:lstStyle>
            <a:lvl1pPr marL="0" indent="0">
              <a:spcBef>
                <a:spcPts val="0"/>
              </a:spcBef>
              <a:buNone/>
              <a:defRPr/>
            </a:lvl1pPr>
            <a:lvl2pPr marL="108000" indent="-108000"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 sz="1200" i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6487365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Précisez le niveau de confidentialité du document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091492"/>
            <a:ext cx="7977600" cy="43204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smtClean="0"/>
              <a:t>Sous-titre de la slide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" y="208649"/>
            <a:ext cx="7977600" cy="171574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</p:spTree>
    <p:extLst>
      <p:ext uri="{BB962C8B-B14F-4D97-AF65-F5344CB8AC3E}">
        <p14:creationId xmlns:p14="http://schemas.microsoft.com/office/powerpoint/2010/main" val="19102470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700213"/>
            <a:ext cx="7977188" cy="4348162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6487365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Précisez le niveau de confidentialité du document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1091492"/>
            <a:ext cx="7977600" cy="43204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smtClean="0"/>
              <a:t>Sous-titre de la slide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208650"/>
            <a:ext cx="7977600" cy="171574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</p:spTree>
    <p:extLst>
      <p:ext uri="{BB962C8B-B14F-4D97-AF65-F5344CB8AC3E}">
        <p14:creationId xmlns:p14="http://schemas.microsoft.com/office/powerpoint/2010/main" val="14666260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encad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09600" y="1700213"/>
            <a:ext cx="3818384" cy="4348162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contenu 6"/>
          <p:cNvSpPr>
            <a:spLocks noGrp="1"/>
          </p:cNvSpPr>
          <p:nvPr>
            <p:ph sz="quarter" idx="14"/>
          </p:nvPr>
        </p:nvSpPr>
        <p:spPr>
          <a:xfrm>
            <a:off x="5389489" y="2254294"/>
            <a:ext cx="2520000" cy="3240000"/>
          </a:xfrm>
          <a:solidFill>
            <a:schemeClr val="accent4"/>
          </a:solidFill>
        </p:spPr>
        <p:txBody>
          <a:bodyPr lIns="216000" tIns="216000" rIns="216000" bIns="216000" anchor="ctr" anchorCtr="0"/>
          <a:lstStyle>
            <a:lvl1pPr marL="0" indent="0">
              <a:spcBef>
                <a:spcPts val="800"/>
              </a:spcBef>
              <a:buNone/>
              <a:defRPr/>
            </a:lvl1pPr>
            <a:lvl2pPr>
              <a:spcBef>
                <a:spcPts val="800"/>
              </a:spcBef>
              <a:defRPr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6487365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Précisez le niveau de confidentialité du document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091492"/>
            <a:ext cx="7977600" cy="432048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 dirty="0" smtClean="0"/>
              <a:t>Sous-titre de la slide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" y="208646"/>
            <a:ext cx="7977600" cy="171574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tabLst/>
              <a:defRPr sz="1200" baseline="0"/>
            </a:lvl1pPr>
          </a:lstStyle>
          <a:p>
            <a:pPr lvl="0"/>
            <a:r>
              <a:rPr lang="fr-FR" dirty="0" smtClean="0"/>
              <a:t>Insérez ici vos chapitres &gt;</a:t>
            </a:r>
          </a:p>
        </p:txBody>
      </p:sp>
    </p:spTree>
    <p:extLst>
      <p:ext uri="{BB962C8B-B14F-4D97-AF65-F5344CB8AC3E}">
        <p14:creationId xmlns:p14="http://schemas.microsoft.com/office/powerpoint/2010/main" val="29058560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620688"/>
            <a:ext cx="7977576" cy="4708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1188" y="1600200"/>
            <a:ext cx="7975987" cy="44481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947727" y="6470641"/>
            <a:ext cx="2133600" cy="18466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508104" y="6487365"/>
            <a:ext cx="2895600" cy="15388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Précisez le niveau de confidentialité du document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87175" y="6411309"/>
            <a:ext cx="306000" cy="306000"/>
          </a:xfrm>
          <a:prstGeom prst="rect">
            <a:avLst/>
          </a:prstGeom>
          <a:solidFill>
            <a:schemeClr val="accent4"/>
          </a:solidFill>
        </p:spPr>
        <p:txBody>
          <a:bodyPr vert="horz" wrap="square" lIns="0" tIns="0" rIns="0" bIns="0" rtlCol="0" anchor="ctr" anchorCtr="0">
            <a:noAutofit/>
          </a:bodyPr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B18847E5-960E-4006-A223-F9CCFE08782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en-US" sz="1800">
              <a:solidFill>
                <a:schemeClr val="accent4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5" t="33596" r="15052" b="35446"/>
          <a:stretch/>
        </p:blipFill>
        <p:spPr>
          <a:xfrm>
            <a:off x="608772" y="6250578"/>
            <a:ext cx="1437733" cy="4235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72" r:id="rId1"/>
    <p:sldLayoutId id="2147485573" r:id="rId2"/>
    <p:sldLayoutId id="2147485574" r:id="rId3"/>
    <p:sldLayoutId id="2147485567" r:id="rId4"/>
    <p:sldLayoutId id="2147485575" r:id="rId5"/>
  </p:sldLayoutIdLst>
  <p:transition spd="slow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15900" indent="-215900" algn="l" rtl="0" eaLnBrk="0" fontAlgn="base" hangingPunct="0">
        <a:spcBef>
          <a:spcPts val="1600"/>
        </a:spcBef>
        <a:spcAft>
          <a:spcPct val="0"/>
        </a:spcAft>
        <a:buClr>
          <a:schemeClr val="accent4"/>
        </a:buClr>
        <a:buSzPct val="175000"/>
        <a:buFont typeface="Arial" panose="020B0604020202020204" pitchFamily="34" charset="0"/>
        <a:buChar char="■"/>
        <a:defRPr sz="1400" kern="1200">
          <a:solidFill>
            <a:schemeClr val="bg2"/>
          </a:solidFill>
          <a:latin typeface="+mn-lt"/>
          <a:ea typeface="ＭＳ Ｐゴシック" charset="0"/>
          <a:cs typeface="ＭＳ Ｐゴシック" charset="0"/>
        </a:defRPr>
      </a:lvl1pPr>
      <a:lvl2pPr marL="198438" indent="-179388" algn="l" rtl="0" eaLnBrk="0" fontAlgn="base" hangingPunct="0">
        <a:spcBef>
          <a:spcPts val="16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n"/>
        <a:defRPr sz="1400" kern="1200">
          <a:solidFill>
            <a:schemeClr val="bg2"/>
          </a:solidFill>
          <a:latin typeface="+mn-lt"/>
          <a:ea typeface="ＭＳ Ｐゴシック" charset="0"/>
          <a:cs typeface="+mn-cs"/>
        </a:defRPr>
      </a:lvl2pPr>
      <a:lvl3pPr marL="144463" indent="-144463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bg2"/>
          </a:solidFill>
          <a:latin typeface="+mn-lt"/>
          <a:ea typeface="ＭＳ Ｐゴシック" charset="0"/>
          <a:cs typeface="+mn-cs"/>
        </a:defRPr>
      </a:lvl3pPr>
      <a:lvl4pPr marL="252413" indent="-1143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-"/>
        <a:defRPr sz="1400" i="1" kern="1200">
          <a:solidFill>
            <a:schemeClr val="bg2"/>
          </a:solidFill>
          <a:latin typeface="+mn-lt"/>
          <a:ea typeface="ＭＳ Ｐゴシック" charset="0"/>
          <a:cs typeface="+mn-cs"/>
        </a:defRPr>
      </a:lvl4pPr>
      <a:lvl5pPr marL="390525" indent="-128588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&gt;"/>
        <a:defRPr sz="1200" kern="1200">
          <a:solidFill>
            <a:schemeClr val="bg2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5602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orient="horz" pos="4171" userDrawn="1">
          <p15:clr>
            <a:srgbClr val="F26B43"/>
          </p15:clr>
        </p15:guide>
        <p15:guide id="4" orient="horz" pos="283" userDrawn="1">
          <p15:clr>
            <a:srgbClr val="F26B43"/>
          </p15:clr>
        </p15:guide>
        <p15:guide id="5" orient="horz" pos="768" userDrawn="1">
          <p15:clr>
            <a:srgbClr val="F26B43"/>
          </p15:clr>
        </p15:guide>
        <p15:guide id="6" orient="horz" pos="3810" userDrawn="1">
          <p15:clr>
            <a:srgbClr val="F26B43"/>
          </p15:clr>
        </p15:guide>
        <p15:guide id="7" pos="54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7"/>
          <p:cNvSpPr>
            <a:spLocks noGrp="1"/>
          </p:cNvSpPr>
          <p:nvPr>
            <p:ph type="body" sz="quarter" idx="14"/>
          </p:nvPr>
        </p:nvSpPr>
        <p:spPr>
          <a:xfrm>
            <a:off x="719016" y="1359536"/>
            <a:ext cx="7813128" cy="2367828"/>
          </a:xfrm>
        </p:spPr>
        <p:txBody>
          <a:bodyPr/>
          <a:lstStyle/>
          <a:p>
            <a:r>
              <a:rPr lang="fr-FR" dirty="0" smtClean="0"/>
              <a:t>Topaze-Personne </a:t>
            </a:r>
            <a:r>
              <a:rPr lang="fr-FR" sz="2800" dirty="0" smtClean="0"/>
              <a:t>PRO</a:t>
            </a:r>
          </a:p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2800" i="1" dirty="0">
                <a:solidFill>
                  <a:schemeClr val="tx1"/>
                </a:solidFill>
              </a:rPr>
              <a:t>Vivier AGRI / CAP PME</a:t>
            </a:r>
          </a:p>
          <a:p>
            <a:endParaRPr lang="fr-FR" dirty="0" smtClean="0">
              <a:solidFill>
                <a:schemeClr val="bg2"/>
              </a:solidFill>
            </a:endParaRPr>
          </a:p>
          <a:p>
            <a:pPr lvl="1"/>
            <a:r>
              <a:rPr lang="fr-FR" sz="1600" dirty="0" smtClean="0">
                <a:solidFill>
                  <a:schemeClr val="tx2"/>
                </a:solidFill>
              </a:rPr>
              <a:t>Juin 2019</a:t>
            </a:r>
          </a:p>
          <a:p>
            <a:endParaRPr lang="fr-FR" dirty="0"/>
          </a:p>
        </p:txBody>
      </p:sp>
      <p:pic>
        <p:nvPicPr>
          <p:cNvPr id="6" name="Picture 2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287" y="3457930"/>
            <a:ext cx="2898000" cy="289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" r="27"/>
          <a:stretch/>
        </p:blipFill>
        <p:spPr bwMode="auto">
          <a:xfrm>
            <a:off x="3333339" y="3445548"/>
            <a:ext cx="2898000" cy="289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46" y="478141"/>
            <a:ext cx="8181546" cy="67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7466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3633" y="2601798"/>
            <a:ext cx="2620652" cy="6221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Généralités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Création PM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Fiche Connaissance Client PM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SAV PM 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Topaze-Personne </a:t>
            </a:r>
            <a:r>
              <a:rPr lang="fr-FR" dirty="0" smtClean="0"/>
              <a:t>PRO</a:t>
            </a:r>
            <a:endParaRPr lang="fr-F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4762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PM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1" y="1078477"/>
            <a:ext cx="8556723" cy="4925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39781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tx2"/>
              </a:buClr>
            </a:pPr>
            <a:r>
              <a:rPr lang="fr-FR" b="1" dirty="0" smtClean="0">
                <a:solidFill>
                  <a:schemeClr val="tx1"/>
                </a:solidFill>
              </a:rPr>
              <a:t>Identification </a:t>
            </a:r>
          </a:p>
          <a:p>
            <a:pPr marL="358775" lvl="1">
              <a:buClr>
                <a:schemeClr val="accent4"/>
              </a:buClr>
            </a:pPr>
            <a:r>
              <a:rPr lang="fr-FR" altLang="fr-FR" dirty="0">
                <a:solidFill>
                  <a:srgbClr val="000000"/>
                </a:solidFill>
              </a:rPr>
              <a:t>Recherche par SIREN / SIRET ou Raison Sociale / Code postal. Existence dans BIL ou pas</a:t>
            </a:r>
            <a:r>
              <a:rPr lang="fr-FR" altLang="fr-FR" dirty="0" smtClean="0">
                <a:solidFill>
                  <a:srgbClr val="000000"/>
                </a:solidFill>
              </a:rPr>
              <a:t>.</a:t>
            </a:r>
            <a:endParaRPr lang="fr-FR" dirty="0"/>
          </a:p>
          <a:p>
            <a:pPr lvl="1"/>
            <a:endParaRPr lang="fr-FR" altLang="fr-FR" dirty="0">
              <a:solidFill>
                <a:srgbClr val="000000"/>
              </a:solidFill>
            </a:endParaRPr>
          </a:p>
          <a:p>
            <a:pPr lvl="1"/>
            <a:endParaRPr lang="fr-FR" altLang="fr-FR" dirty="0" smtClean="0">
              <a:solidFill>
                <a:srgbClr val="000000"/>
              </a:solidFill>
            </a:endParaRPr>
          </a:p>
          <a:p>
            <a:pPr lvl="1"/>
            <a:endParaRPr lang="fr-FR" altLang="fr-FR" dirty="0">
              <a:solidFill>
                <a:srgbClr val="000000"/>
              </a:solidFill>
            </a:endParaRPr>
          </a:p>
          <a:p>
            <a:pPr lvl="1"/>
            <a:endParaRPr lang="fr-FR" altLang="fr-FR" dirty="0" smtClean="0">
              <a:solidFill>
                <a:srgbClr val="000000"/>
              </a:solidFill>
            </a:endParaRPr>
          </a:p>
          <a:p>
            <a:pPr lvl="1"/>
            <a:endParaRPr lang="fr-FR" altLang="fr-FR" dirty="0">
              <a:solidFill>
                <a:srgbClr val="000000"/>
              </a:solidFill>
            </a:endParaRPr>
          </a:p>
          <a:p>
            <a:pPr marL="19050" lvl="1" indent="0">
              <a:buNone/>
            </a:pPr>
            <a:endParaRPr lang="fr-FR" altLang="fr-FR" dirty="0" smtClean="0">
              <a:solidFill>
                <a:srgbClr val="000000"/>
              </a:solidFill>
            </a:endParaRPr>
          </a:p>
          <a:p>
            <a:pPr marL="19050" lvl="1" indent="0">
              <a:buNone/>
            </a:pPr>
            <a:endParaRPr lang="fr-FR" altLang="fr-FR" dirty="0" smtClean="0">
              <a:solidFill>
                <a:srgbClr val="000000"/>
              </a:solidFill>
            </a:endParaRPr>
          </a:p>
          <a:p>
            <a:pPr marL="19050" lvl="1" indent="0">
              <a:buNone/>
            </a:pPr>
            <a:endParaRPr lang="fr-FR" altLang="fr-FR" dirty="0">
              <a:solidFill>
                <a:srgbClr val="000000"/>
              </a:solidFill>
            </a:endParaRPr>
          </a:p>
          <a:p>
            <a:pPr marL="19050" lvl="1" indent="0">
              <a:buNone/>
            </a:pPr>
            <a:r>
              <a:rPr lang="fr-FR" altLang="fr-FR" dirty="0" smtClean="0">
                <a:solidFill>
                  <a:srgbClr val="000000"/>
                </a:solidFill>
              </a:rPr>
              <a:t>                                                                OU </a:t>
            </a:r>
            <a:endParaRPr lang="fr-FR" altLang="fr-FR" dirty="0">
              <a:solidFill>
                <a:srgbClr val="000000"/>
              </a:solidFill>
            </a:endParaRPr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1" name="Picture 5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6" r="1869" b="4676"/>
          <a:stretch/>
        </p:blipFill>
        <p:spPr>
          <a:xfrm>
            <a:off x="426022" y="3327662"/>
            <a:ext cx="6464971" cy="2243580"/>
          </a:xfrm>
          <a:prstGeom prst="rect">
            <a:avLst/>
          </a:prstGeom>
        </p:spPr>
      </p:pic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726105"/>
              </p:ext>
            </p:extLst>
          </p:nvPr>
        </p:nvGraphicFramePr>
        <p:xfrm>
          <a:off x="4231554" y="5573484"/>
          <a:ext cx="4248150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1" name="Image bitmap" r:id="rId4" imgW="3801006" imgH="1076475" progId="PBrush">
                  <p:embed/>
                </p:oleObj>
              </mc:Choice>
              <mc:Fallback>
                <p:oleObj name="Image bitmap" r:id="rId4" imgW="3801006" imgH="1076475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1554" y="5573484"/>
                        <a:ext cx="4248150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22" y="1111217"/>
            <a:ext cx="77470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22" y="2430764"/>
            <a:ext cx="7937370" cy="63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23722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521104"/>
            <a:ext cx="7977188" cy="4348162"/>
          </a:xfrm>
        </p:spPr>
        <p:txBody>
          <a:bodyPr/>
          <a:lstStyle/>
          <a:p>
            <a:pPr marL="325438" lvl="1" indent="-342900" algn="just" eaLnBrk="1" hangingPunct="1">
              <a:lnSpc>
                <a:spcPct val="80000"/>
              </a:lnSpc>
            </a:pPr>
            <a:r>
              <a:rPr lang="fr-FR" altLang="fr-FR" sz="1800" dirty="0" smtClean="0">
                <a:solidFill>
                  <a:schemeClr val="tx1"/>
                </a:solidFill>
              </a:rPr>
              <a:t>Le fichier BIL (fourni par </a:t>
            </a:r>
            <a:r>
              <a:rPr lang="fr-FR" altLang="fr-FR" sz="1800" dirty="0" err="1" smtClean="0">
                <a:solidFill>
                  <a:schemeClr val="tx1"/>
                </a:solidFill>
              </a:rPr>
              <a:t>Altarès</a:t>
            </a:r>
            <a:r>
              <a:rPr lang="fr-FR" altLang="fr-FR" sz="1800" dirty="0" smtClean="0">
                <a:solidFill>
                  <a:schemeClr val="tx1"/>
                </a:solidFill>
              </a:rPr>
              <a:t>) est remis à jour tous les jeudis</a:t>
            </a:r>
            <a:endParaRPr lang="fr-FR" altLang="fr-FR" sz="2000" dirty="0">
              <a:solidFill>
                <a:srgbClr val="FF0000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BIL</a:t>
            </a:r>
            <a:endParaRPr lang="fr-FR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840" y="1952329"/>
            <a:ext cx="6323547" cy="367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39781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tx2"/>
              </a:buClr>
            </a:pPr>
            <a:r>
              <a:rPr lang="fr-FR" b="1" dirty="0" smtClean="0">
                <a:solidFill>
                  <a:schemeClr val="tx1"/>
                </a:solidFill>
              </a:rPr>
              <a:t>Associés &amp; dirigeants statutaires </a:t>
            </a:r>
            <a:r>
              <a:rPr lang="fr-FR" dirty="0" smtClean="0">
                <a:solidFill>
                  <a:schemeClr val="tx1"/>
                </a:solidFill>
              </a:rPr>
              <a:t>: actionnaires généralités</a:t>
            </a:r>
          </a:p>
          <a:p>
            <a:pPr marL="358775" lvl="1">
              <a:buClr>
                <a:schemeClr val="accent4"/>
              </a:buClr>
            </a:pPr>
            <a:r>
              <a:rPr lang="fr-FR" altLang="fr-FR" sz="1600" dirty="0">
                <a:solidFill>
                  <a:srgbClr val="000000"/>
                </a:solidFill>
              </a:rPr>
              <a:t>Tous les actionnaires existants pour la société sont affichés avec la possibilité de les mettre à </a:t>
            </a:r>
            <a:r>
              <a:rPr lang="fr-FR" altLang="fr-FR" sz="1600" dirty="0" smtClean="0">
                <a:solidFill>
                  <a:srgbClr val="000000"/>
                </a:solidFill>
              </a:rPr>
              <a:t>jour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smtClean="0">
                <a:solidFill>
                  <a:srgbClr val="000000"/>
                </a:solidFill>
              </a:rPr>
              <a:t>        </a:t>
            </a:r>
            <a:r>
              <a:rPr lang="fr-FR" altLang="fr-FR" sz="1600" dirty="0" smtClean="0">
                <a:solidFill>
                  <a:srgbClr val="FF0000"/>
                </a:solidFill>
              </a:rPr>
              <a:t>IMPACT RDP</a:t>
            </a:r>
            <a:endParaRPr lang="fr-FR" sz="1600" dirty="0">
              <a:solidFill>
                <a:srgbClr val="FF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sz="2000" dirty="0" smtClean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sz="2000" dirty="0" smtClean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sz="2000" dirty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sz="2000" dirty="0" smtClean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sz="2000" dirty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sz="2000" dirty="0">
              <a:solidFill>
                <a:schemeClr val="accent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sz="2000" dirty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dirty="0"/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253592"/>
              </p:ext>
            </p:extLst>
          </p:nvPr>
        </p:nvGraphicFramePr>
        <p:xfrm>
          <a:off x="410561" y="2822106"/>
          <a:ext cx="8280400" cy="221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" name="Image bitmap" r:id="rId3" imgW="6657143" imgH="1781424" progId="PBrush">
                  <p:embed/>
                </p:oleObj>
              </mc:Choice>
              <mc:Fallback>
                <p:oleObj name="Image bitmap" r:id="rId3" imgW="6657143" imgH="1781424" progId="PBrush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561" y="2822106"/>
                        <a:ext cx="8280400" cy="2214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41" y="1086027"/>
            <a:ext cx="7753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8" name="Picture 4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111" y="2325557"/>
            <a:ext cx="376164" cy="32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39781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" y="2424064"/>
            <a:ext cx="867727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tx2"/>
              </a:buClr>
            </a:pPr>
            <a:r>
              <a:rPr lang="fr-FR" b="1" dirty="0">
                <a:solidFill>
                  <a:schemeClr val="tx1"/>
                </a:solidFill>
              </a:rPr>
              <a:t>Associés &amp; dirigeants </a:t>
            </a:r>
            <a:r>
              <a:rPr lang="fr-FR" b="1" dirty="0" smtClean="0">
                <a:solidFill>
                  <a:schemeClr val="tx1"/>
                </a:solidFill>
              </a:rPr>
              <a:t>statutaires </a:t>
            </a:r>
            <a:r>
              <a:rPr lang="fr-FR" dirty="0" smtClean="0">
                <a:solidFill>
                  <a:schemeClr val="tx1"/>
                </a:solidFill>
              </a:rPr>
              <a:t>: actionnaire PP</a:t>
            </a:r>
          </a:p>
          <a:p>
            <a:pPr marL="358775" lvl="1">
              <a:buClr>
                <a:schemeClr val="accent4"/>
              </a:buClr>
            </a:pPr>
            <a:r>
              <a:rPr lang="fr-FR" dirty="0" smtClean="0">
                <a:solidFill>
                  <a:schemeClr val="tx1"/>
                </a:solidFill>
              </a:rPr>
              <a:t>Saisie d’un associé/actionnaire PP</a:t>
            </a:r>
          </a:p>
          <a:p>
            <a:pPr marL="358775" lvl="1">
              <a:buClr>
                <a:schemeClr val="accent4"/>
              </a:buClr>
            </a:pPr>
            <a:endParaRPr lang="fr-FR" dirty="0" smtClean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dirty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dirty="0" smtClean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dirty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dirty="0" smtClean="0">
              <a:solidFill>
                <a:schemeClr val="tx1"/>
              </a:solidFill>
            </a:endParaRPr>
          </a:p>
          <a:p>
            <a:pPr lvl="3" algn="just">
              <a:lnSpc>
                <a:spcPct val="60000"/>
              </a:lnSpc>
              <a:spcBef>
                <a:spcPct val="50000"/>
              </a:spcBef>
            </a:pPr>
            <a:r>
              <a:rPr lang="fr-FR" altLang="fr-FR" i="0" dirty="0" smtClean="0">
                <a:solidFill>
                  <a:srgbClr val="000000"/>
                </a:solidFill>
              </a:rPr>
              <a:t>Si </a:t>
            </a:r>
            <a:r>
              <a:rPr lang="fr-FR" altLang="fr-FR" i="0" dirty="0">
                <a:solidFill>
                  <a:srgbClr val="000000"/>
                </a:solidFill>
              </a:rPr>
              <a:t>l’actionnaire existe dans </a:t>
            </a:r>
            <a:r>
              <a:rPr lang="fr-FR" altLang="fr-FR" i="0" dirty="0" smtClean="0">
                <a:solidFill>
                  <a:srgbClr val="000000"/>
                </a:solidFill>
              </a:rPr>
              <a:t>l’entité : </a:t>
            </a:r>
            <a:r>
              <a:rPr lang="fr-FR" altLang="fr-FR" i="0" dirty="0">
                <a:solidFill>
                  <a:srgbClr val="000000"/>
                </a:solidFill>
              </a:rPr>
              <a:t>reprendre </a:t>
            </a:r>
            <a:r>
              <a:rPr lang="fr-FR" altLang="fr-FR" i="0" dirty="0" smtClean="0">
                <a:solidFill>
                  <a:srgbClr val="000000"/>
                </a:solidFill>
              </a:rPr>
              <a:t>l’identifiant.</a:t>
            </a:r>
          </a:p>
          <a:p>
            <a:pPr lvl="3" algn="just">
              <a:lnSpc>
                <a:spcPct val="60000"/>
              </a:lnSpc>
              <a:spcBef>
                <a:spcPct val="50000"/>
              </a:spcBef>
            </a:pPr>
            <a:r>
              <a:rPr lang="fr-FR" altLang="fr-FR" i="0" dirty="0" smtClean="0">
                <a:solidFill>
                  <a:srgbClr val="000000"/>
                </a:solidFill>
              </a:rPr>
              <a:t>Si </a:t>
            </a:r>
            <a:r>
              <a:rPr lang="fr-FR" altLang="fr-FR" i="0" dirty="0">
                <a:solidFill>
                  <a:srgbClr val="000000"/>
                </a:solidFill>
              </a:rPr>
              <a:t>l’actionnaire existe dans une autre </a:t>
            </a:r>
            <a:r>
              <a:rPr lang="fr-FR" altLang="fr-FR" i="0" dirty="0" smtClean="0">
                <a:solidFill>
                  <a:srgbClr val="000000"/>
                </a:solidFill>
              </a:rPr>
              <a:t>fédération : </a:t>
            </a:r>
            <a:r>
              <a:rPr lang="fr-FR" altLang="fr-FR" i="0" dirty="0">
                <a:solidFill>
                  <a:srgbClr val="000000"/>
                </a:solidFill>
              </a:rPr>
              <a:t>le sélectionner : </a:t>
            </a:r>
            <a:endParaRPr lang="fr-FR" altLang="fr-FR" i="0" dirty="0" smtClean="0">
              <a:solidFill>
                <a:srgbClr val="000000"/>
              </a:solidFill>
            </a:endParaRPr>
          </a:p>
          <a:p>
            <a:pPr marL="138113" lvl="3" indent="0" algn="just">
              <a:lnSpc>
                <a:spcPct val="60000"/>
              </a:lnSpc>
              <a:spcBef>
                <a:spcPct val="50000"/>
              </a:spcBef>
              <a:buNone/>
            </a:pPr>
            <a:r>
              <a:rPr lang="fr-FR" altLang="fr-FR" i="0" dirty="0">
                <a:solidFill>
                  <a:srgbClr val="000000"/>
                </a:solidFill>
              </a:rPr>
              <a:t>	</a:t>
            </a:r>
            <a:r>
              <a:rPr lang="fr-FR" altLang="fr-FR" i="0" dirty="0" smtClean="0">
                <a:solidFill>
                  <a:srgbClr val="000000"/>
                </a:solidFill>
              </a:rPr>
              <a:t>l’identifiant </a:t>
            </a:r>
            <a:r>
              <a:rPr lang="fr-FR" altLang="fr-FR" i="0" dirty="0">
                <a:solidFill>
                  <a:srgbClr val="000000"/>
                </a:solidFill>
              </a:rPr>
              <a:t>sera créé en fin de processus (enchaînement automatique</a:t>
            </a:r>
            <a:r>
              <a:rPr lang="fr-FR" altLang="fr-FR" i="0" dirty="0" smtClean="0">
                <a:solidFill>
                  <a:srgbClr val="000000"/>
                </a:solidFill>
              </a:rPr>
              <a:t>).</a:t>
            </a:r>
          </a:p>
          <a:p>
            <a:pPr lvl="3" algn="just">
              <a:lnSpc>
                <a:spcPct val="60000"/>
              </a:lnSpc>
              <a:spcBef>
                <a:spcPct val="50000"/>
              </a:spcBef>
            </a:pPr>
            <a:r>
              <a:rPr lang="fr-FR" altLang="fr-FR" i="0" dirty="0" smtClean="0">
                <a:solidFill>
                  <a:srgbClr val="000000"/>
                </a:solidFill>
              </a:rPr>
              <a:t>Si </a:t>
            </a:r>
            <a:r>
              <a:rPr lang="fr-FR" altLang="fr-FR" i="0" dirty="0">
                <a:solidFill>
                  <a:srgbClr val="000000"/>
                </a:solidFill>
              </a:rPr>
              <a:t>l’actionnaire n’existe pas au niveau Crédit Mutuel </a:t>
            </a:r>
            <a:r>
              <a:rPr lang="fr-FR" altLang="fr-FR" i="0" dirty="0" smtClean="0">
                <a:solidFill>
                  <a:srgbClr val="000000"/>
                </a:solidFill>
              </a:rPr>
              <a:t>Arkéa</a:t>
            </a:r>
            <a:r>
              <a:rPr lang="fr-FR" altLang="fr-FR" i="0" dirty="0">
                <a:solidFill>
                  <a:srgbClr val="000000"/>
                </a:solidFill>
              </a:rPr>
              <a:t>, le saisir : </a:t>
            </a:r>
          </a:p>
          <a:p>
            <a:pPr marL="138113" lvl="3" indent="0" algn="just">
              <a:lnSpc>
                <a:spcPct val="60000"/>
              </a:lnSpc>
              <a:spcBef>
                <a:spcPct val="50000"/>
              </a:spcBef>
              <a:buNone/>
            </a:pPr>
            <a:r>
              <a:rPr lang="fr-FR" altLang="fr-FR" i="0" dirty="0" smtClean="0">
                <a:solidFill>
                  <a:srgbClr val="000000"/>
                </a:solidFill>
              </a:rPr>
              <a:t>	l’identifiant </a:t>
            </a:r>
            <a:r>
              <a:rPr lang="fr-FR" altLang="fr-FR" i="0" dirty="0">
                <a:solidFill>
                  <a:srgbClr val="000000"/>
                </a:solidFill>
              </a:rPr>
              <a:t>sera créé en fin de processus (enchaînement automatique).</a:t>
            </a:r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41" y="1086027"/>
            <a:ext cx="7753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3172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37" y="2173518"/>
            <a:ext cx="810577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tx2"/>
              </a:buClr>
            </a:pPr>
            <a:r>
              <a:rPr lang="fr-FR" b="1" dirty="0">
                <a:solidFill>
                  <a:schemeClr val="tx1"/>
                </a:solidFill>
              </a:rPr>
              <a:t>Associés &amp; dirigeants </a:t>
            </a:r>
            <a:r>
              <a:rPr lang="fr-FR" b="1" dirty="0" smtClean="0">
                <a:solidFill>
                  <a:schemeClr val="tx1"/>
                </a:solidFill>
              </a:rPr>
              <a:t>statutaires </a:t>
            </a:r>
            <a:r>
              <a:rPr lang="fr-FR" dirty="0" smtClean="0">
                <a:solidFill>
                  <a:schemeClr val="tx1"/>
                </a:solidFill>
              </a:rPr>
              <a:t>: actionnaire PM</a:t>
            </a:r>
          </a:p>
          <a:p>
            <a:pPr marL="358775" lvl="1">
              <a:buClr>
                <a:schemeClr val="accent4"/>
              </a:buClr>
            </a:pPr>
            <a:r>
              <a:rPr lang="fr-FR" dirty="0" smtClean="0">
                <a:solidFill>
                  <a:schemeClr val="tx1"/>
                </a:solidFill>
              </a:rPr>
              <a:t>Saisie d’un associé/actionnaire PM</a:t>
            </a:r>
          </a:p>
          <a:p>
            <a:pPr marL="358775" lvl="1">
              <a:buClr>
                <a:schemeClr val="accent4"/>
              </a:buClr>
            </a:pPr>
            <a:endParaRPr lang="fr-FR" altLang="fr-FR" dirty="0" smtClean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 smtClean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 smtClean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sz="3200" dirty="0">
              <a:solidFill>
                <a:srgbClr val="000000"/>
              </a:solidFill>
            </a:endParaRPr>
          </a:p>
          <a:p>
            <a:pPr lvl="3" algn="just">
              <a:lnSpc>
                <a:spcPct val="60000"/>
              </a:lnSpc>
              <a:spcBef>
                <a:spcPct val="50000"/>
              </a:spcBef>
            </a:pPr>
            <a:r>
              <a:rPr lang="fr-FR" altLang="fr-FR" i="0" dirty="0" smtClean="0">
                <a:solidFill>
                  <a:schemeClr val="tx1"/>
                </a:solidFill>
              </a:rPr>
              <a:t>Si </a:t>
            </a:r>
            <a:r>
              <a:rPr lang="fr-FR" altLang="fr-FR" i="0" dirty="0">
                <a:solidFill>
                  <a:schemeClr val="tx1"/>
                </a:solidFill>
              </a:rPr>
              <a:t>l’actionnaire existe dans au moins une </a:t>
            </a:r>
            <a:r>
              <a:rPr lang="fr-FR" altLang="fr-FR" i="0" dirty="0" smtClean="0">
                <a:solidFill>
                  <a:schemeClr val="tx1"/>
                </a:solidFill>
              </a:rPr>
              <a:t>entité du groupe : </a:t>
            </a:r>
            <a:r>
              <a:rPr lang="fr-FR" altLang="fr-FR" i="0" dirty="0">
                <a:solidFill>
                  <a:schemeClr val="tx1"/>
                </a:solidFill>
              </a:rPr>
              <a:t>on doit </a:t>
            </a:r>
            <a:r>
              <a:rPr lang="fr-FR" altLang="fr-FR" i="0" dirty="0" smtClean="0">
                <a:solidFill>
                  <a:schemeClr val="tx1"/>
                </a:solidFill>
              </a:rPr>
              <a:t>l’utiliser. </a:t>
            </a:r>
          </a:p>
          <a:p>
            <a:pPr lvl="3" algn="just">
              <a:spcBef>
                <a:spcPct val="50000"/>
              </a:spcBef>
              <a:spcAft>
                <a:spcPts val="600"/>
              </a:spcAft>
            </a:pPr>
            <a:r>
              <a:rPr lang="fr-FR" altLang="fr-FR" i="0" dirty="0" smtClean="0">
                <a:solidFill>
                  <a:schemeClr val="tx1"/>
                </a:solidFill>
              </a:rPr>
              <a:t>Si </a:t>
            </a:r>
            <a:r>
              <a:rPr lang="fr-FR" altLang="fr-FR" i="0" dirty="0">
                <a:solidFill>
                  <a:schemeClr val="tx1"/>
                </a:solidFill>
              </a:rPr>
              <a:t>l’actionnaire n’existe pas au niveau Crédit Mutuel </a:t>
            </a:r>
            <a:r>
              <a:rPr lang="fr-FR" altLang="fr-FR" i="0" dirty="0" smtClean="0">
                <a:solidFill>
                  <a:schemeClr val="tx1"/>
                </a:solidFill>
              </a:rPr>
              <a:t>Arkéa : il </a:t>
            </a:r>
            <a:r>
              <a:rPr lang="fr-FR" altLang="fr-FR" i="0" dirty="0">
                <a:solidFill>
                  <a:schemeClr val="tx1"/>
                </a:solidFill>
              </a:rPr>
              <a:t>est nécessaire de le créer préalablement</a:t>
            </a:r>
            <a:r>
              <a:rPr lang="fr-FR" altLang="fr-FR" i="0" dirty="0" smtClean="0">
                <a:solidFill>
                  <a:schemeClr val="tx1"/>
                </a:solidFill>
              </a:rPr>
              <a:t>. En effet, pour éviter les confusions, on ne créé pas de PM lors d’un processus de création d’une PM « principale »</a:t>
            </a:r>
            <a:endParaRPr lang="fr-FR" altLang="fr-FR" i="0" dirty="0">
              <a:solidFill>
                <a:srgbClr val="000000"/>
              </a:solidFill>
            </a:endParaRPr>
          </a:p>
          <a:p>
            <a:pPr marL="412750" lvl="3">
              <a:buClr>
                <a:schemeClr val="accent4"/>
              </a:buClr>
            </a:pPr>
            <a:endParaRPr lang="fr-FR" altLang="fr-FR" i="0" dirty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dirty="0">
              <a:solidFill>
                <a:srgbClr val="000000"/>
              </a:solidFill>
            </a:endParaRPr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41" y="1086027"/>
            <a:ext cx="7753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68278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590141" y="1521104"/>
            <a:ext cx="7977188" cy="434816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fr-FR" b="1" dirty="0">
                <a:solidFill>
                  <a:schemeClr val="tx1"/>
                </a:solidFill>
              </a:rPr>
              <a:t>Associés &amp; dirigeants </a:t>
            </a:r>
            <a:r>
              <a:rPr lang="fr-FR" b="1" dirty="0" smtClean="0">
                <a:solidFill>
                  <a:schemeClr val="tx1"/>
                </a:solidFill>
              </a:rPr>
              <a:t>statutaires </a:t>
            </a:r>
            <a:r>
              <a:rPr lang="fr-FR" dirty="0" smtClean="0">
                <a:solidFill>
                  <a:schemeClr val="tx1"/>
                </a:solidFill>
              </a:rPr>
              <a:t>: actionnariat diffus</a:t>
            </a:r>
          </a:p>
          <a:p>
            <a:pPr marL="358775" lvl="1">
              <a:buClr>
                <a:schemeClr val="accent4"/>
              </a:buClr>
            </a:pPr>
            <a:r>
              <a:rPr lang="fr-FR" dirty="0" smtClean="0">
                <a:solidFill>
                  <a:schemeClr val="tx1"/>
                </a:solidFill>
              </a:rPr>
              <a:t>Saisie d’un actionnariat diffus </a:t>
            </a:r>
          </a:p>
          <a:p>
            <a:pPr marL="358775" lvl="1">
              <a:buClr>
                <a:schemeClr val="accent4"/>
              </a:buClr>
            </a:pPr>
            <a:endParaRPr lang="fr-FR" dirty="0" smtClean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 smtClean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 smtClean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 smtClean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 smtClean="0">
              <a:solidFill>
                <a:srgbClr val="000000"/>
              </a:solidFill>
            </a:endParaRPr>
          </a:p>
          <a:p>
            <a:pPr marL="261937" lvl="4" indent="0" algn="just">
              <a:buNone/>
            </a:pPr>
            <a:r>
              <a:rPr lang="fr-FR" altLang="fr-FR" sz="1400" dirty="0" smtClean="0">
                <a:solidFill>
                  <a:srgbClr val="000000"/>
                </a:solidFill>
              </a:rPr>
              <a:t>La </a:t>
            </a:r>
            <a:r>
              <a:rPr lang="fr-FR" altLang="fr-FR" sz="1400" dirty="0">
                <a:solidFill>
                  <a:srgbClr val="000000"/>
                </a:solidFill>
              </a:rPr>
              <a:t>possibilité de saisir un actionnariat diffus est proposée pour certaines catégories </a:t>
            </a:r>
            <a:r>
              <a:rPr lang="fr-FR" altLang="fr-FR" sz="1400" dirty="0" smtClean="0">
                <a:solidFill>
                  <a:srgbClr val="000000"/>
                </a:solidFill>
              </a:rPr>
              <a:t>juridiques exemple : certaines SARL 54 </a:t>
            </a:r>
            <a:endParaRPr lang="fr-FR" altLang="fr-FR" sz="1400" dirty="0">
              <a:solidFill>
                <a:srgbClr val="000000"/>
              </a:solidFill>
            </a:endParaRPr>
          </a:p>
          <a:p>
            <a:pPr marL="412750" lvl="3">
              <a:buClr>
                <a:schemeClr val="accent4"/>
              </a:buClr>
            </a:pPr>
            <a:endParaRPr lang="fr-FR" altLang="fr-FR" i="0" dirty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dirty="0">
              <a:solidFill>
                <a:srgbClr val="000000"/>
              </a:solidFill>
            </a:endParaRPr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41" y="1086027"/>
            <a:ext cx="7753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" y="2209948"/>
            <a:ext cx="882967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1890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590140" y="1454327"/>
            <a:ext cx="8655459" cy="434816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fr-FR" dirty="0">
                <a:solidFill>
                  <a:schemeClr val="tx1"/>
                </a:solidFill>
              </a:rPr>
              <a:t>Associés &amp; </a:t>
            </a:r>
            <a:r>
              <a:rPr lang="fr-FR" b="1" dirty="0">
                <a:solidFill>
                  <a:schemeClr val="tx1"/>
                </a:solidFill>
              </a:rPr>
              <a:t>dirigeants </a:t>
            </a:r>
            <a:r>
              <a:rPr lang="fr-FR" b="1" dirty="0" smtClean="0">
                <a:solidFill>
                  <a:schemeClr val="tx1"/>
                </a:solidFill>
              </a:rPr>
              <a:t>statutaires </a:t>
            </a:r>
          </a:p>
          <a:p>
            <a:pPr marL="358775" lvl="1">
              <a:buClr>
                <a:schemeClr val="accent4"/>
              </a:buClr>
            </a:pPr>
            <a:r>
              <a:rPr lang="fr-FR" dirty="0" smtClean="0">
                <a:solidFill>
                  <a:schemeClr val="tx1"/>
                </a:solidFill>
              </a:rPr>
              <a:t>Saisie des dirigeants statutaires </a:t>
            </a:r>
          </a:p>
          <a:p>
            <a:pPr marL="358775" lvl="1">
              <a:buClr>
                <a:schemeClr val="accent4"/>
              </a:buClr>
            </a:pPr>
            <a:endParaRPr lang="fr-FR" sz="100" dirty="0" smtClean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dirty="0" smtClean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 smtClean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 smtClean="0">
              <a:solidFill>
                <a:srgbClr val="000000"/>
              </a:solidFill>
            </a:endParaRPr>
          </a:p>
          <a:p>
            <a:pPr marL="358775" lvl="1">
              <a:buClr>
                <a:schemeClr val="accent4"/>
              </a:buClr>
            </a:pPr>
            <a:r>
              <a:rPr lang="fr-FR" dirty="0" smtClean="0">
                <a:solidFill>
                  <a:schemeClr val="tx1"/>
                </a:solidFill>
              </a:rPr>
              <a:t>Après la saisie </a:t>
            </a:r>
          </a:p>
          <a:p>
            <a:pPr marL="358775" lvl="1">
              <a:buClr>
                <a:schemeClr val="accent4"/>
              </a:buClr>
            </a:pPr>
            <a:r>
              <a:rPr lang="fr-FR" dirty="0" smtClean="0">
                <a:solidFill>
                  <a:schemeClr val="tx1"/>
                </a:solidFill>
              </a:rPr>
              <a:t> </a:t>
            </a:r>
            <a:endParaRPr lang="fr-FR" dirty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altLang="fr-FR" dirty="0">
              <a:solidFill>
                <a:srgbClr val="000000"/>
              </a:solidFill>
            </a:endParaRPr>
          </a:p>
          <a:p>
            <a:pPr lvl="2" algn="just"/>
            <a:endParaRPr lang="fr-FR" altLang="fr-FR" sz="1800" dirty="0"/>
          </a:p>
          <a:p>
            <a:pPr marL="412750" lvl="3">
              <a:buClr>
                <a:schemeClr val="accent4"/>
              </a:buClr>
            </a:pPr>
            <a:endParaRPr lang="fr-FR" altLang="fr-FR" i="0" dirty="0" smtClean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dirty="0">
              <a:solidFill>
                <a:srgbClr val="000000"/>
              </a:solidFill>
            </a:endParaRPr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41" y="1086027"/>
            <a:ext cx="7753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34" y="2141995"/>
            <a:ext cx="8724900" cy="129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90141" y="3468294"/>
            <a:ext cx="1627464" cy="490756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/>
              <a:t>Choix du type : Personne Physique ou Morale</a:t>
            </a:r>
            <a:endParaRPr lang="fr-FR" sz="900" dirty="0"/>
          </a:p>
        </p:txBody>
      </p:sp>
      <p:cxnSp>
        <p:nvCxnSpPr>
          <p:cNvPr id="16" name="Connecteur droit avec flèche 15"/>
          <p:cNvCxnSpPr/>
          <p:nvPr/>
        </p:nvCxnSpPr>
        <p:spPr>
          <a:xfrm flipH="1" flipV="1">
            <a:off x="590141" y="3253660"/>
            <a:ext cx="444617" cy="214634"/>
          </a:xfrm>
          <a:prstGeom prst="straightConnector1">
            <a:avLst/>
          </a:prstGeom>
          <a:ln>
            <a:solidFill>
              <a:schemeClr val="tx2">
                <a:lumMod val="75000"/>
                <a:alpha val="81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584181" y="3432626"/>
            <a:ext cx="1759310" cy="650132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/>
              <a:t>Si la personne morale à rajouter est représentante légale : cocher la case</a:t>
            </a:r>
            <a:endParaRPr lang="fr-FR" sz="900" dirty="0"/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7808686" y="3253660"/>
            <a:ext cx="534805" cy="178966"/>
          </a:xfrm>
          <a:prstGeom prst="straightConnector1">
            <a:avLst/>
          </a:prstGeom>
          <a:ln>
            <a:solidFill>
              <a:schemeClr val="tx2">
                <a:lumMod val="75000"/>
                <a:alpha val="81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34" y="4398726"/>
            <a:ext cx="8724900" cy="1083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78534" y="5647581"/>
            <a:ext cx="1686188" cy="490756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/>
              <a:t>Dans la partie haute, sont restitués les dirigeants statutaires.</a:t>
            </a:r>
            <a:endParaRPr lang="fr-FR" sz="900" dirty="0"/>
          </a:p>
        </p:txBody>
      </p:sp>
      <p:sp>
        <p:nvSpPr>
          <p:cNvPr id="22" name="Rectangle 21"/>
          <p:cNvSpPr/>
          <p:nvPr/>
        </p:nvSpPr>
        <p:spPr>
          <a:xfrm>
            <a:off x="2863917" y="5647581"/>
            <a:ext cx="1777067" cy="397661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/>
              <a:t>Dans la partie basse, est restitué le représentant légal.</a:t>
            </a:r>
            <a:endParaRPr lang="fr-FR" sz="900" dirty="0"/>
          </a:p>
        </p:txBody>
      </p:sp>
      <p:sp>
        <p:nvSpPr>
          <p:cNvPr id="23" name="Rectangle 22"/>
          <p:cNvSpPr/>
          <p:nvPr/>
        </p:nvSpPr>
        <p:spPr>
          <a:xfrm>
            <a:off x="5605027" y="5647581"/>
            <a:ext cx="3077308" cy="73568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/>
              <a:t>Si le représentant légal est une Personne Morale, ce bouton apparait pour renseigner la Personne Physique représentant la Personne Morale</a:t>
            </a:r>
          </a:p>
        </p:txBody>
      </p:sp>
      <p:cxnSp>
        <p:nvCxnSpPr>
          <p:cNvPr id="24" name="Connecteur droit avec flèche 23"/>
          <p:cNvCxnSpPr/>
          <p:nvPr/>
        </p:nvCxnSpPr>
        <p:spPr>
          <a:xfrm flipV="1">
            <a:off x="7582774" y="5452042"/>
            <a:ext cx="112956" cy="195540"/>
          </a:xfrm>
          <a:prstGeom prst="straightConnector1">
            <a:avLst/>
          </a:prstGeom>
          <a:ln>
            <a:solidFill>
              <a:schemeClr val="tx2">
                <a:lumMod val="75000"/>
                <a:alpha val="81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121628" y="4706939"/>
            <a:ext cx="729842" cy="587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1121628" y="4799335"/>
            <a:ext cx="729842" cy="587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1274410" y="5264970"/>
            <a:ext cx="94319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22412" y="5261498"/>
            <a:ext cx="420663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avec flèche 31"/>
          <p:cNvCxnSpPr/>
          <p:nvPr/>
        </p:nvCxnSpPr>
        <p:spPr>
          <a:xfrm flipH="1" flipV="1">
            <a:off x="2383872" y="5233649"/>
            <a:ext cx="620585" cy="413932"/>
          </a:xfrm>
          <a:prstGeom prst="straightConnector1">
            <a:avLst/>
          </a:prstGeom>
          <a:ln>
            <a:solidFill>
              <a:schemeClr val="tx2">
                <a:lumMod val="75000"/>
                <a:alpha val="81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V="1">
            <a:off x="378003" y="4799335"/>
            <a:ext cx="0" cy="819382"/>
          </a:xfrm>
          <a:prstGeom prst="straightConnector1">
            <a:avLst/>
          </a:prstGeom>
          <a:ln>
            <a:solidFill>
              <a:schemeClr val="tx2">
                <a:lumMod val="75000"/>
                <a:alpha val="81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8165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Précisez le niveau de confidentialité du document</a:t>
            </a:r>
            <a:endParaRPr lang="fr-FR" dirty="0"/>
          </a:p>
        </p:txBody>
      </p:sp>
      <p:sp>
        <p:nvSpPr>
          <p:cNvPr id="8" name="Titre 7"/>
          <p:cNvSpPr txBox="1">
            <a:spLocks/>
          </p:cNvSpPr>
          <p:nvPr/>
        </p:nvSpPr>
        <p:spPr>
          <a:xfrm>
            <a:off x="515257" y="541470"/>
            <a:ext cx="7977576" cy="4708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400" kern="12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mtClean="0"/>
              <a:t>Création PM</a:t>
            </a:r>
            <a:endParaRPr lang="fr-FR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41" y="995309"/>
            <a:ext cx="7753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590141" y="1454327"/>
            <a:ext cx="7977188" cy="4348162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fr-FR" dirty="0">
                <a:solidFill>
                  <a:schemeClr val="tx1"/>
                </a:solidFill>
              </a:rPr>
              <a:t>Associés &amp; </a:t>
            </a:r>
            <a:r>
              <a:rPr lang="fr-FR" b="1" dirty="0">
                <a:solidFill>
                  <a:schemeClr val="tx1"/>
                </a:solidFill>
              </a:rPr>
              <a:t>dirigeants </a:t>
            </a:r>
            <a:r>
              <a:rPr lang="fr-FR" b="1" dirty="0" smtClean="0">
                <a:solidFill>
                  <a:schemeClr val="tx1"/>
                </a:solidFill>
              </a:rPr>
              <a:t>statutaires </a:t>
            </a:r>
          </a:p>
          <a:p>
            <a:pPr marL="358775" lvl="1">
              <a:buClr>
                <a:schemeClr val="accent4"/>
              </a:buClr>
            </a:pPr>
            <a:r>
              <a:rPr lang="fr-FR" dirty="0" smtClean="0">
                <a:solidFill>
                  <a:schemeClr val="tx1"/>
                </a:solidFill>
              </a:rPr>
              <a:t>Saisie des dirigeants statutaires </a:t>
            </a:r>
          </a:p>
          <a:p>
            <a:pPr lvl="2" algn="just"/>
            <a:r>
              <a:rPr lang="fr-FR" altLang="fr-FR" dirty="0" smtClean="0">
                <a:solidFill>
                  <a:srgbClr val="000000"/>
                </a:solidFill>
              </a:rPr>
              <a:t>Les actionnaires validés à l’étape précédente et les dirigeants BIL sont pré-affichés (liste). </a:t>
            </a:r>
          </a:p>
          <a:p>
            <a:pPr lvl="3" algn="just"/>
            <a:r>
              <a:rPr lang="fr-FR" altLang="fr-FR" i="0" dirty="0" smtClean="0">
                <a:solidFill>
                  <a:srgbClr val="000000"/>
                </a:solidFill>
              </a:rPr>
              <a:t>Une saisie d’une nouvelle PP ou PM peut être également lancée.</a:t>
            </a:r>
          </a:p>
          <a:p>
            <a:pPr lvl="2" algn="just"/>
            <a:r>
              <a:rPr lang="fr-FR" altLang="fr-FR" dirty="0" smtClean="0">
                <a:solidFill>
                  <a:srgbClr val="000000"/>
                </a:solidFill>
              </a:rPr>
              <a:t>Les dirigeants statutaires existants déjà pour la société sont affichés avec la possibilité de les mettre à jour          </a:t>
            </a:r>
            <a:r>
              <a:rPr lang="fr-FR" altLang="fr-FR" dirty="0" smtClean="0">
                <a:solidFill>
                  <a:srgbClr val="FF0000"/>
                </a:solidFill>
              </a:rPr>
              <a:t>IMPACT RDP</a:t>
            </a:r>
          </a:p>
          <a:p>
            <a:pPr lvl="2" algn="just"/>
            <a:r>
              <a:rPr lang="fr-FR" altLang="fr-FR" u="sng" dirty="0" smtClean="0">
                <a:solidFill>
                  <a:srgbClr val="000000"/>
                </a:solidFill>
              </a:rPr>
              <a:t>Rappel :</a:t>
            </a:r>
            <a:r>
              <a:rPr lang="fr-FR" altLang="fr-FR" dirty="0" smtClean="0">
                <a:solidFill>
                  <a:srgbClr val="000000"/>
                </a:solidFill>
              </a:rPr>
              <a:t> Le RL doit toujours être identifié en saisie légale dans l’entité si la société est cliente ou participante.</a:t>
            </a:r>
          </a:p>
          <a:p>
            <a:pPr lvl="2"/>
            <a:r>
              <a:rPr lang="fr-FR" u="sng" dirty="0">
                <a:solidFill>
                  <a:schemeClr val="tx1"/>
                </a:solidFill>
              </a:rPr>
              <a:t>Pour ajouter un dirigeant statutaire personne morale :</a:t>
            </a:r>
            <a:endParaRPr lang="fr-F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   - </a:t>
            </a:r>
            <a:r>
              <a:rPr lang="fr-FR" dirty="0">
                <a:solidFill>
                  <a:schemeClr val="tx1"/>
                </a:solidFill>
              </a:rPr>
              <a:t>La personne morale à positionner doit exister dans </a:t>
            </a:r>
            <a:r>
              <a:rPr lang="fr-FR" dirty="0" smtClean="0">
                <a:solidFill>
                  <a:schemeClr val="tx1"/>
                </a:solidFill>
              </a:rPr>
              <a:t>Topaze et sur la fédération en cours. </a:t>
            </a:r>
            <a:endParaRPr lang="fr-F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   - </a:t>
            </a:r>
            <a:r>
              <a:rPr lang="fr-FR" dirty="0">
                <a:solidFill>
                  <a:schemeClr val="tx1"/>
                </a:solidFill>
              </a:rPr>
              <a:t>Critères de recherche obligatoires : SIREN ou Raison Sociale.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    - </a:t>
            </a:r>
            <a:r>
              <a:rPr lang="fr-FR" dirty="0">
                <a:solidFill>
                  <a:schemeClr val="tx1"/>
                </a:solidFill>
              </a:rPr>
              <a:t>Elle doit être en saisie Minimale (pour un dirigeant statutaire simple) ou Légale (pour un dirigeant statutaire </a:t>
            </a:r>
            <a:r>
              <a:rPr lang="fr-FR" dirty="0" smtClean="0">
                <a:solidFill>
                  <a:schemeClr val="tx1"/>
                </a:solidFill>
              </a:rPr>
              <a:t>Représentant </a:t>
            </a:r>
            <a:r>
              <a:rPr lang="fr-FR" dirty="0">
                <a:solidFill>
                  <a:schemeClr val="tx1"/>
                </a:solidFill>
              </a:rPr>
              <a:t>légal)</a:t>
            </a:r>
          </a:p>
          <a:p>
            <a:pPr marL="0" indent="0">
              <a:buClr>
                <a:srgbClr val="E3E4E5"/>
              </a:buClr>
              <a:buNone/>
            </a:pPr>
            <a:endParaRPr lang="fr-FR" dirty="0">
              <a:solidFill>
                <a:srgbClr val="72797F"/>
              </a:solidFill>
            </a:endParaRPr>
          </a:p>
          <a:p>
            <a:pPr lvl="2" algn="just"/>
            <a:endParaRPr lang="fr-FR" altLang="fr-FR" sz="1800" dirty="0"/>
          </a:p>
          <a:p>
            <a:pPr marL="412750" lvl="3">
              <a:buClr>
                <a:schemeClr val="accent4"/>
              </a:buClr>
            </a:pPr>
            <a:endParaRPr lang="fr-FR" altLang="fr-FR" i="0" dirty="0" smtClean="0">
              <a:solidFill>
                <a:schemeClr val="tx1"/>
              </a:solidFill>
            </a:endParaRPr>
          </a:p>
          <a:p>
            <a:pPr marL="358775" lvl="1">
              <a:buClr>
                <a:schemeClr val="accent4"/>
              </a:buClr>
            </a:pPr>
            <a:endParaRPr lang="fr-FR" dirty="0">
              <a:solidFill>
                <a:srgbClr val="000000"/>
              </a:solidFill>
            </a:endParaRPr>
          </a:p>
          <a:p>
            <a:pPr marL="806450" lvl="4" indent="0">
              <a:buNone/>
            </a:pPr>
            <a:endParaRPr lang="fr-FR" dirty="0"/>
          </a:p>
        </p:txBody>
      </p:sp>
      <p:pic>
        <p:nvPicPr>
          <p:cNvPr id="11" name="Picture 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005" y="3012048"/>
            <a:ext cx="376164" cy="32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21572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33633" y="1762812"/>
            <a:ext cx="2620652" cy="6221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Généralités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Création PM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Fiche Connaissance Client PM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SAV PM 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Topaze-Personne </a:t>
            </a:r>
            <a:r>
              <a:rPr lang="fr-FR" dirty="0" smtClean="0"/>
              <a:t>PRO</a:t>
            </a:r>
            <a:endParaRPr lang="fr-F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750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10484" y="1474772"/>
            <a:ext cx="7977188" cy="4853458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fr-FR" b="1" dirty="0" smtClean="0">
                <a:solidFill>
                  <a:schemeClr val="tx1"/>
                </a:solidFill>
              </a:rPr>
              <a:t>Adresses</a:t>
            </a:r>
            <a:r>
              <a:rPr lang="fr-FR" dirty="0" smtClean="0">
                <a:solidFill>
                  <a:schemeClr val="tx1"/>
                </a:solidFill>
              </a:rPr>
              <a:t> (du siège)</a:t>
            </a:r>
          </a:p>
          <a:p>
            <a:pPr lvl="2"/>
            <a:r>
              <a:rPr lang="fr-FR" dirty="0" smtClean="0">
                <a:solidFill>
                  <a:schemeClr val="tx1"/>
                </a:solidFill>
              </a:rPr>
              <a:t>Seul le code postal est obligatoire</a:t>
            </a:r>
          </a:p>
          <a:p>
            <a:pPr lvl="2"/>
            <a:r>
              <a:rPr lang="fr-FR" dirty="0" smtClean="0">
                <a:solidFill>
                  <a:schemeClr val="tx1"/>
                </a:solidFill>
              </a:rPr>
              <a:t>En SAV, dans l’adresse courrier, on peut saisir l’adresse de l’établissement</a:t>
            </a:r>
          </a:p>
          <a:p>
            <a:pPr lvl="2"/>
            <a:endParaRPr lang="fr-FR" sz="100" dirty="0" smtClean="0">
              <a:solidFill>
                <a:schemeClr val="tx1"/>
              </a:solidFill>
            </a:endParaRPr>
          </a:p>
          <a:p>
            <a:pPr lvl="2"/>
            <a:endParaRPr lang="fr-FR" dirty="0" smtClean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</a:pPr>
            <a:r>
              <a:rPr lang="fr-FR" b="1" dirty="0" smtClean="0">
                <a:solidFill>
                  <a:schemeClr val="tx1"/>
                </a:solidFill>
              </a:rPr>
              <a:t>Canaux</a:t>
            </a:r>
            <a:r>
              <a:rPr lang="fr-FR" dirty="0" smtClean="0">
                <a:solidFill>
                  <a:schemeClr val="tx1"/>
                </a:solidFill>
              </a:rPr>
              <a:t> de relation</a:t>
            </a:r>
          </a:p>
          <a:p>
            <a:pPr lvl="2"/>
            <a:r>
              <a:rPr lang="fr-FR" dirty="0" smtClean="0">
                <a:solidFill>
                  <a:schemeClr val="tx1"/>
                </a:solidFill>
              </a:rPr>
              <a:t>Aucune donnée n’est obligatoire. Il convient néanmoins de saisir au moins un numéro de téléphone voire une adresse mail. </a:t>
            </a:r>
          </a:p>
          <a:p>
            <a:pPr lvl="2"/>
            <a:r>
              <a:rPr lang="fr-FR" dirty="0" err="1" smtClean="0">
                <a:solidFill>
                  <a:schemeClr val="tx1"/>
                </a:solidFill>
              </a:rPr>
              <a:t>Bloctel</a:t>
            </a:r>
            <a:r>
              <a:rPr lang="fr-FR" dirty="0" smtClean="0">
                <a:solidFill>
                  <a:schemeClr val="tx1"/>
                </a:solidFill>
              </a:rPr>
              <a:t> : consultation du répertoire </a:t>
            </a:r>
            <a:r>
              <a:rPr lang="fr-FR" dirty="0" err="1" smtClean="0">
                <a:solidFill>
                  <a:schemeClr val="tx1"/>
                </a:solidFill>
              </a:rPr>
              <a:t>Bloctel</a:t>
            </a:r>
            <a:r>
              <a:rPr lang="fr-FR" dirty="0" smtClean="0">
                <a:solidFill>
                  <a:schemeClr val="tx1"/>
                </a:solidFill>
              </a:rPr>
              <a:t> pour les prospects uniquement. </a:t>
            </a:r>
            <a:r>
              <a:rPr lang="fr-FR" dirty="0">
                <a:solidFill>
                  <a:schemeClr val="tx1"/>
                </a:solidFill>
              </a:rPr>
              <a:t>Les clients avec lesquels nous avons une relation d’affaire (contrat en vie) ne sont pas </a:t>
            </a:r>
            <a:r>
              <a:rPr lang="fr-FR" dirty="0" smtClean="0">
                <a:solidFill>
                  <a:schemeClr val="tx1"/>
                </a:solidFill>
              </a:rPr>
              <a:t>concernés.</a:t>
            </a:r>
          </a:p>
          <a:p>
            <a:pPr lvl="2"/>
            <a:r>
              <a:rPr lang="fr-FR" dirty="0" smtClean="0">
                <a:solidFill>
                  <a:schemeClr val="tx1"/>
                </a:solidFill>
              </a:rPr>
              <a:t>Pour l’ANR :</a:t>
            </a:r>
          </a:p>
          <a:p>
            <a:pPr lvl="2"/>
            <a:endParaRPr lang="fr-FR" dirty="0" smtClean="0">
              <a:solidFill>
                <a:schemeClr val="tx1"/>
              </a:solidFill>
            </a:endParaRPr>
          </a:p>
          <a:p>
            <a:pPr marL="0" lvl="2" indent="0">
              <a:buNone/>
            </a:pPr>
            <a:endParaRPr lang="fr-FR" sz="1000" dirty="0" smtClean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</a:pPr>
            <a:r>
              <a:rPr lang="fr-FR" b="1" dirty="0" smtClean="0">
                <a:solidFill>
                  <a:schemeClr val="tx1"/>
                </a:solidFill>
              </a:rPr>
              <a:t>Données personne</a:t>
            </a:r>
            <a:endParaRPr lang="fr-FR" dirty="0">
              <a:solidFill>
                <a:schemeClr val="tx1"/>
              </a:solidFill>
            </a:endParaRPr>
          </a:p>
          <a:p>
            <a:pPr lvl="2"/>
            <a:r>
              <a:rPr lang="fr-FR" dirty="0" smtClean="0">
                <a:solidFill>
                  <a:schemeClr val="tx1"/>
                </a:solidFill>
              </a:rPr>
              <a:t> Les données à saisir dépendent de la forme juridique : RCS, date d’immatriculation, etc.</a:t>
            </a:r>
          </a:p>
          <a:p>
            <a:pPr lvl="2"/>
            <a:r>
              <a:rPr lang="fr-FR" dirty="0">
                <a:solidFill>
                  <a:schemeClr val="tx1"/>
                </a:solidFill>
              </a:rPr>
              <a:t>E</a:t>
            </a:r>
            <a:r>
              <a:rPr lang="fr-FR" dirty="0" smtClean="0">
                <a:solidFill>
                  <a:schemeClr val="tx1"/>
                </a:solidFill>
              </a:rPr>
              <a:t>cran Données juridiques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34" y="1119172"/>
            <a:ext cx="77533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34" y="2607695"/>
            <a:ext cx="7727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34" y="4542775"/>
            <a:ext cx="7774167" cy="38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09" y="4989595"/>
            <a:ext cx="7747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3172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8799" y="1438841"/>
            <a:ext cx="7977188" cy="4348162"/>
          </a:xfrm>
        </p:spPr>
        <p:txBody>
          <a:bodyPr/>
          <a:lstStyle/>
          <a:p>
            <a:pPr marL="325438" lvl="1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Les associations, au sens Topaze-Personne sont variées (association </a:t>
            </a:r>
            <a:r>
              <a:rPr lang="fr-FR" dirty="0">
                <a:solidFill>
                  <a:schemeClr val="tx1"/>
                </a:solidFill>
              </a:rPr>
              <a:t>loi </a:t>
            </a:r>
            <a:r>
              <a:rPr lang="fr-FR" dirty="0" smtClean="0">
                <a:solidFill>
                  <a:schemeClr val="tx1"/>
                </a:solidFill>
              </a:rPr>
              <a:t>1901, association </a:t>
            </a:r>
            <a:r>
              <a:rPr lang="fr-FR" dirty="0">
                <a:solidFill>
                  <a:schemeClr val="tx1"/>
                </a:solidFill>
              </a:rPr>
              <a:t>non </a:t>
            </a:r>
            <a:r>
              <a:rPr lang="fr-FR" dirty="0" smtClean="0">
                <a:solidFill>
                  <a:schemeClr val="tx1"/>
                </a:solidFill>
              </a:rPr>
              <a:t>déclarée, comité d’entreprise, syndicat </a:t>
            </a:r>
            <a:r>
              <a:rPr lang="fr-FR" dirty="0">
                <a:solidFill>
                  <a:schemeClr val="tx1"/>
                </a:solidFill>
              </a:rPr>
              <a:t>de </a:t>
            </a:r>
            <a:r>
              <a:rPr lang="fr-FR" dirty="0" smtClean="0">
                <a:solidFill>
                  <a:schemeClr val="tx1"/>
                </a:solidFill>
              </a:rPr>
              <a:t>copropriété, syndicat </a:t>
            </a:r>
            <a:r>
              <a:rPr lang="fr-FR" dirty="0">
                <a:solidFill>
                  <a:schemeClr val="tx1"/>
                </a:solidFill>
              </a:rPr>
              <a:t>patronal ou </a:t>
            </a:r>
            <a:r>
              <a:rPr lang="fr-FR" dirty="0" smtClean="0">
                <a:solidFill>
                  <a:schemeClr val="tx1"/>
                </a:solidFill>
              </a:rPr>
              <a:t>salarié, mutuelles)</a:t>
            </a:r>
          </a:p>
          <a:p>
            <a:pPr marL="271463" lvl="2" indent="-342900" algn="just" eaLnBrk="1" hangingPunct="1">
              <a:lnSpc>
                <a:spcPct val="80000"/>
              </a:lnSpc>
              <a:defRPr/>
            </a:pPr>
            <a:r>
              <a:rPr lang="fr-FR" dirty="0" smtClean="0">
                <a:solidFill>
                  <a:schemeClr val="tx1"/>
                </a:solidFill>
              </a:rPr>
              <a:t>A noter que l’indivision </a:t>
            </a:r>
            <a:r>
              <a:rPr lang="fr-FR" dirty="0">
                <a:solidFill>
                  <a:schemeClr val="tx1"/>
                </a:solidFill>
              </a:rPr>
              <a:t>est considérée comme une association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marL="271463" lvl="2" indent="-342900" algn="just" eaLnBrk="1" hangingPunct="1">
              <a:lnSpc>
                <a:spcPct val="80000"/>
              </a:lnSpc>
              <a:defRPr/>
            </a:pPr>
            <a:r>
              <a:rPr lang="fr-FR" dirty="0" smtClean="0">
                <a:solidFill>
                  <a:schemeClr val="tx1"/>
                </a:solidFill>
              </a:rPr>
              <a:t>On distingue les associations employeurs et non employeurs.</a:t>
            </a:r>
            <a:endParaRPr lang="fr-FR" dirty="0">
              <a:solidFill>
                <a:schemeClr val="tx1"/>
              </a:solidFill>
            </a:endParaRPr>
          </a:p>
          <a:p>
            <a:pPr marL="325438" lvl="1" indent="-342900" algn="just" eaLnBrk="1" hangingPunct="1">
              <a:lnSpc>
                <a:spcPct val="80000"/>
              </a:lnSpc>
              <a:defRPr/>
            </a:pPr>
            <a:r>
              <a:rPr lang="fr-FR" dirty="0">
                <a:solidFill>
                  <a:schemeClr val="tx1"/>
                </a:solidFill>
              </a:rPr>
              <a:t>Le SIREN est facultatif pour les associations. </a:t>
            </a:r>
            <a:endParaRPr lang="fr-FR" dirty="0" smtClean="0">
              <a:solidFill>
                <a:schemeClr val="tx1"/>
              </a:solidFill>
            </a:endParaRPr>
          </a:p>
          <a:p>
            <a:pPr marL="271463" lvl="2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Cependant</a:t>
            </a:r>
            <a:r>
              <a:rPr lang="fr-FR" dirty="0">
                <a:solidFill>
                  <a:schemeClr val="tx1"/>
                </a:solidFill>
              </a:rPr>
              <a:t>, le renseigner, s’il est connu, permet de récupérer les données de BIL : raison sociale, date des statuts, catégorie juridique, etc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marL="325438" lvl="1" indent="-342900" algn="just" eaLnBrk="1" hangingPunct="1">
              <a:defRPr/>
            </a:pPr>
            <a:r>
              <a:rPr lang="fr-FR" dirty="0">
                <a:solidFill>
                  <a:schemeClr val="tx1"/>
                </a:solidFill>
              </a:rPr>
              <a:t>Cas général : </a:t>
            </a:r>
            <a:r>
              <a:rPr lang="fr-FR" dirty="0" smtClean="0">
                <a:solidFill>
                  <a:schemeClr val="tx1"/>
                </a:solidFill>
              </a:rPr>
              <a:t>l’association </a:t>
            </a:r>
            <a:r>
              <a:rPr lang="fr-FR" dirty="0">
                <a:solidFill>
                  <a:schemeClr val="tx1"/>
                </a:solidFill>
              </a:rPr>
              <a:t>a un bureau composé d’un président / vice-président, d’un trésorier / trésorier adjoint et d’un secrétaire / secrétaire adjoint. </a:t>
            </a:r>
          </a:p>
          <a:p>
            <a:pPr marL="271463" lvl="2" indent="-342900" algn="just" eaLnBrk="1" hangingPunct="1">
              <a:lnSpc>
                <a:spcPct val="80000"/>
              </a:lnSpc>
              <a:defRPr/>
            </a:pPr>
            <a:r>
              <a:rPr lang="fr-FR" dirty="0">
                <a:solidFill>
                  <a:schemeClr val="tx1"/>
                </a:solidFill>
              </a:rPr>
              <a:t>Ces personnes sont saisies dans le bureau de l’association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  <a:p>
            <a:pPr marL="325438" lvl="1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Cas </a:t>
            </a:r>
            <a:r>
              <a:rPr lang="fr-FR" dirty="0">
                <a:solidFill>
                  <a:schemeClr val="tx1"/>
                </a:solidFill>
              </a:rPr>
              <a:t>particulier </a:t>
            </a:r>
            <a:r>
              <a:rPr lang="fr-FR" dirty="0" smtClean="0">
                <a:solidFill>
                  <a:schemeClr val="tx1"/>
                </a:solidFill>
              </a:rPr>
              <a:t>: l’association </a:t>
            </a:r>
            <a:r>
              <a:rPr lang="fr-FR" dirty="0">
                <a:solidFill>
                  <a:schemeClr val="tx1"/>
                </a:solidFill>
              </a:rPr>
              <a:t>est composée de délégations ayant leur propre bureau / représentant.</a:t>
            </a:r>
          </a:p>
          <a:p>
            <a:pPr marL="271463" lvl="2" indent="-342900" algn="just" eaLnBrk="1" hangingPunct="1">
              <a:defRPr/>
            </a:pPr>
            <a:r>
              <a:rPr lang="fr-FR" dirty="0">
                <a:solidFill>
                  <a:schemeClr val="tx1"/>
                </a:solidFill>
              </a:rPr>
              <a:t>Onglet Entreprise / Menu Bureau de l’association : saisir les membres du bureau figurant dans les statuts. Le bureau est commun à tous les identifiants </a:t>
            </a:r>
            <a:r>
              <a:rPr lang="fr-FR" dirty="0" smtClean="0">
                <a:solidFill>
                  <a:schemeClr val="tx1"/>
                </a:solidFill>
              </a:rPr>
              <a:t>de l’association.</a:t>
            </a:r>
            <a:endParaRPr lang="fr-FR" dirty="0">
              <a:solidFill>
                <a:schemeClr val="tx1"/>
              </a:solidFill>
            </a:endParaRPr>
          </a:p>
          <a:p>
            <a:pPr marL="271463" lvl="2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Onglet </a:t>
            </a:r>
            <a:r>
              <a:rPr lang="fr-FR" dirty="0">
                <a:solidFill>
                  <a:schemeClr val="tx1"/>
                </a:solidFill>
              </a:rPr>
              <a:t>Etablissement / Menu Membres de l’association : saisir les représentants des délégations. Les membres sont liés à l’identifiant. </a:t>
            </a:r>
            <a:r>
              <a:rPr lang="fr-FR" dirty="0" smtClean="0">
                <a:solidFill>
                  <a:schemeClr val="tx1"/>
                </a:solidFill>
              </a:rPr>
              <a:t>(donc si l’établissement a plusieurs identifiants, saisir les membres sur chaque identifiant)</a:t>
            </a:r>
          </a:p>
          <a:p>
            <a:pPr marL="0" lvl="2" indent="0" algn="just" eaLnBrk="1" hangingPunct="1">
              <a:lnSpc>
                <a:spcPct val="80000"/>
              </a:lnSpc>
              <a:buNone/>
              <a:defRPr/>
            </a:pPr>
            <a:endParaRPr lang="fr-FR" dirty="0" smtClean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80000"/>
              </a:lnSpc>
              <a:defRPr/>
            </a:pPr>
            <a:endParaRPr lang="fr-FR" sz="1800" dirty="0" smtClean="0"/>
          </a:p>
          <a:p>
            <a:pPr marL="342900" indent="-342900" algn="just" eaLnBrk="1" hangingPunct="1">
              <a:defRPr/>
            </a:pPr>
            <a:endParaRPr lang="fr-FR" dirty="0"/>
          </a:p>
          <a:p>
            <a:pPr marL="896938" lvl="4" indent="-179388"/>
            <a:endParaRPr lang="fr-FR" dirty="0" smtClean="0"/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Spécificités A - Association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60061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526875"/>
            <a:ext cx="7977188" cy="4521500"/>
          </a:xfrm>
        </p:spPr>
        <p:txBody>
          <a:bodyPr/>
          <a:lstStyle/>
          <a:p>
            <a:pPr marL="325438" lvl="1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En général les EI sont des entreprises qui ne possèdent qu’un seul établissement</a:t>
            </a:r>
          </a:p>
          <a:p>
            <a:pPr marL="325438" lvl="1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Tous </a:t>
            </a:r>
            <a:r>
              <a:rPr lang="fr-FR" dirty="0">
                <a:solidFill>
                  <a:schemeClr val="tx1"/>
                </a:solidFill>
              </a:rPr>
              <a:t>les établissements d’une EI sont rattachés à un seul et même identifiant P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marL="325438" lvl="1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La catégorie apporte un niveau de précision plus fin sur les EI (Micro-entreprise, EIRL, EI)</a:t>
            </a:r>
          </a:p>
          <a:p>
            <a:pPr marL="325438" lvl="1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Le cas échéant, sur </a:t>
            </a:r>
            <a:r>
              <a:rPr lang="fr-FR" dirty="0">
                <a:solidFill>
                  <a:schemeClr val="tx1"/>
                </a:solidFill>
              </a:rPr>
              <a:t>le SAV PP, les EI apparaissent sur un seul onglet Entreprise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sz="900" dirty="0">
              <a:solidFill>
                <a:schemeClr val="tx1"/>
              </a:solidFill>
            </a:endParaRPr>
          </a:p>
          <a:p>
            <a:pPr marL="325438" lvl="1" indent="-342900" algn="just" eaLnBrk="1" hangingPunct="1">
              <a:defRPr/>
            </a:pPr>
            <a:r>
              <a:rPr lang="fr-FR" dirty="0">
                <a:solidFill>
                  <a:schemeClr val="tx1"/>
                </a:solidFill>
              </a:rPr>
              <a:t>Le conjoint peut être saisi dès la création de </a:t>
            </a:r>
            <a:r>
              <a:rPr lang="fr-FR" dirty="0" smtClean="0">
                <a:solidFill>
                  <a:schemeClr val="tx1"/>
                </a:solidFill>
              </a:rPr>
              <a:t>l’EI en tant que collaborateur ou conjoint</a:t>
            </a:r>
          </a:p>
          <a:p>
            <a:pPr marL="325438" lvl="1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Remarque : il n’y a pas de dirigeant opérationnel pour les EI</a:t>
            </a:r>
          </a:p>
          <a:p>
            <a:pPr marL="325438" lvl="1" indent="-342900" algn="just" eaLnBrk="1" hangingPunct="1">
              <a:defRPr/>
            </a:pPr>
            <a:endParaRPr lang="fr-FR" dirty="0" smtClean="0">
              <a:solidFill>
                <a:schemeClr val="tx1"/>
              </a:solidFill>
            </a:endParaRPr>
          </a:p>
          <a:p>
            <a:pPr marL="342900" indent="-342900" algn="just" eaLnBrk="1" hangingPunct="1">
              <a:defRPr/>
            </a:pPr>
            <a:endParaRPr lang="fr-FR" dirty="0"/>
          </a:p>
          <a:p>
            <a:pPr marL="896938" lvl="4" indent="-179388"/>
            <a:endParaRPr lang="fr-FR" dirty="0" smtClean="0"/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Spécificités E – EI – Entreprise Individuelle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37" y="3950531"/>
            <a:ext cx="8751743" cy="225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64149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33632" y="3403077"/>
            <a:ext cx="4776723" cy="6221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Généralités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Création PM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Fiche Connaissance client PM 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SAV PM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Topaze-Personne </a:t>
            </a:r>
            <a:r>
              <a:rPr lang="fr-FR" dirty="0" smtClean="0"/>
              <a:t>PRO</a:t>
            </a:r>
            <a:endParaRPr lang="fr-F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4762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24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Fiche Connaissance Client 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526875"/>
            <a:ext cx="7977188" cy="4521500"/>
          </a:xfrm>
        </p:spPr>
        <p:txBody>
          <a:bodyPr/>
          <a:lstStyle/>
          <a:p>
            <a:pPr marL="325438" lvl="1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Une vision immédiate et actualisée du niveau de conformité du client </a:t>
            </a:r>
          </a:p>
          <a:p>
            <a:pPr marL="325438" lvl="1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Le détail des anomalies présentes </a:t>
            </a:r>
          </a:p>
          <a:p>
            <a:pPr marL="271463" lvl="2" indent="-342900" algn="just" eaLnBrk="1" hangingPunct="1">
              <a:buFont typeface="Wingdings" panose="05000000000000000000" pitchFamily="2" charset="2"/>
              <a:buChar char="v"/>
              <a:tabLst>
                <a:tab pos="360000" algn="l"/>
              </a:tabLst>
              <a:defRPr/>
            </a:pPr>
            <a:r>
              <a:rPr lang="fr-FR" sz="1200" dirty="0" smtClean="0">
                <a:solidFill>
                  <a:schemeClr val="tx1"/>
                </a:solidFill>
              </a:rPr>
              <a:t>Présence de liens en face de chaque alerte / erreur qui permettent de débrancher sur l’écran adéquat pour corriger l’anomalie ou pour numériser un document. </a:t>
            </a:r>
          </a:p>
          <a:p>
            <a:pPr marL="325438" lvl="1" indent="-342900" algn="just" eaLnBrk="1" hangingPunct="1">
              <a:defRPr/>
            </a:pPr>
            <a:r>
              <a:rPr lang="fr-FR" dirty="0" smtClean="0">
                <a:solidFill>
                  <a:schemeClr val="tx1"/>
                </a:solidFill>
              </a:rPr>
              <a:t>A noter : aucune donnée n’est affichée contrairement à l’outil des particuliers</a:t>
            </a:r>
          </a:p>
          <a:p>
            <a:pPr marL="0" lvl="1" indent="0" algn="just" eaLnBrk="1" hangingPunct="1">
              <a:buNone/>
              <a:defRPr/>
            </a:pPr>
            <a:endParaRPr lang="fr-FR" dirty="0" smtClean="0">
              <a:solidFill>
                <a:schemeClr val="tx1"/>
              </a:solidFill>
            </a:endParaRPr>
          </a:p>
          <a:p>
            <a:pPr marL="342900" indent="-342900" algn="just" eaLnBrk="1" hangingPunct="1">
              <a:defRPr/>
            </a:pPr>
            <a:endParaRPr lang="fr-FR" dirty="0"/>
          </a:p>
          <a:p>
            <a:pPr marL="896938" lvl="4" indent="-179388"/>
            <a:endParaRPr lang="fr-FR" dirty="0" smtClean="0"/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Outil similaire à Connaissance Client des particuliers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81" y="3411307"/>
            <a:ext cx="7964609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51178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>
                <a:solidFill>
                  <a:srgbClr val="72797F"/>
                </a:solidFill>
              </a:rPr>
              <a:pPr/>
              <a:t>25</a:t>
            </a:fld>
            <a:endParaRPr lang="fr-FR" dirty="0">
              <a:solidFill>
                <a:srgbClr val="72797F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Fiche Connaissance Client 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526875"/>
            <a:ext cx="7977188" cy="4521500"/>
          </a:xfrm>
        </p:spPr>
        <p:txBody>
          <a:bodyPr/>
          <a:lstStyle/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Outil similaire à Connaissance Client des particuliers</a:t>
            </a:r>
            <a:endParaRPr lang="fr-FR" dirty="0"/>
          </a:p>
        </p:txBody>
      </p:sp>
      <p:sp>
        <p:nvSpPr>
          <p:cNvPr id="11" name="Espace réservé du contenu 27"/>
          <p:cNvSpPr txBox="1">
            <a:spLocks/>
          </p:cNvSpPr>
          <p:nvPr/>
        </p:nvSpPr>
        <p:spPr>
          <a:xfrm>
            <a:off x="743663" y="1934382"/>
            <a:ext cx="7977188" cy="44833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5900" indent="-21590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 kern="1200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98438" indent="-179388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sz="1400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2pPr>
            <a:lvl3pPr marL="144463" indent="-144463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Char char="•"/>
              <a:defRPr sz="1400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3pPr>
            <a:lvl4pPr marL="252413" indent="-11430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Char char="-"/>
              <a:defRPr sz="1400" i="1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4pPr>
            <a:lvl5pPr marL="390525" indent="-128588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Char char="&gt;"/>
              <a:defRPr sz="1200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1325" lvl="1" indent="0">
              <a:buFont typeface="Wingdings" panose="05000000000000000000" pitchFamily="2" charset="2"/>
              <a:buNone/>
            </a:pPr>
            <a:endParaRPr lang="fr-FR" smtClean="0"/>
          </a:p>
          <a:p>
            <a:endParaRPr lang="fr-FR" i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4734020" y="6033859"/>
            <a:ext cx="3161524" cy="7386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Le lien ‘T’ permet de débrancher sur l’écran Topaze correspondant à l’anomalie pour la corriger</a:t>
            </a:r>
            <a:endParaRPr lang="fr-FR" sz="1400" b="1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38" y="1496886"/>
            <a:ext cx="8684659" cy="428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necteur droit avec flèche 13"/>
          <p:cNvCxnSpPr/>
          <p:nvPr/>
        </p:nvCxnSpPr>
        <p:spPr>
          <a:xfrm flipH="1" flipV="1">
            <a:off x="4510086" y="5384060"/>
            <a:ext cx="1276739" cy="6497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376278" y="2220307"/>
            <a:ext cx="2698103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Le lien ‘C’ permet de débrancher vers l’outils de collecte des documents </a:t>
            </a:r>
            <a:endParaRPr lang="fr-FR" sz="1400" b="1" dirty="0"/>
          </a:p>
        </p:txBody>
      </p:sp>
      <p:cxnSp>
        <p:nvCxnSpPr>
          <p:cNvPr id="16" name="Connecteur droit avec flèche 15"/>
          <p:cNvCxnSpPr>
            <a:stCxn id="15" idx="1"/>
          </p:cNvCxnSpPr>
          <p:nvPr/>
        </p:nvCxnSpPr>
        <p:spPr>
          <a:xfrm flipH="1">
            <a:off x="3930036" y="2589639"/>
            <a:ext cx="1446242" cy="1258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999805" y="1633152"/>
            <a:ext cx="895739" cy="4665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4734020" y="1745120"/>
            <a:ext cx="810210" cy="653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1560058" y="2629488"/>
            <a:ext cx="1315616" cy="440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1560058" y="5309413"/>
            <a:ext cx="1315616" cy="74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8887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33633" y="4274345"/>
            <a:ext cx="2620652" cy="6221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Généralités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Création PM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Fiche Connaissance Client PM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SAV PM 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Topaze-Personne </a:t>
            </a:r>
            <a:r>
              <a:rPr lang="fr-FR" dirty="0" smtClean="0"/>
              <a:t>PRO</a:t>
            </a:r>
            <a:endParaRPr lang="fr-F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1058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688" y="2472968"/>
            <a:ext cx="4288312" cy="283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SAV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806450" lvl="4" indent="0">
              <a:buNone/>
            </a:pPr>
            <a:endParaRPr lang="fr-FR" dirty="0" smtClean="0"/>
          </a:p>
          <a:p>
            <a:pPr marL="806450" lvl="4" indent="0">
              <a:buNone/>
            </a:pPr>
            <a:endParaRPr lang="fr-FR" dirty="0"/>
          </a:p>
          <a:p>
            <a:pPr marL="806450" lvl="4" indent="0">
              <a:buNone/>
            </a:pPr>
            <a:endParaRPr lang="fr-FR" dirty="0" smtClean="0"/>
          </a:p>
          <a:p>
            <a:pPr marL="806450" lvl="4" indent="0">
              <a:buNone/>
            </a:pPr>
            <a:endParaRPr lang="fr-FR" dirty="0"/>
          </a:p>
          <a:p>
            <a:pPr marL="806450" lvl="4" indent="0">
              <a:buNone/>
            </a:pPr>
            <a:endParaRPr lang="fr-FR" dirty="0" smtClean="0"/>
          </a:p>
          <a:p>
            <a:pPr marL="806450" lvl="4" indent="0">
              <a:buNone/>
            </a:pPr>
            <a:endParaRPr lang="fr-FR" dirty="0"/>
          </a:p>
          <a:p>
            <a:pPr marL="806450" lvl="4" indent="0">
              <a:buNone/>
            </a:pPr>
            <a:endParaRPr lang="fr-FR" dirty="0" smtClean="0"/>
          </a:p>
          <a:p>
            <a:pPr marL="806450" lvl="4" indent="0">
              <a:buNone/>
            </a:pPr>
            <a:endParaRPr lang="fr-FR" dirty="0"/>
          </a:p>
          <a:p>
            <a:pPr marL="806450" lvl="4" indent="0">
              <a:buNone/>
            </a:pPr>
            <a:endParaRPr lang="fr-FR" dirty="0" smtClean="0"/>
          </a:p>
          <a:p>
            <a:pPr marL="806450" lvl="4" indent="0">
              <a:buNone/>
            </a:pPr>
            <a:endParaRPr lang="fr-FR" dirty="0"/>
          </a:p>
          <a:p>
            <a:pPr marL="806450" lvl="4" indent="0">
              <a:buNone/>
            </a:pPr>
            <a:endParaRPr lang="fr-FR" dirty="0" smtClean="0"/>
          </a:p>
          <a:p>
            <a:pPr marL="806450" lvl="4" indent="0">
              <a:buNone/>
            </a:pPr>
            <a:endParaRPr lang="fr-FR" dirty="0" smtClean="0"/>
          </a:p>
          <a:p>
            <a:pPr lvl="2" algn="just"/>
            <a:r>
              <a:rPr lang="fr-FR" altLang="fr-FR" dirty="0">
                <a:solidFill>
                  <a:srgbClr val="000000"/>
                </a:solidFill>
              </a:rPr>
              <a:t>Navigation possible si la personne est connue sur l’entité</a:t>
            </a:r>
          </a:p>
          <a:p>
            <a:pPr lvl="3" algn="just"/>
            <a:r>
              <a:rPr lang="fr-FR" altLang="fr-FR" i="0" dirty="0">
                <a:solidFill>
                  <a:srgbClr val="000000"/>
                </a:solidFill>
              </a:rPr>
              <a:t>Si l’actionnaire / dirigeant est une PM : débranchement sur son SAV </a:t>
            </a:r>
          </a:p>
          <a:p>
            <a:pPr lvl="3" algn="just"/>
            <a:r>
              <a:rPr lang="fr-FR" altLang="fr-FR" i="0" dirty="0">
                <a:solidFill>
                  <a:srgbClr val="000000"/>
                </a:solidFill>
              </a:rPr>
              <a:t>Si l’actionnaire / dirigeant est une PP avec plusieurs identifiants : sélection de l’identifiant</a:t>
            </a:r>
          </a:p>
          <a:p>
            <a:pPr marL="806450" lvl="4" indent="0">
              <a:buNone/>
            </a:pPr>
            <a:r>
              <a:rPr lang="fr-FR" sz="1400" dirty="0" smtClean="0">
                <a:solidFill>
                  <a:schemeClr val="tx1"/>
                </a:solidFill>
              </a:rPr>
              <a:t>					</a:t>
            </a:r>
            <a:endParaRPr lang="fr-FR" dirty="0" smtClean="0"/>
          </a:p>
          <a:p>
            <a:pPr marL="806450" lvl="4" indent="0">
              <a:buNone/>
            </a:pPr>
            <a:endParaRPr lang="fr-FR" dirty="0"/>
          </a:p>
          <a:p>
            <a:pPr marL="806450" lvl="4" indent="0">
              <a:buNone/>
            </a:pPr>
            <a:endParaRPr lang="fr-FR" dirty="0" smtClean="0"/>
          </a:p>
          <a:p>
            <a:pPr marL="806450" lvl="4" indent="0">
              <a:buNone/>
            </a:pPr>
            <a:endParaRPr lang="fr-FR" dirty="0"/>
          </a:p>
          <a:p>
            <a:pPr marL="806450" lvl="4" indent="0">
              <a:buNone/>
            </a:pPr>
            <a:endParaRPr lang="fr-FR" dirty="0" smtClean="0"/>
          </a:p>
          <a:p>
            <a:pPr marL="806450" lvl="4" indent="0">
              <a:buNone/>
            </a:pPr>
            <a:endParaRPr lang="fr-FR" dirty="0"/>
          </a:p>
          <a:p>
            <a:pPr marL="806450" lvl="4" indent="0">
              <a:buNone/>
            </a:pPr>
            <a:endParaRPr lang="fr-FR" dirty="0" smtClean="0"/>
          </a:p>
          <a:p>
            <a:pPr marL="806450" lvl="4" indent="0">
              <a:buNone/>
            </a:pPr>
            <a:endParaRPr lang="fr-FR" dirty="0"/>
          </a:p>
          <a:p>
            <a:pPr marL="806450" lvl="4" indent="0">
              <a:buNone/>
            </a:pPr>
            <a:endParaRPr lang="fr-FR" dirty="0" smtClean="0"/>
          </a:p>
          <a:p>
            <a:pPr marL="806450" lvl="4" indent="0">
              <a:buNone/>
            </a:pPr>
            <a:endParaRPr lang="fr-FR" dirty="0"/>
          </a:p>
          <a:p>
            <a:pPr marL="806450" lvl="4" indent="0">
              <a:buNone/>
            </a:pPr>
            <a:endParaRPr lang="fr-FR" dirty="0" smtClean="0"/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Ecrans de synthèse</a:t>
            </a:r>
            <a:endParaRPr lang="fr-FR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941" y="1623769"/>
            <a:ext cx="1638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297" y="1697318"/>
            <a:ext cx="198120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4494"/>
            <a:ext cx="4768981" cy="263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Étoile à 5 branches 2"/>
          <p:cNvSpPr/>
          <p:nvPr/>
        </p:nvSpPr>
        <p:spPr>
          <a:xfrm>
            <a:off x="2696067" y="2743200"/>
            <a:ext cx="254524" cy="245097"/>
          </a:xfrm>
          <a:prstGeom prst="star5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61C2C"/>
              </a:solidFill>
            </a:endParaRPr>
          </a:p>
        </p:txBody>
      </p:sp>
      <p:sp>
        <p:nvSpPr>
          <p:cNvPr id="12" name="Étoile à 5 branches 11"/>
          <p:cNvSpPr/>
          <p:nvPr/>
        </p:nvSpPr>
        <p:spPr>
          <a:xfrm>
            <a:off x="491766" y="5065337"/>
            <a:ext cx="254524" cy="245097"/>
          </a:xfrm>
          <a:prstGeom prst="star5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61C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1887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SAV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568238"/>
            <a:ext cx="7977188" cy="4348162"/>
          </a:xfrm>
        </p:spPr>
        <p:txBody>
          <a:bodyPr/>
          <a:lstStyle/>
          <a:p>
            <a:pPr lvl="1" algn="just">
              <a:defRPr/>
            </a:pPr>
            <a:r>
              <a:rPr lang="fr-FR" sz="1600" dirty="0">
                <a:solidFill>
                  <a:schemeClr val="tx1"/>
                </a:solidFill>
              </a:rPr>
              <a:t>Il s’agit d’identifier la ou les PP qui bénéficie(nt) le plus des résultats d’une entreprise </a:t>
            </a:r>
            <a:r>
              <a:rPr lang="fr-FR" sz="1600" dirty="0" smtClean="0">
                <a:solidFill>
                  <a:schemeClr val="tx1"/>
                </a:solidFill>
              </a:rPr>
              <a:t>:</a:t>
            </a:r>
          </a:p>
          <a:p>
            <a:pPr lvl="1" algn="just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Dans </a:t>
            </a:r>
            <a:r>
              <a:rPr lang="fr-FR" sz="1600" dirty="0">
                <a:solidFill>
                  <a:schemeClr val="tx1"/>
                </a:solidFill>
              </a:rPr>
              <a:t>le cas d’une </a:t>
            </a:r>
            <a:r>
              <a:rPr lang="fr-FR" sz="1600" b="1" dirty="0">
                <a:solidFill>
                  <a:schemeClr val="tx1"/>
                </a:solidFill>
              </a:rPr>
              <a:t>S</a:t>
            </a:r>
            <a:r>
              <a:rPr lang="fr-FR" sz="1600" dirty="0" smtClean="0">
                <a:solidFill>
                  <a:schemeClr val="tx1"/>
                </a:solidFill>
              </a:rPr>
              <a:t>ociété</a:t>
            </a:r>
            <a:r>
              <a:rPr lang="fr-FR" sz="1600" dirty="0">
                <a:solidFill>
                  <a:schemeClr val="tx1"/>
                </a:solidFill>
              </a:rPr>
              <a:t>, d’une </a:t>
            </a:r>
            <a:r>
              <a:rPr lang="fr-FR" sz="1600" b="1" dirty="0">
                <a:solidFill>
                  <a:schemeClr val="tx1"/>
                </a:solidFill>
              </a:rPr>
              <a:t>E</a:t>
            </a:r>
            <a:r>
              <a:rPr lang="fr-FR" sz="1600" dirty="0" smtClean="0">
                <a:solidFill>
                  <a:schemeClr val="tx1"/>
                </a:solidFill>
              </a:rPr>
              <a:t>ntreprise </a:t>
            </a:r>
            <a:r>
              <a:rPr lang="fr-FR" sz="1600" dirty="0">
                <a:solidFill>
                  <a:schemeClr val="tx1"/>
                </a:solidFill>
              </a:rPr>
              <a:t>i</a:t>
            </a:r>
            <a:r>
              <a:rPr lang="fr-FR" sz="1600" dirty="0" smtClean="0">
                <a:solidFill>
                  <a:schemeClr val="tx1"/>
                </a:solidFill>
              </a:rPr>
              <a:t>ndividuelle</a:t>
            </a:r>
            <a:r>
              <a:rPr lang="fr-FR" sz="1600" dirty="0">
                <a:solidFill>
                  <a:schemeClr val="tx1"/>
                </a:solidFill>
              </a:rPr>
              <a:t>, ou d’une institution </a:t>
            </a:r>
            <a:r>
              <a:rPr lang="fr-FR" sz="1600" b="1" dirty="0">
                <a:solidFill>
                  <a:schemeClr val="tx1"/>
                </a:solidFill>
              </a:rPr>
              <a:t>F</a:t>
            </a:r>
            <a:r>
              <a:rPr lang="fr-FR" sz="1600" dirty="0">
                <a:solidFill>
                  <a:schemeClr val="tx1"/>
                </a:solidFill>
              </a:rPr>
              <a:t>inancière, doivent être considérés comme bénéficiaires effectifs :</a:t>
            </a:r>
          </a:p>
          <a:p>
            <a:pPr lvl="3" algn="just"/>
            <a:r>
              <a:rPr lang="fr-FR" i="0" dirty="0">
                <a:solidFill>
                  <a:schemeClr val="tx1"/>
                </a:solidFill>
              </a:rPr>
              <a:t>Les PP détenant plus de 25% du capital ou des droits de vote</a:t>
            </a:r>
            <a:r>
              <a:rPr lang="fr-FR" i="0" dirty="0" smtClean="0">
                <a:solidFill>
                  <a:schemeClr val="tx1"/>
                </a:solidFill>
              </a:rPr>
              <a:t>,</a:t>
            </a:r>
            <a:endParaRPr lang="fr-FR" altLang="fr-FR" sz="1600" i="0" dirty="0">
              <a:solidFill>
                <a:srgbClr val="000000"/>
              </a:solidFill>
            </a:endParaRPr>
          </a:p>
          <a:p>
            <a:pPr lvl="3" algn="just"/>
            <a:r>
              <a:rPr lang="fr-FR" i="0" dirty="0" smtClean="0">
                <a:solidFill>
                  <a:schemeClr val="tx1"/>
                </a:solidFill>
              </a:rPr>
              <a:t>Les </a:t>
            </a:r>
            <a:r>
              <a:rPr lang="fr-FR" i="0" dirty="0">
                <a:solidFill>
                  <a:schemeClr val="tx1"/>
                </a:solidFill>
              </a:rPr>
              <a:t>PP exerçant un pouvoir de contrôle sur les organes de gestion, d’administration ou de direction </a:t>
            </a:r>
            <a:endParaRPr lang="fr-FR" altLang="fr-FR" sz="1600" i="0" dirty="0">
              <a:solidFill>
                <a:srgbClr val="000000"/>
              </a:solidFill>
            </a:endParaRPr>
          </a:p>
          <a:p>
            <a:pPr lvl="3" algn="just"/>
            <a:r>
              <a:rPr lang="fr-FR" i="0" dirty="0" smtClean="0">
                <a:solidFill>
                  <a:schemeClr val="tx1"/>
                </a:solidFill>
              </a:rPr>
              <a:t>pour </a:t>
            </a:r>
            <a:r>
              <a:rPr lang="fr-FR" i="0" dirty="0">
                <a:solidFill>
                  <a:schemeClr val="tx1"/>
                </a:solidFill>
              </a:rPr>
              <a:t>une Société ou une institution Financière: quand une personne physique détient une part significative du capital ou des droits de vote et exerce un contrôle de fait, sans pour autant en détenir plus de 25</a:t>
            </a:r>
            <a:r>
              <a:rPr lang="fr-FR" i="0" dirty="0" smtClean="0">
                <a:solidFill>
                  <a:schemeClr val="tx1"/>
                </a:solidFill>
              </a:rPr>
              <a:t>%.</a:t>
            </a:r>
            <a:endParaRPr lang="fr-FR" altLang="fr-FR" sz="1600" i="0" dirty="0">
              <a:solidFill>
                <a:srgbClr val="000000"/>
              </a:solidFill>
            </a:endParaRPr>
          </a:p>
          <a:p>
            <a:pPr lvl="2" algn="just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Pour </a:t>
            </a:r>
            <a:r>
              <a:rPr lang="fr-FR" sz="1600" dirty="0">
                <a:solidFill>
                  <a:schemeClr val="tx1"/>
                </a:solidFill>
              </a:rPr>
              <a:t>une EI, l’entrepreneur individuel est de fait BE</a:t>
            </a:r>
          </a:p>
          <a:p>
            <a:pPr lvl="2" algn="just">
              <a:defRPr/>
            </a:pPr>
            <a:r>
              <a:rPr lang="fr-FR" sz="1600" dirty="0">
                <a:solidFill>
                  <a:schemeClr val="tx1"/>
                </a:solidFill>
              </a:rPr>
              <a:t>Dans le cas d’une </a:t>
            </a:r>
            <a:r>
              <a:rPr lang="fr-FR" sz="1600" b="1" dirty="0">
                <a:solidFill>
                  <a:schemeClr val="tx1"/>
                </a:solidFill>
              </a:rPr>
              <a:t>A</a:t>
            </a:r>
            <a:r>
              <a:rPr lang="fr-FR" sz="1600" dirty="0" smtClean="0">
                <a:solidFill>
                  <a:schemeClr val="tx1"/>
                </a:solidFill>
              </a:rPr>
              <a:t>ssociation</a:t>
            </a:r>
            <a:r>
              <a:rPr lang="fr-FR" sz="1600" dirty="0">
                <a:solidFill>
                  <a:schemeClr val="tx1"/>
                </a:solidFill>
              </a:rPr>
              <a:t>, doivent être considérés comme BE :</a:t>
            </a:r>
          </a:p>
          <a:p>
            <a:pPr lvl="3" algn="just"/>
            <a:r>
              <a:rPr lang="fr-FR" i="0" dirty="0">
                <a:solidFill>
                  <a:schemeClr val="tx1"/>
                </a:solidFill>
              </a:rPr>
              <a:t>Les PP titulaires de droits portant sur 25% au moins des biens de </a:t>
            </a:r>
            <a:r>
              <a:rPr lang="fr-FR" i="0" dirty="0" smtClean="0">
                <a:solidFill>
                  <a:schemeClr val="tx1"/>
                </a:solidFill>
              </a:rPr>
              <a:t>l’association</a:t>
            </a:r>
            <a:endParaRPr lang="fr-FR" altLang="fr-FR" sz="1600" i="0" dirty="0">
              <a:solidFill>
                <a:srgbClr val="000000"/>
              </a:solidFill>
            </a:endParaRPr>
          </a:p>
          <a:p>
            <a:pPr lvl="3" algn="just"/>
            <a:r>
              <a:rPr lang="fr-FR" i="0" dirty="0" smtClean="0">
                <a:solidFill>
                  <a:schemeClr val="tx1"/>
                </a:solidFill>
              </a:rPr>
              <a:t>Les </a:t>
            </a:r>
            <a:r>
              <a:rPr lang="fr-FR" i="0" dirty="0">
                <a:solidFill>
                  <a:schemeClr val="tx1"/>
                </a:solidFill>
              </a:rPr>
              <a:t>PP qui exerceraient par tout autre moyen un pouvoir de contrôle sur les organes de gestion, d’administration ou de direction ou sur l’assemblée générale de l’association</a:t>
            </a:r>
            <a:r>
              <a:rPr lang="fr-FR" i="0" dirty="0" smtClean="0">
                <a:solidFill>
                  <a:schemeClr val="tx1"/>
                </a:solidFill>
              </a:rPr>
              <a:t>.</a:t>
            </a:r>
            <a:endParaRPr lang="fr-FR" altLang="fr-FR" sz="1600" i="0" dirty="0">
              <a:solidFill>
                <a:srgbClr val="000000"/>
              </a:solidFill>
            </a:endParaRPr>
          </a:p>
          <a:p>
            <a:pPr lvl="1" algn="just">
              <a:defRPr/>
            </a:pPr>
            <a:r>
              <a:rPr lang="fr-FR" sz="1800" dirty="0" smtClean="0">
                <a:solidFill>
                  <a:schemeClr val="tx1"/>
                </a:solidFill>
              </a:rPr>
              <a:t>Les </a:t>
            </a:r>
            <a:r>
              <a:rPr lang="fr-FR" sz="1800" dirty="0">
                <a:solidFill>
                  <a:schemeClr val="tx1"/>
                </a:solidFill>
              </a:rPr>
              <a:t>BE doivent être déclarés en saisie légale dans Topaze-Personne</a:t>
            </a:r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Bénéficiaires Effectifs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11219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1448586"/>
            <a:ext cx="90963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SAV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583406" y="1524000"/>
            <a:ext cx="7977188" cy="4348162"/>
          </a:xfrm>
        </p:spPr>
        <p:txBody>
          <a:bodyPr/>
          <a:lstStyle/>
          <a:p>
            <a:pPr lvl="1" algn="just">
              <a:defRPr/>
            </a:pPr>
            <a:endParaRPr lang="fr-FR" sz="1600" dirty="0" smtClean="0"/>
          </a:p>
          <a:p>
            <a:pPr lvl="1" algn="just">
              <a:defRPr/>
            </a:pPr>
            <a:endParaRPr lang="fr-FR" sz="1600" dirty="0"/>
          </a:p>
          <a:p>
            <a:pPr lvl="1" algn="just">
              <a:defRPr/>
            </a:pPr>
            <a:endParaRPr lang="fr-FR" sz="1600" dirty="0" smtClean="0"/>
          </a:p>
          <a:p>
            <a:pPr lvl="1" algn="just">
              <a:defRPr/>
            </a:pPr>
            <a:endParaRPr lang="fr-FR" sz="1600" dirty="0"/>
          </a:p>
          <a:p>
            <a:pPr lvl="1" algn="just">
              <a:defRPr/>
            </a:pPr>
            <a:endParaRPr lang="fr-FR" sz="1600" dirty="0" smtClean="0"/>
          </a:p>
          <a:p>
            <a:pPr lvl="1" algn="just">
              <a:defRPr/>
            </a:pPr>
            <a:endParaRPr lang="fr-FR" sz="1600" dirty="0" smtClean="0"/>
          </a:p>
          <a:p>
            <a:pPr lvl="1" algn="just">
              <a:defRPr/>
            </a:pPr>
            <a:endParaRPr lang="fr-FR" sz="1050" dirty="0" smtClean="0"/>
          </a:p>
          <a:p>
            <a:pPr lvl="1" algn="just">
              <a:defRPr/>
            </a:pPr>
            <a:endParaRPr lang="fr-FR" sz="800" dirty="0"/>
          </a:p>
          <a:p>
            <a:pPr lvl="1" algn="just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L’écran </a:t>
            </a:r>
            <a:r>
              <a:rPr lang="fr-FR" sz="1600" dirty="0">
                <a:solidFill>
                  <a:schemeClr val="tx1"/>
                </a:solidFill>
              </a:rPr>
              <a:t>est identique en création et en modification et il permet :</a:t>
            </a:r>
          </a:p>
          <a:p>
            <a:pPr lvl="3" algn="just"/>
            <a:r>
              <a:rPr lang="fr-FR" i="0" dirty="0">
                <a:solidFill>
                  <a:schemeClr val="tx1"/>
                </a:solidFill>
              </a:rPr>
              <a:t>de restituer le ou les BE </a:t>
            </a:r>
            <a:endParaRPr lang="fr-FR" altLang="fr-FR" sz="1800" i="0" dirty="0">
              <a:solidFill>
                <a:srgbClr val="000000"/>
              </a:solidFill>
            </a:endParaRPr>
          </a:p>
          <a:p>
            <a:pPr lvl="3" algn="just"/>
            <a:r>
              <a:rPr lang="fr-FR" i="0" dirty="0" smtClean="0">
                <a:solidFill>
                  <a:schemeClr val="tx1"/>
                </a:solidFill>
              </a:rPr>
              <a:t>de </a:t>
            </a:r>
            <a:r>
              <a:rPr lang="fr-FR" i="0" dirty="0">
                <a:solidFill>
                  <a:schemeClr val="tx1"/>
                </a:solidFill>
              </a:rPr>
              <a:t>saisir un ou plusieurs </a:t>
            </a:r>
            <a:r>
              <a:rPr lang="fr-FR" i="0" dirty="0" smtClean="0">
                <a:solidFill>
                  <a:schemeClr val="tx1"/>
                </a:solidFill>
              </a:rPr>
              <a:t>BE</a:t>
            </a:r>
          </a:p>
          <a:p>
            <a:pPr lvl="3" algn="just"/>
            <a:r>
              <a:rPr lang="fr-FR" i="0" dirty="0" smtClean="0">
                <a:solidFill>
                  <a:schemeClr val="tx1"/>
                </a:solidFill>
              </a:rPr>
              <a:t>de sélectionner, dans une liste de personnes prédéterminées, un ou plusieurs BE</a:t>
            </a:r>
          </a:p>
          <a:p>
            <a:pPr marL="806450" lvl="4" indent="0">
              <a:buNone/>
            </a:pPr>
            <a:endParaRPr lang="fr-FR" sz="140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Bénéficiaires Effectifs</a:t>
            </a:r>
          </a:p>
        </p:txBody>
      </p:sp>
    </p:spTree>
    <p:extLst>
      <p:ext uri="{BB962C8B-B14F-4D97-AF65-F5344CB8AC3E}">
        <p14:creationId xmlns:p14="http://schemas.microsoft.com/office/powerpoint/2010/main" val="20411219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590746" y="1294860"/>
            <a:ext cx="7977188" cy="4348162"/>
          </a:xfrm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fr-FR" sz="800" dirty="0"/>
          </a:p>
          <a:p>
            <a:pPr marL="325438" lvl="1" indent="-342900" algn="just" eaLnBrk="1" hangingPunct="1">
              <a:lnSpc>
                <a:spcPct val="80000"/>
              </a:lnSpc>
              <a:defRPr/>
            </a:pPr>
            <a:r>
              <a:rPr lang="fr-FR" sz="1600" u="sng" dirty="0">
                <a:solidFill>
                  <a:schemeClr val="tx1"/>
                </a:solidFill>
              </a:rPr>
              <a:t>SIREN :</a:t>
            </a:r>
            <a:r>
              <a:rPr lang="fr-FR" sz="1600" dirty="0">
                <a:solidFill>
                  <a:schemeClr val="tx1"/>
                </a:solidFill>
              </a:rPr>
              <a:t> identifie l’entreprise, sur 9 </a:t>
            </a:r>
            <a:r>
              <a:rPr lang="fr-FR" sz="1600" dirty="0" smtClean="0">
                <a:solidFill>
                  <a:schemeClr val="tx1"/>
                </a:solidFill>
              </a:rPr>
              <a:t>chiffres (INSEE)</a:t>
            </a:r>
          </a:p>
          <a:p>
            <a:pPr marL="325438" lvl="1" indent="-342900" algn="just" eaLnBrk="1" hangingPunct="1">
              <a:defRPr/>
            </a:pPr>
            <a:r>
              <a:rPr lang="fr-FR" sz="1600" u="sng" dirty="0" smtClean="0">
                <a:solidFill>
                  <a:schemeClr val="tx1"/>
                </a:solidFill>
              </a:rPr>
              <a:t>SIRET </a:t>
            </a:r>
            <a:r>
              <a:rPr lang="fr-FR" sz="1600" u="sng" dirty="0">
                <a:solidFill>
                  <a:schemeClr val="tx1"/>
                </a:solidFill>
              </a:rPr>
              <a:t>:</a:t>
            </a:r>
            <a:r>
              <a:rPr lang="fr-FR" sz="1600" dirty="0">
                <a:solidFill>
                  <a:schemeClr val="tx1"/>
                </a:solidFill>
              </a:rPr>
              <a:t> identifie un établissement de l’entreprise (SIREN + 5 </a:t>
            </a:r>
            <a:r>
              <a:rPr lang="fr-FR" sz="1600" dirty="0" smtClean="0">
                <a:solidFill>
                  <a:schemeClr val="tx1"/>
                </a:solidFill>
              </a:rPr>
              <a:t>chiffres</a:t>
            </a:r>
            <a:r>
              <a:rPr lang="fr-FR" sz="1600" dirty="0">
                <a:solidFill>
                  <a:schemeClr val="tx1"/>
                </a:solidFill>
              </a:rPr>
              <a:t>). </a:t>
            </a:r>
            <a:r>
              <a:rPr lang="fr-FR" sz="1600" dirty="0" smtClean="0">
                <a:solidFill>
                  <a:schemeClr val="tx1"/>
                </a:solidFill>
              </a:rPr>
              <a:t>Il </a:t>
            </a:r>
            <a:r>
              <a:rPr lang="fr-FR" sz="1600" dirty="0">
                <a:solidFill>
                  <a:schemeClr val="tx1"/>
                </a:solidFill>
              </a:rPr>
              <a:t>correspond à un point de vente </a:t>
            </a:r>
            <a:r>
              <a:rPr lang="fr-FR" sz="1600" dirty="0" smtClean="0">
                <a:solidFill>
                  <a:schemeClr val="tx1"/>
                </a:solidFill>
              </a:rPr>
              <a:t>(magasin) ou </a:t>
            </a:r>
            <a:r>
              <a:rPr lang="fr-FR" sz="1600" dirty="0">
                <a:solidFill>
                  <a:schemeClr val="tx1"/>
                </a:solidFill>
              </a:rPr>
              <a:t>un lieu </a:t>
            </a:r>
            <a:r>
              <a:rPr lang="fr-FR" sz="1600" dirty="0" smtClean="0">
                <a:solidFill>
                  <a:schemeClr val="tx1"/>
                </a:solidFill>
              </a:rPr>
              <a:t>d’exploitation (usine). </a:t>
            </a:r>
            <a:endParaRPr lang="fr-FR" sz="1600" dirty="0">
              <a:solidFill>
                <a:schemeClr val="tx1"/>
              </a:solidFill>
            </a:endParaRPr>
          </a:p>
          <a:p>
            <a:pPr marL="325438" lvl="1" indent="-342900" algn="just" eaLnBrk="1" hangingPunct="1">
              <a:lnSpc>
                <a:spcPct val="80000"/>
              </a:lnSpc>
              <a:defRPr/>
            </a:pPr>
            <a:r>
              <a:rPr lang="fr-FR" sz="1600" u="sng" dirty="0" smtClean="0">
                <a:solidFill>
                  <a:schemeClr val="tx1"/>
                </a:solidFill>
              </a:rPr>
              <a:t>Entreprise </a:t>
            </a:r>
            <a:r>
              <a:rPr lang="fr-FR" sz="1600" u="sng" dirty="0">
                <a:solidFill>
                  <a:schemeClr val="tx1"/>
                </a:solidFill>
              </a:rPr>
              <a:t>/ Etablissement :</a:t>
            </a:r>
            <a:r>
              <a:rPr lang="fr-FR" sz="1600" dirty="0">
                <a:solidFill>
                  <a:schemeClr val="tx1"/>
                </a:solidFill>
              </a:rPr>
              <a:t> toute entreprise exploite au minimum un établissement. </a:t>
            </a:r>
            <a:endParaRPr lang="fr-FR" sz="1600" dirty="0" smtClean="0">
              <a:solidFill>
                <a:schemeClr val="tx1"/>
              </a:solidFill>
            </a:endParaRPr>
          </a:p>
          <a:p>
            <a:pPr marL="742950" lvl="1" indent="-285750" algn="just" eaLnBrk="1" hangingPunct="1">
              <a:defRPr/>
            </a:pPr>
            <a:r>
              <a:rPr lang="fr-FR" u="sng" dirty="0" smtClean="0">
                <a:solidFill>
                  <a:schemeClr val="tx1"/>
                </a:solidFill>
              </a:rPr>
              <a:t>Siège </a:t>
            </a:r>
            <a:r>
              <a:rPr lang="fr-FR" u="sng" dirty="0">
                <a:solidFill>
                  <a:schemeClr val="tx1"/>
                </a:solidFill>
              </a:rPr>
              <a:t>: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quand </a:t>
            </a:r>
            <a:r>
              <a:rPr lang="fr-FR" dirty="0">
                <a:solidFill>
                  <a:schemeClr val="tx1"/>
                </a:solidFill>
              </a:rPr>
              <a:t>une entreprise n’exerce pas son activité dans un seul établissement, l’un d’eux a </a:t>
            </a:r>
            <a:r>
              <a:rPr lang="fr-FR" dirty="0" smtClean="0">
                <a:solidFill>
                  <a:schemeClr val="tx1"/>
                </a:solidFill>
              </a:rPr>
              <a:t>le statut de siège social (Société) ou d’établissement principal (EI</a:t>
            </a:r>
            <a:r>
              <a:rPr lang="fr-FR" dirty="0">
                <a:solidFill>
                  <a:schemeClr val="tx1"/>
                </a:solidFill>
              </a:rPr>
              <a:t>).</a:t>
            </a:r>
          </a:p>
          <a:p>
            <a:pPr marL="688975" lvl="2" indent="-285750" algn="just" eaLnBrk="1" hangingPunct="1">
              <a:lnSpc>
                <a:spcPct val="80000"/>
              </a:lnSpc>
              <a:defRPr/>
            </a:pPr>
            <a:r>
              <a:rPr lang="fr-FR" dirty="0" smtClean="0">
                <a:solidFill>
                  <a:schemeClr val="tx1"/>
                </a:solidFill>
              </a:rPr>
              <a:t>Le </a:t>
            </a:r>
            <a:r>
              <a:rPr lang="fr-FR" dirty="0">
                <a:solidFill>
                  <a:schemeClr val="tx1"/>
                </a:solidFill>
              </a:rPr>
              <a:t>siège social a un rôle juridique, alors que </a:t>
            </a:r>
            <a:r>
              <a:rPr lang="fr-FR" dirty="0" smtClean="0">
                <a:solidFill>
                  <a:schemeClr val="tx1"/>
                </a:solidFill>
              </a:rPr>
              <a:t>le </a:t>
            </a:r>
            <a:r>
              <a:rPr lang="fr-FR" dirty="0">
                <a:solidFill>
                  <a:schemeClr val="tx1"/>
                </a:solidFill>
              </a:rPr>
              <a:t>centre d'exploitation a une fonction matérielle et économique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  <a:p>
            <a:pPr marL="325438" lvl="1" indent="-342900" algn="just" eaLnBrk="1" hangingPunct="1">
              <a:lnSpc>
                <a:spcPct val="80000"/>
              </a:lnSpc>
              <a:defRPr/>
            </a:pPr>
            <a:r>
              <a:rPr lang="fr-FR" sz="1600" u="sng" dirty="0" smtClean="0">
                <a:solidFill>
                  <a:schemeClr val="tx1"/>
                </a:solidFill>
              </a:rPr>
              <a:t>Dirigeants Statutaires :</a:t>
            </a:r>
            <a:r>
              <a:rPr lang="fr-FR" sz="1600" dirty="0" smtClean="0">
                <a:solidFill>
                  <a:schemeClr val="tx1"/>
                </a:solidFill>
              </a:rPr>
              <a:t> dirigeants qui apparaissent sur l’extrait K-Bis</a:t>
            </a:r>
          </a:p>
          <a:p>
            <a:pPr marL="742950" lvl="1" indent="-285750" algn="just" eaLnBrk="1" hangingPunct="1">
              <a:defRPr/>
            </a:pPr>
            <a:r>
              <a:rPr lang="fr-FR" u="sng" dirty="0" smtClean="0">
                <a:solidFill>
                  <a:schemeClr val="tx1"/>
                </a:solidFill>
              </a:rPr>
              <a:t>RL </a:t>
            </a:r>
            <a:r>
              <a:rPr lang="fr-FR" u="sng" dirty="0">
                <a:solidFill>
                  <a:schemeClr val="tx1"/>
                </a:solidFill>
              </a:rPr>
              <a:t>(représentant légal) :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représentant </a:t>
            </a:r>
            <a:r>
              <a:rPr lang="fr-FR" dirty="0">
                <a:solidFill>
                  <a:schemeClr val="tx1"/>
                </a:solidFill>
              </a:rPr>
              <a:t>de la société (figurant sur l’extrait K-Bis) qui doit être connu dans </a:t>
            </a:r>
            <a:r>
              <a:rPr lang="fr-FR" dirty="0" smtClean="0">
                <a:solidFill>
                  <a:schemeClr val="tx1"/>
                </a:solidFill>
              </a:rPr>
              <a:t>l’entité en </a:t>
            </a:r>
            <a:r>
              <a:rPr lang="fr-FR" u="sng" dirty="0">
                <a:solidFill>
                  <a:schemeClr val="tx1"/>
                </a:solidFill>
              </a:rPr>
              <a:t>saisie légale</a:t>
            </a:r>
            <a:r>
              <a:rPr lang="fr-FR" dirty="0">
                <a:solidFill>
                  <a:schemeClr val="tx1"/>
                </a:solidFill>
              </a:rPr>
              <a:t> (participant ou client). </a:t>
            </a:r>
            <a:endParaRPr lang="fr-FR" dirty="0" smtClean="0">
              <a:solidFill>
                <a:schemeClr val="tx1"/>
              </a:solidFill>
            </a:endParaRPr>
          </a:p>
          <a:p>
            <a:pPr marL="688975" lvl="2" indent="-285750" algn="just" eaLnBrk="1" hangingPunct="1">
              <a:lnSpc>
                <a:spcPct val="80000"/>
              </a:lnSpc>
              <a:defRPr/>
            </a:pPr>
            <a:r>
              <a:rPr lang="fr-FR" dirty="0" smtClean="0">
                <a:solidFill>
                  <a:schemeClr val="tx1"/>
                </a:solidFill>
              </a:rPr>
              <a:t>Cette </a:t>
            </a:r>
            <a:r>
              <a:rPr lang="fr-FR" dirty="0">
                <a:solidFill>
                  <a:schemeClr val="tx1"/>
                </a:solidFill>
              </a:rPr>
              <a:t>notion est utilisée pour la souscription de certains contrats.</a:t>
            </a:r>
          </a:p>
          <a:p>
            <a:pPr marL="325438" lvl="1" indent="-342900" algn="just" eaLnBrk="1" hangingPunct="1">
              <a:defRPr/>
            </a:pPr>
            <a:r>
              <a:rPr lang="fr-FR" sz="1600" u="sng" dirty="0" smtClean="0">
                <a:solidFill>
                  <a:schemeClr val="tx1"/>
                </a:solidFill>
              </a:rPr>
              <a:t>Dirigeants </a:t>
            </a:r>
            <a:r>
              <a:rPr lang="fr-FR" sz="1600" u="sng" dirty="0">
                <a:solidFill>
                  <a:schemeClr val="tx1"/>
                </a:solidFill>
              </a:rPr>
              <a:t>Opérationnels :</a:t>
            </a:r>
            <a:r>
              <a:rPr lang="fr-FR" sz="1600" dirty="0">
                <a:solidFill>
                  <a:schemeClr val="tx1"/>
                </a:solidFill>
              </a:rPr>
              <a:t> intervenants ajoutés pour la gestion de la relation commerciale (directeur financier, comptable, secrétaire, etc.)</a:t>
            </a:r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Glossaire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39781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SAV PM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Données juridiques</a:t>
            </a:r>
            <a:endParaRPr lang="fr-FR" sz="20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379" y="1461264"/>
            <a:ext cx="6933744" cy="285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379" y="4320438"/>
            <a:ext cx="6933744" cy="21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Étoile à 5 branches 8"/>
          <p:cNvSpPr/>
          <p:nvPr/>
        </p:nvSpPr>
        <p:spPr>
          <a:xfrm>
            <a:off x="4425412" y="5884847"/>
            <a:ext cx="254524" cy="245097"/>
          </a:xfrm>
          <a:prstGeom prst="star5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61C2C"/>
              </a:solidFill>
            </a:endParaRPr>
          </a:p>
        </p:txBody>
      </p:sp>
      <p:sp>
        <p:nvSpPr>
          <p:cNvPr id="11" name="Étoile à 5 branches 10"/>
          <p:cNvSpPr/>
          <p:nvPr/>
        </p:nvSpPr>
        <p:spPr>
          <a:xfrm>
            <a:off x="3838815" y="1942575"/>
            <a:ext cx="254524" cy="245097"/>
          </a:xfrm>
          <a:prstGeom prst="star5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61C2C"/>
              </a:solidFill>
            </a:endParaRPr>
          </a:p>
        </p:txBody>
      </p:sp>
      <p:sp>
        <p:nvSpPr>
          <p:cNvPr id="12" name="Étoile à 5 branches 11"/>
          <p:cNvSpPr/>
          <p:nvPr/>
        </p:nvSpPr>
        <p:spPr>
          <a:xfrm>
            <a:off x="4863650" y="5203427"/>
            <a:ext cx="254524" cy="245097"/>
          </a:xfrm>
          <a:prstGeom prst="star5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61C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172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SAV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 algn="just">
              <a:defRPr/>
            </a:pPr>
            <a:r>
              <a:rPr lang="fr-FR" sz="2000" dirty="0">
                <a:solidFill>
                  <a:schemeClr val="tx1"/>
                </a:solidFill>
              </a:rPr>
              <a:t>Sert à rattacher les identifiants qualifiant une même personne. </a:t>
            </a:r>
          </a:p>
          <a:p>
            <a:pPr lvl="2" algn="just">
              <a:defRPr/>
            </a:pPr>
            <a:r>
              <a:rPr lang="fr-FR" sz="1800" dirty="0">
                <a:solidFill>
                  <a:schemeClr val="tx1"/>
                </a:solidFill>
              </a:rPr>
              <a:t>La banque est en faute si une personne a plusieurs identifiants non liés entre eux.</a:t>
            </a:r>
          </a:p>
          <a:p>
            <a:pPr lvl="1" algn="just">
              <a:defRPr/>
            </a:pPr>
            <a:r>
              <a:rPr lang="fr-FR" sz="2000" dirty="0">
                <a:solidFill>
                  <a:schemeClr val="tx1"/>
                </a:solidFill>
              </a:rPr>
              <a:t>Pour rattacher 2 identifiants dans un groupe doublon : </a:t>
            </a:r>
          </a:p>
          <a:p>
            <a:pPr lvl="2" algn="just">
              <a:defRPr/>
            </a:pPr>
            <a:r>
              <a:rPr lang="fr-FR" sz="1800" dirty="0">
                <a:solidFill>
                  <a:schemeClr val="tx1"/>
                </a:solidFill>
              </a:rPr>
              <a:t>Personne Physique : groupe doublon / création d’un groupe doublon</a:t>
            </a:r>
          </a:p>
          <a:p>
            <a:pPr lvl="2" algn="just">
              <a:defRPr/>
            </a:pPr>
            <a:r>
              <a:rPr lang="fr-FR" sz="1800" dirty="0">
                <a:solidFill>
                  <a:schemeClr val="tx1"/>
                </a:solidFill>
              </a:rPr>
              <a:t>Personne Morale : autres identifiants / groupe doublon / création d’un groupe doublon</a:t>
            </a:r>
          </a:p>
          <a:p>
            <a:pPr marL="0" lvl="2" indent="0" algn="just">
              <a:buNone/>
              <a:defRPr/>
            </a:pPr>
            <a:r>
              <a:rPr lang="fr-FR" sz="1800" dirty="0" smtClean="0">
                <a:solidFill>
                  <a:schemeClr val="tx1"/>
                </a:solidFill>
              </a:rPr>
              <a:t>=&gt; Par la suite, les </a:t>
            </a:r>
            <a:r>
              <a:rPr lang="fr-FR" sz="1800" dirty="0">
                <a:solidFill>
                  <a:schemeClr val="tx1"/>
                </a:solidFill>
              </a:rPr>
              <a:t>modifications sur l’identifiant « maître » sont répercutées sur tous les identifiants du groupe</a:t>
            </a:r>
          </a:p>
          <a:p>
            <a:pPr marL="806450" lvl="4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Doublons</a:t>
            </a:r>
            <a:endParaRPr lang="fr-FR" dirty="0"/>
          </a:p>
        </p:txBody>
      </p:sp>
      <p:pic>
        <p:nvPicPr>
          <p:cNvPr id="6" name="Picture 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021" y="4578563"/>
            <a:ext cx="376164" cy="32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3172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92347" y="448160"/>
            <a:ext cx="7977576" cy="470898"/>
          </a:xfrm>
        </p:spPr>
        <p:txBody>
          <a:bodyPr/>
          <a:lstStyle/>
          <a:p>
            <a:r>
              <a:rPr lang="fr-FR" dirty="0" smtClean="0"/>
              <a:t>SAV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0" y="1158616"/>
            <a:ext cx="8557404" cy="5397460"/>
          </a:xfrm>
        </p:spPr>
        <p:txBody>
          <a:bodyPr/>
          <a:lstStyle/>
          <a:p>
            <a:pPr marL="719138" lvl="1">
              <a:spcBef>
                <a:spcPts val="0"/>
              </a:spcBef>
              <a:spcAft>
                <a:spcPts val="600"/>
              </a:spcAft>
            </a:pPr>
            <a:r>
              <a:rPr lang="fr-FR" altLang="fr-FR" dirty="0">
                <a:ea typeface="ＭＳ Ｐゴシック" pitchFamily="34" charset="-128"/>
              </a:rPr>
              <a:t>La banque est d’ores et déjà tenue de demander confirmation de leur situation à ses clients ayant une résidence fiscale à l’étranger </a:t>
            </a:r>
          </a:p>
          <a:p>
            <a:pPr marL="719138" lvl="1">
              <a:spcBef>
                <a:spcPts val="0"/>
              </a:spcBef>
              <a:spcAft>
                <a:spcPts val="600"/>
              </a:spcAft>
            </a:pPr>
            <a:r>
              <a:rPr lang="fr-FR" altLang="fr-FR" dirty="0">
                <a:ea typeface="ＭＳ Ｐゴシック" pitchFamily="34" charset="-128"/>
              </a:rPr>
              <a:t>A l’instar de FATCA, les obligations en matière de transparence fiscale s’étendent désormais aux pays ayant signé l’accord CRS de l’OCDE (103 pays) (directive 2014/107/UE du conseil du 9 décembre 2014)</a:t>
            </a:r>
          </a:p>
          <a:p>
            <a:pPr marL="719138" lvl="1">
              <a:spcBef>
                <a:spcPts val="0"/>
              </a:spcBef>
              <a:spcAft>
                <a:spcPts val="600"/>
              </a:spcAft>
            </a:pPr>
            <a:r>
              <a:rPr lang="fr-FR" altLang="fr-FR" dirty="0">
                <a:ea typeface="ＭＳ Ｐゴシック" pitchFamily="34" charset="-128"/>
              </a:rPr>
              <a:t>Les principales obligations des banques sont les suivantes:</a:t>
            </a:r>
            <a:endParaRPr lang="fr-FR" altLang="fr-FR" sz="1200" dirty="0">
              <a:ea typeface="ＭＳ Ｐゴシック" pitchFamily="34" charset="-128"/>
            </a:endParaRPr>
          </a:p>
          <a:p>
            <a:pPr marL="989575" lvl="2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FR" altLang="fr-FR" sz="1200" dirty="0">
                <a:ea typeface="ＭＳ Ｐゴシック" pitchFamily="34" charset="-128"/>
              </a:rPr>
              <a:t>Identification des clients ayant un indice suggérant une fiscalité étrangère </a:t>
            </a:r>
          </a:p>
          <a:p>
            <a:pPr marL="1258888" lvl="4" indent="-276225">
              <a:spcBef>
                <a:spcPts val="0"/>
              </a:spcBef>
              <a:spcAft>
                <a:spcPts val="600"/>
              </a:spcAft>
            </a:pPr>
            <a:r>
              <a:rPr lang="fr-FR" altLang="fr-FR" sz="1100" dirty="0">
                <a:ea typeface="ＭＳ Ｐゴシック" pitchFamily="34" charset="-128"/>
              </a:rPr>
              <a:t>Chaque critère peut déclencher l’identification d’une personne (il ne s’agit donc pas de répondre à tous les critères pour être identifié et contacté)</a:t>
            </a:r>
          </a:p>
          <a:p>
            <a:pPr marL="682675" lvl="4" indent="0">
              <a:spcBef>
                <a:spcPts val="0"/>
              </a:spcBef>
              <a:spcAft>
                <a:spcPts val="600"/>
              </a:spcAft>
              <a:buNone/>
            </a:pPr>
            <a:endParaRPr lang="fr-FR" altLang="fr-FR" sz="1100" dirty="0">
              <a:ea typeface="ＭＳ Ｐゴシック" pitchFamily="34" charset="-128"/>
            </a:endParaRPr>
          </a:p>
          <a:p>
            <a:pPr marL="682675" lvl="4" indent="0">
              <a:spcBef>
                <a:spcPts val="0"/>
              </a:spcBef>
              <a:spcAft>
                <a:spcPts val="600"/>
              </a:spcAft>
              <a:buNone/>
            </a:pPr>
            <a:endParaRPr lang="fr-FR" altLang="fr-FR" sz="1100" dirty="0">
              <a:ea typeface="ＭＳ Ｐゴシック" pitchFamily="34" charset="-128"/>
            </a:endParaRPr>
          </a:p>
          <a:p>
            <a:pPr marL="682675" lvl="4" indent="0">
              <a:spcBef>
                <a:spcPts val="0"/>
              </a:spcBef>
              <a:spcAft>
                <a:spcPts val="600"/>
              </a:spcAft>
              <a:buNone/>
            </a:pPr>
            <a:endParaRPr lang="fr-FR" altLang="fr-FR" sz="1100" dirty="0">
              <a:ea typeface="ＭＳ Ｐゴシック" pitchFamily="34" charset="-128"/>
            </a:endParaRPr>
          </a:p>
          <a:p>
            <a:pPr marL="682675" lvl="4" indent="0">
              <a:spcBef>
                <a:spcPts val="0"/>
              </a:spcBef>
              <a:spcAft>
                <a:spcPts val="600"/>
              </a:spcAft>
              <a:buNone/>
            </a:pPr>
            <a:endParaRPr lang="fr-FR" altLang="fr-FR" sz="1100" dirty="0">
              <a:ea typeface="ＭＳ Ｐゴシック" pitchFamily="34" charset="-128"/>
            </a:endParaRPr>
          </a:p>
          <a:p>
            <a:pPr marL="682675" lvl="4" indent="0">
              <a:spcBef>
                <a:spcPts val="0"/>
              </a:spcBef>
              <a:spcAft>
                <a:spcPts val="600"/>
              </a:spcAft>
              <a:buNone/>
            </a:pPr>
            <a:endParaRPr lang="fr-FR" altLang="fr-FR" sz="1100" dirty="0">
              <a:ea typeface="ＭＳ Ｐゴシック" pitchFamily="34" charset="-128"/>
            </a:endParaRPr>
          </a:p>
          <a:p>
            <a:pPr marL="682675" lvl="4" indent="0">
              <a:spcBef>
                <a:spcPts val="0"/>
              </a:spcBef>
              <a:spcAft>
                <a:spcPts val="600"/>
              </a:spcAft>
              <a:buNone/>
            </a:pPr>
            <a:endParaRPr lang="fr-FR" altLang="fr-FR" sz="1100" dirty="0">
              <a:ea typeface="ＭＳ Ｐゴシック" pitchFamily="34" charset="-128"/>
            </a:endParaRPr>
          </a:p>
          <a:p>
            <a:pPr marL="989575" lvl="2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FR" altLang="fr-FR" sz="1200" dirty="0" smtClean="0">
                <a:ea typeface="ＭＳ Ｐゴシック" pitchFamily="34" charset="-128"/>
              </a:rPr>
              <a:t>Expédition </a:t>
            </a:r>
            <a:r>
              <a:rPr lang="fr-FR" altLang="fr-FR" sz="1200" dirty="0">
                <a:ea typeface="ＭＳ Ｐゴシック" pitchFamily="34" charset="-128"/>
              </a:rPr>
              <a:t>des courriers d’auto-certification </a:t>
            </a:r>
          </a:p>
          <a:p>
            <a:pPr marL="989575" lvl="2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FR" altLang="fr-FR" sz="1200" dirty="0">
                <a:ea typeface="ＭＳ Ｐゴシック" pitchFamily="34" charset="-128"/>
              </a:rPr>
              <a:t>Collecte des formulaires d’auto-certification</a:t>
            </a:r>
          </a:p>
          <a:p>
            <a:pPr marL="1258888" lvl="4" indent="-276225">
              <a:spcBef>
                <a:spcPts val="0"/>
              </a:spcBef>
              <a:spcAft>
                <a:spcPts val="600"/>
              </a:spcAft>
            </a:pPr>
            <a:r>
              <a:rPr lang="fr-FR" altLang="fr-FR" sz="1100" dirty="0">
                <a:ea typeface="ＭＳ Ｐゴシック" pitchFamily="34" charset="-128"/>
              </a:rPr>
              <a:t>Les retours sont centralisés et traités directement par un service dédié (Assistance Topaze / Middle Office)</a:t>
            </a:r>
          </a:p>
          <a:p>
            <a:pPr marL="875275" lvl="2" indent="-2286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fr-FR" altLang="fr-FR" sz="1200" b="1" dirty="0">
                <a:ea typeface="ＭＳ Ｐゴシック" pitchFamily="34" charset="-128"/>
              </a:rPr>
              <a:t>Déclaration au fisc des clients</a:t>
            </a:r>
          </a:p>
          <a:p>
            <a:pPr marL="1258888" lvl="4" indent="-276225">
              <a:spcBef>
                <a:spcPts val="0"/>
              </a:spcBef>
              <a:spcAft>
                <a:spcPts val="600"/>
              </a:spcAft>
            </a:pPr>
            <a:r>
              <a:rPr lang="fr-FR" altLang="fr-FR" sz="1100" b="1" dirty="0">
                <a:ea typeface="ＭＳ Ｐゴシック" pitchFamily="34" charset="-128"/>
              </a:rPr>
              <a:t>ayant confirmé leur fiscalité étrangère</a:t>
            </a:r>
          </a:p>
          <a:p>
            <a:pPr marL="1258888" lvl="4" indent="-276225">
              <a:spcBef>
                <a:spcPts val="0"/>
              </a:spcBef>
              <a:spcAft>
                <a:spcPts val="600"/>
              </a:spcAft>
            </a:pPr>
            <a:r>
              <a:rPr lang="fr-FR" altLang="fr-FR" sz="1100" b="1" dirty="0">
                <a:ea typeface="ＭＳ Ｐゴシック" pitchFamily="34" charset="-128"/>
              </a:rPr>
              <a:t>n’ayant pas répondu (« récalcitrants »)</a:t>
            </a:r>
          </a:p>
          <a:p>
            <a:pPr lvl="1" algn="just">
              <a:defRPr/>
            </a:pPr>
            <a:endParaRPr lang="fr-FR" dirty="0" smtClean="0">
              <a:solidFill>
                <a:schemeClr val="tx1"/>
              </a:solidFill>
            </a:endParaRPr>
          </a:p>
          <a:p>
            <a:pPr algn="just">
              <a:spcBef>
                <a:spcPts val="600"/>
              </a:spcBef>
            </a:pPr>
            <a:endParaRPr lang="fr-FR" dirty="0" smtClean="0">
              <a:solidFill>
                <a:schemeClr val="tx1"/>
              </a:solidFill>
            </a:endParaRPr>
          </a:p>
          <a:p>
            <a:pPr marL="806450" lvl="4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600974" y="841326"/>
            <a:ext cx="7977600" cy="432048"/>
          </a:xfrm>
        </p:spPr>
        <p:txBody>
          <a:bodyPr/>
          <a:lstStyle/>
          <a:p>
            <a:r>
              <a:rPr lang="fr-FR" dirty="0" smtClean="0"/>
              <a:t>Déclaratif FATCA – OCDE CRS</a:t>
            </a:r>
          </a:p>
          <a:p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070" y="3148404"/>
            <a:ext cx="3166941" cy="1610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4695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66468" y="499918"/>
            <a:ext cx="7977576" cy="470898"/>
          </a:xfrm>
        </p:spPr>
        <p:txBody>
          <a:bodyPr/>
          <a:lstStyle/>
          <a:p>
            <a:r>
              <a:rPr lang="fr-FR" dirty="0" smtClean="0"/>
              <a:t>SAV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473970"/>
            <a:ext cx="7977188" cy="4348162"/>
          </a:xfrm>
        </p:spPr>
        <p:txBody>
          <a:bodyPr/>
          <a:lstStyle/>
          <a:p>
            <a:pPr algn="just">
              <a:spcBef>
                <a:spcPts val="600"/>
              </a:spcBef>
            </a:pPr>
            <a:endParaRPr lang="fr-FR" dirty="0">
              <a:solidFill>
                <a:schemeClr val="tx1"/>
              </a:solidFill>
            </a:endParaRPr>
          </a:p>
          <a:p>
            <a:pPr marL="806450" lvl="4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575094" y="944843"/>
            <a:ext cx="7977600" cy="432048"/>
          </a:xfrm>
        </p:spPr>
        <p:txBody>
          <a:bodyPr/>
          <a:lstStyle/>
          <a:p>
            <a:r>
              <a:rPr lang="fr-FR" dirty="0" smtClean="0"/>
              <a:t>Déclaratif FATCA – OCDE CRS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1" y="1436914"/>
            <a:ext cx="7673519" cy="4709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2511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SAV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1202" y="1451704"/>
            <a:ext cx="7977188" cy="4348162"/>
          </a:xfrm>
        </p:spPr>
        <p:txBody>
          <a:bodyPr/>
          <a:lstStyle/>
          <a:p>
            <a:pPr lvl="1" algn="just">
              <a:defRPr/>
            </a:pPr>
            <a:r>
              <a:rPr lang="fr-FR" sz="1600" u="sng" dirty="0" smtClean="0">
                <a:solidFill>
                  <a:schemeClr val="tx1"/>
                </a:solidFill>
              </a:rPr>
              <a:t>Réglementation</a:t>
            </a:r>
            <a:r>
              <a:rPr lang="fr-FR" sz="1600" dirty="0" smtClean="0">
                <a:solidFill>
                  <a:schemeClr val="tx1"/>
                </a:solidFill>
              </a:rPr>
              <a:t> DALO (pour Droit A L’Oubli) = mode automatique</a:t>
            </a:r>
          </a:p>
          <a:p>
            <a:pPr lvl="2" algn="just">
              <a:spcBef>
                <a:spcPts val="600"/>
              </a:spcBef>
              <a:defRPr/>
            </a:pPr>
            <a:r>
              <a:rPr lang="fr-FR" dirty="0" smtClean="0">
                <a:solidFill>
                  <a:schemeClr val="tx1"/>
                </a:solidFill>
              </a:rPr>
              <a:t>Suppression des prospects au bout de 2 ans</a:t>
            </a:r>
          </a:p>
          <a:p>
            <a:pPr lvl="2" algn="just">
              <a:spcBef>
                <a:spcPts val="600"/>
              </a:spcBef>
              <a:defRPr/>
            </a:pPr>
            <a:r>
              <a:rPr lang="fr-FR" dirty="0" smtClean="0">
                <a:solidFill>
                  <a:schemeClr val="tx1"/>
                </a:solidFill>
              </a:rPr>
              <a:t>Suppression des anciens clients (PR-ANCI) au bout de 5 ans</a:t>
            </a:r>
          </a:p>
          <a:p>
            <a:pPr lvl="1" algn="just">
              <a:spcBef>
                <a:spcPts val="1200"/>
              </a:spcBef>
              <a:defRPr/>
            </a:pPr>
            <a:r>
              <a:rPr lang="fr-FR" sz="1600" u="sng" dirty="0" smtClean="0">
                <a:solidFill>
                  <a:schemeClr val="tx1"/>
                </a:solidFill>
              </a:rPr>
              <a:t>Suppression</a:t>
            </a:r>
            <a:r>
              <a:rPr lang="fr-FR" sz="1600" dirty="0" smtClean="0">
                <a:solidFill>
                  <a:schemeClr val="tx1"/>
                </a:solidFill>
              </a:rPr>
              <a:t> des identifiants de Topaze-Personne en mode manuel</a:t>
            </a:r>
          </a:p>
          <a:p>
            <a:pPr lvl="2" algn="just">
              <a:spcBef>
                <a:spcPts val="600"/>
              </a:spcBef>
              <a:defRPr/>
            </a:pPr>
            <a:r>
              <a:rPr lang="fr-FR" dirty="0" smtClean="0">
                <a:solidFill>
                  <a:schemeClr val="tx1"/>
                </a:solidFill>
              </a:rPr>
              <a:t>Il n’existe pas de suppression physique des identifiants de Topaze-Personne </a:t>
            </a:r>
          </a:p>
          <a:p>
            <a:pPr lvl="2" algn="just">
              <a:spcBef>
                <a:spcPts val="600"/>
              </a:spcBef>
              <a:defRPr/>
            </a:pPr>
            <a:r>
              <a:rPr lang="fr-FR" dirty="0" smtClean="0">
                <a:solidFill>
                  <a:schemeClr val="tx1"/>
                </a:solidFill>
              </a:rPr>
              <a:t>Il existe un moyen de cacher les identifiants : la classification </a:t>
            </a:r>
            <a:r>
              <a:rPr lang="fr-FR" b="1" dirty="0" smtClean="0">
                <a:solidFill>
                  <a:schemeClr val="tx1"/>
                </a:solidFill>
              </a:rPr>
              <a:t>QB-SUPP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QB-SUPP</a:t>
            </a:r>
            <a:endParaRPr lang="fr-FR" dirty="0"/>
          </a:p>
        </p:txBody>
      </p:sp>
      <p:sp>
        <p:nvSpPr>
          <p:cNvPr id="11" name="Espace réservé du contenu 8"/>
          <p:cNvSpPr txBox="1">
            <a:spLocks/>
          </p:cNvSpPr>
          <p:nvPr/>
        </p:nvSpPr>
        <p:spPr>
          <a:xfrm>
            <a:off x="601202" y="3410177"/>
            <a:ext cx="2462509" cy="28483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5900" indent="-21590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 kern="1200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98438" indent="-179388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sz="1400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2pPr>
            <a:lvl3pPr marL="144463" indent="-144463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Char char="•"/>
              <a:defRPr sz="1400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3pPr>
            <a:lvl4pPr marL="252413" indent="-11430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Char char="-"/>
              <a:defRPr sz="1400" i="1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4pPr>
            <a:lvl5pPr marL="390525" indent="-128588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Char char="&gt;"/>
              <a:defRPr sz="1200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1200"/>
              </a:spcBef>
              <a:defRPr/>
            </a:pPr>
            <a:r>
              <a:rPr lang="fr-FR" sz="1600" u="sng" dirty="0" smtClean="0">
                <a:solidFill>
                  <a:schemeClr val="tx1"/>
                </a:solidFill>
              </a:rPr>
              <a:t>Formulaire</a:t>
            </a:r>
            <a:r>
              <a:rPr lang="fr-FR" sz="1600" dirty="0" smtClean="0">
                <a:solidFill>
                  <a:schemeClr val="tx1"/>
                </a:solidFill>
              </a:rPr>
              <a:t> TOPAZE - Suppression identifiant (demande) uniquement dans 4 cas : </a:t>
            </a:r>
            <a:endParaRPr lang="fr-FR" sz="1600" dirty="0">
              <a:solidFill>
                <a:schemeClr val="tx1"/>
              </a:solidFill>
            </a:endParaRPr>
          </a:p>
          <a:p>
            <a:pPr lvl="2">
              <a:spcBef>
                <a:spcPts val="600"/>
              </a:spcBef>
              <a:defRPr/>
            </a:pPr>
            <a:r>
              <a:rPr lang="fr-FR" sz="1200" dirty="0" smtClean="0">
                <a:solidFill>
                  <a:schemeClr val="tx1"/>
                </a:solidFill>
              </a:rPr>
              <a:t>Lien à rompre entre une PP et une PM (activité cessée)</a:t>
            </a:r>
          </a:p>
          <a:p>
            <a:pPr lvl="2">
              <a:spcBef>
                <a:spcPts val="600"/>
              </a:spcBef>
              <a:defRPr/>
            </a:pPr>
            <a:r>
              <a:rPr lang="fr-FR" sz="1200" dirty="0" smtClean="0">
                <a:solidFill>
                  <a:schemeClr val="tx1"/>
                </a:solidFill>
              </a:rPr>
              <a:t>Identifiant doublon crée pour gestion d’une mesure de protection arrivée à échéance</a:t>
            </a:r>
          </a:p>
          <a:p>
            <a:pPr lvl="2" algn="just">
              <a:spcBef>
                <a:spcPts val="600"/>
              </a:spcBef>
              <a:defRPr/>
            </a:pPr>
            <a:r>
              <a:rPr lang="fr-FR" sz="1200" dirty="0" smtClean="0">
                <a:solidFill>
                  <a:schemeClr val="tx1"/>
                </a:solidFill>
              </a:rPr>
              <a:t>Identifiant créé en doublon par erreur</a:t>
            </a:r>
          </a:p>
          <a:p>
            <a:pPr lvl="2" algn="just">
              <a:spcBef>
                <a:spcPts val="600"/>
              </a:spcBef>
              <a:defRPr/>
            </a:pPr>
            <a:r>
              <a:rPr lang="fr-FR" sz="1200" dirty="0" smtClean="0">
                <a:solidFill>
                  <a:schemeClr val="tx1"/>
                </a:solidFill>
              </a:rPr>
              <a:t>Droit d’opposition CNIL</a:t>
            </a:r>
          </a:p>
          <a:p>
            <a:pPr lvl="2" algn="just">
              <a:spcBef>
                <a:spcPts val="600"/>
              </a:spcBef>
              <a:defRPr/>
            </a:pPr>
            <a:endParaRPr lang="fr-FR" dirty="0" smtClean="0">
              <a:solidFill>
                <a:schemeClr val="tx1"/>
              </a:solidFill>
            </a:endParaRPr>
          </a:p>
          <a:p>
            <a:pPr marL="806450" lvl="4" indent="0">
              <a:buFont typeface="Arial" pitchFamily="34" charset="0"/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920" y="3293858"/>
            <a:ext cx="5242560" cy="34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95518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SAV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1201" y="1615606"/>
            <a:ext cx="7977188" cy="4348162"/>
          </a:xfrm>
        </p:spPr>
        <p:txBody>
          <a:bodyPr/>
          <a:lstStyle/>
          <a:p>
            <a:pPr lvl="1" algn="just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La loi du 13 juin 2014 prévoit que les avoirs des comptes bancaires et assurance-vie inactifs depuis plus de </a:t>
            </a:r>
            <a:r>
              <a:rPr lang="fr-FR" sz="1600" b="1" dirty="0" smtClean="0">
                <a:solidFill>
                  <a:schemeClr val="tx1"/>
                </a:solidFill>
              </a:rPr>
              <a:t>10 ans et 3 ans en cas de décès </a:t>
            </a:r>
            <a:r>
              <a:rPr lang="fr-FR" sz="1600" dirty="0" smtClean="0">
                <a:solidFill>
                  <a:schemeClr val="tx1"/>
                </a:solidFill>
              </a:rPr>
              <a:t>soient </a:t>
            </a:r>
            <a:r>
              <a:rPr lang="fr-FR" sz="1600" b="1" dirty="0" smtClean="0">
                <a:solidFill>
                  <a:schemeClr val="tx1"/>
                </a:solidFill>
              </a:rPr>
              <a:t>transférés</a:t>
            </a:r>
            <a:r>
              <a:rPr lang="fr-FR" sz="1600" dirty="0" smtClean="0">
                <a:solidFill>
                  <a:schemeClr val="tx1"/>
                </a:solidFill>
              </a:rPr>
              <a:t> vers la Caisse des dépôts et Consignation (CDC).</a:t>
            </a:r>
          </a:p>
          <a:p>
            <a:pPr lvl="1" algn="just"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Elle définit ce qu’est un compte inactif </a:t>
            </a:r>
            <a:r>
              <a:rPr lang="fr-FR" dirty="0" smtClean="0">
                <a:solidFill>
                  <a:schemeClr val="tx1"/>
                </a:solidFill>
              </a:rPr>
              <a:t>: </a:t>
            </a:r>
          </a:p>
          <a:p>
            <a:pPr lvl="3" algn="just">
              <a:defRPr/>
            </a:pPr>
            <a:r>
              <a:rPr lang="fr-FR" b="1" dirty="0" smtClean="0">
                <a:solidFill>
                  <a:schemeClr val="tx1"/>
                </a:solidFill>
              </a:rPr>
              <a:t>Sans opération </a:t>
            </a:r>
            <a:r>
              <a:rPr lang="fr-FR" dirty="0" smtClean="0">
                <a:solidFill>
                  <a:schemeClr val="tx1"/>
                </a:solidFill>
              </a:rPr>
              <a:t>à l’initiative du client </a:t>
            </a:r>
          </a:p>
          <a:p>
            <a:pPr lvl="3" algn="just">
              <a:defRPr/>
            </a:pPr>
            <a:r>
              <a:rPr lang="fr-FR" b="1" dirty="0" smtClean="0">
                <a:solidFill>
                  <a:schemeClr val="tx1"/>
                </a:solidFill>
              </a:rPr>
              <a:t>Sans manifestation </a:t>
            </a:r>
            <a:r>
              <a:rPr lang="fr-FR" dirty="0" smtClean="0">
                <a:solidFill>
                  <a:schemeClr val="tx1"/>
                </a:solidFill>
              </a:rPr>
              <a:t>du client ou de personnes habilitées par lui</a:t>
            </a:r>
          </a:p>
          <a:p>
            <a:pPr lvl="1" algn="just">
              <a:spcBef>
                <a:spcPts val="1200"/>
              </a:spcBef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Les personnes physiques et morales sont concernées.</a:t>
            </a:r>
          </a:p>
          <a:p>
            <a:pPr lvl="1" algn="just">
              <a:spcBef>
                <a:spcPts val="1200"/>
              </a:spcBef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Communication par tout moyen aux clients et à toutes personnes habilitées sur les comptes.</a:t>
            </a:r>
          </a:p>
          <a:p>
            <a:pPr lvl="1" algn="just">
              <a:spcBef>
                <a:spcPts val="1200"/>
              </a:spcBef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Plafonnement de la tarification des frais par an et par compte à 30€ (sur comptes courants et livrets non réglementés).</a:t>
            </a:r>
          </a:p>
          <a:p>
            <a:pPr lvl="1" algn="just">
              <a:spcBef>
                <a:spcPts val="1200"/>
              </a:spcBef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1</a:t>
            </a:r>
            <a:r>
              <a:rPr lang="fr-FR" sz="1600" baseline="30000" dirty="0" smtClean="0">
                <a:solidFill>
                  <a:schemeClr val="tx1"/>
                </a:solidFill>
              </a:rPr>
              <a:t>er</a:t>
            </a:r>
            <a:r>
              <a:rPr lang="fr-FR" sz="1600" dirty="0" smtClean="0">
                <a:solidFill>
                  <a:schemeClr val="tx1"/>
                </a:solidFill>
              </a:rPr>
              <a:t> reversement effectué vers la CDC fin 2016.</a:t>
            </a:r>
          </a:p>
          <a:p>
            <a:pPr marL="19050" lvl="1" indent="0" algn="just">
              <a:spcBef>
                <a:spcPts val="1200"/>
              </a:spcBef>
              <a:buNone/>
              <a:defRPr/>
            </a:pPr>
            <a:endParaRPr lang="fr-FR" sz="1600" dirty="0" smtClean="0">
              <a:solidFill>
                <a:schemeClr val="tx1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Eckert – Gestion des inactifs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12088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36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SAV PM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583406" y="3902697"/>
            <a:ext cx="7977188" cy="4348162"/>
          </a:xfrm>
        </p:spPr>
        <p:txBody>
          <a:bodyPr/>
          <a:lstStyle/>
          <a:p>
            <a:pPr lvl="1" algn="just">
              <a:spcBef>
                <a:spcPts val="600"/>
              </a:spcBef>
            </a:pPr>
            <a:r>
              <a:rPr lang="fr-FR" altLang="fr-FR" sz="1600" u="sng" dirty="0" smtClean="0">
                <a:solidFill>
                  <a:schemeClr val="tx1"/>
                </a:solidFill>
              </a:rPr>
              <a:t>Modification </a:t>
            </a:r>
            <a:r>
              <a:rPr lang="fr-FR" altLang="fr-FR" sz="1600" u="sng" dirty="0">
                <a:solidFill>
                  <a:schemeClr val="tx1"/>
                </a:solidFill>
              </a:rPr>
              <a:t>SIRET :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dirty="0">
                <a:solidFill>
                  <a:schemeClr val="tx1"/>
                </a:solidFill>
              </a:rPr>
              <a:t>Le NIC est modifiable. Il change dès lors qu’un établissement déménage</a:t>
            </a:r>
          </a:p>
          <a:p>
            <a:pPr lvl="1" algn="just">
              <a:spcBef>
                <a:spcPts val="600"/>
              </a:spcBef>
            </a:pPr>
            <a:r>
              <a:rPr lang="fr-FR" altLang="fr-FR" sz="1600" u="sng" dirty="0">
                <a:solidFill>
                  <a:schemeClr val="tx1"/>
                </a:solidFill>
              </a:rPr>
              <a:t>Modification SIREN :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dirty="0">
                <a:solidFill>
                  <a:schemeClr val="tx1"/>
                </a:solidFill>
              </a:rPr>
              <a:t>Le SIREN ne peut être modifié que par l’assistance (cas d’un rachat) </a:t>
            </a:r>
            <a:endParaRPr lang="fr-FR" altLang="fr-FR" dirty="0" smtClean="0">
              <a:solidFill>
                <a:schemeClr val="tx1"/>
              </a:solidFill>
            </a:endParaRPr>
          </a:p>
          <a:p>
            <a:pPr lvl="2" algn="just">
              <a:spcBef>
                <a:spcPts val="600"/>
              </a:spcBef>
            </a:pPr>
            <a:r>
              <a:rPr lang="fr-FR" altLang="fr-FR" dirty="0" smtClean="0">
                <a:solidFill>
                  <a:schemeClr val="tx1"/>
                </a:solidFill>
              </a:rPr>
              <a:t>utilisation </a:t>
            </a:r>
            <a:r>
              <a:rPr lang="fr-FR" altLang="fr-FR" dirty="0">
                <a:solidFill>
                  <a:schemeClr val="tx1"/>
                </a:solidFill>
              </a:rPr>
              <a:t>du formulaire « TOPAZE - Modification SIREN ».</a:t>
            </a:r>
          </a:p>
          <a:p>
            <a:pPr lvl="1" algn="just">
              <a:spcBef>
                <a:spcPts val="600"/>
              </a:spcBef>
            </a:pPr>
            <a:r>
              <a:rPr lang="fr-FR" altLang="fr-FR" sz="1600" u="sng" dirty="0">
                <a:solidFill>
                  <a:schemeClr val="tx1"/>
                </a:solidFill>
              </a:rPr>
              <a:t>En cours de création :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dirty="0">
                <a:solidFill>
                  <a:schemeClr val="tx1"/>
                </a:solidFill>
              </a:rPr>
              <a:t>le client n’a pas encore obtenu les justificatifs de sa société. La création dans Topaze-Personne est </a:t>
            </a:r>
            <a:r>
              <a:rPr lang="fr-FR" altLang="fr-FR" dirty="0" smtClean="0">
                <a:solidFill>
                  <a:schemeClr val="tx1"/>
                </a:solidFill>
              </a:rPr>
              <a:t>néanmoins possible</a:t>
            </a:r>
            <a:endParaRPr lang="fr-FR" altLang="fr-FR" dirty="0">
              <a:solidFill>
                <a:schemeClr val="tx1"/>
              </a:solidFill>
            </a:endParaRPr>
          </a:p>
          <a:p>
            <a:pPr lvl="1" algn="just">
              <a:spcBef>
                <a:spcPts val="600"/>
              </a:spcBef>
            </a:pPr>
            <a:r>
              <a:rPr lang="fr-FR" altLang="fr-FR" sz="1600" u="sng" dirty="0">
                <a:solidFill>
                  <a:schemeClr val="tx1"/>
                </a:solidFill>
              </a:rPr>
              <a:t>En attente de document :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dirty="0">
                <a:solidFill>
                  <a:schemeClr val="tx1"/>
                </a:solidFill>
              </a:rPr>
              <a:t>bloque certaines </a:t>
            </a:r>
            <a:r>
              <a:rPr lang="fr-FR" altLang="fr-FR" dirty="0" smtClean="0">
                <a:solidFill>
                  <a:schemeClr val="tx1"/>
                </a:solidFill>
              </a:rPr>
              <a:t>applications (crédits)</a:t>
            </a:r>
            <a:endParaRPr lang="fr-FR" altLang="fr-FR" dirty="0">
              <a:solidFill>
                <a:schemeClr val="tx1"/>
              </a:solidFill>
            </a:endParaRPr>
          </a:p>
          <a:p>
            <a:pPr lvl="1" algn="just">
              <a:spcBef>
                <a:spcPts val="600"/>
              </a:spcBef>
            </a:pPr>
            <a:r>
              <a:rPr lang="fr-FR" altLang="fr-FR" sz="1600" u="sng" dirty="0">
                <a:solidFill>
                  <a:schemeClr val="tx1"/>
                </a:solidFill>
              </a:rPr>
              <a:t>Outils :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dirty="0">
                <a:solidFill>
                  <a:schemeClr val="tx1"/>
                </a:solidFill>
              </a:rPr>
              <a:t>Aide à la prospection par la recherche d’un SIREN ou raison sociale + code postal voire NAF / APE à partir de BIL</a:t>
            </a:r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Spécificités PM</a:t>
            </a:r>
            <a:endParaRPr lang="fr-FR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7"/>
          <a:stretch/>
        </p:blipFill>
        <p:spPr bwMode="auto">
          <a:xfrm>
            <a:off x="319088" y="1414020"/>
            <a:ext cx="8505825" cy="245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11219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33633" y="5128982"/>
            <a:ext cx="2620652" cy="6221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Généralités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Création PM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Fiche Connaissance Client PM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SAV PM 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Conclusion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Topaze-Personne </a:t>
            </a:r>
            <a:r>
              <a:rPr lang="fr-FR" dirty="0" smtClean="0"/>
              <a:t>PRO</a:t>
            </a:r>
            <a:endParaRPr lang="fr-F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4762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38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464542"/>
            <a:ext cx="7977188" cy="4348162"/>
          </a:xfrm>
        </p:spPr>
        <p:txBody>
          <a:bodyPr/>
          <a:lstStyle/>
          <a:p>
            <a:pPr lvl="1" algn="just" eaLnBrk="1" hangingPunct="1">
              <a:spcBef>
                <a:spcPct val="50000"/>
              </a:spcBef>
            </a:pPr>
            <a:r>
              <a:rPr lang="fr-FR" altLang="fr-FR" dirty="0">
                <a:solidFill>
                  <a:schemeClr val="tx1"/>
                </a:solidFill>
              </a:rPr>
              <a:t>Dans </a:t>
            </a:r>
            <a:r>
              <a:rPr lang="fr-FR" altLang="fr-FR" dirty="0" smtClean="0">
                <a:solidFill>
                  <a:schemeClr val="tx1"/>
                </a:solidFill>
              </a:rPr>
              <a:t>Topaze-Personne </a:t>
            </a:r>
            <a:r>
              <a:rPr lang="fr-FR" altLang="fr-FR" dirty="0">
                <a:solidFill>
                  <a:schemeClr val="tx1"/>
                </a:solidFill>
              </a:rPr>
              <a:t>on </a:t>
            </a:r>
            <a:r>
              <a:rPr lang="fr-FR" altLang="fr-FR" dirty="0" smtClean="0">
                <a:solidFill>
                  <a:schemeClr val="tx1"/>
                </a:solidFill>
              </a:rPr>
              <a:t>créé un nouvel identifiant pour chaque personne (PP et PM) et dans chaque entité : les associés / actionnaires, les bénéficiaires effectifs, les dirigeants (dont RL) des PM et les PM elles-mêmes.</a:t>
            </a:r>
            <a:endParaRPr lang="fr-FR" altLang="fr-FR" dirty="0">
              <a:solidFill>
                <a:schemeClr val="tx1"/>
              </a:solidFill>
            </a:endParaRPr>
          </a:p>
          <a:p>
            <a:pPr lvl="1" algn="just" eaLnBrk="1" hangingPunct="1">
              <a:spcBef>
                <a:spcPct val="50000"/>
              </a:spcBef>
            </a:pPr>
            <a:r>
              <a:rPr lang="fr-FR" altLang="fr-FR" dirty="0" smtClean="0">
                <a:solidFill>
                  <a:schemeClr val="tx1"/>
                </a:solidFill>
              </a:rPr>
              <a:t>Dans </a:t>
            </a:r>
            <a:r>
              <a:rPr lang="fr-FR" altLang="fr-FR" dirty="0">
                <a:solidFill>
                  <a:schemeClr val="tx1"/>
                </a:solidFill>
              </a:rPr>
              <a:t>RDP, on </a:t>
            </a:r>
            <a:r>
              <a:rPr lang="fr-FR" altLang="fr-FR" dirty="0" smtClean="0">
                <a:solidFill>
                  <a:schemeClr val="tx1"/>
                </a:solidFill>
              </a:rPr>
              <a:t>créé un « identifiant public » qui regroupe un ou plusieurs identifiants, au sens Topaze-Personne, de la même PM (SIREN) sur toutes les entités</a:t>
            </a:r>
            <a:r>
              <a:rPr lang="fr-FR" altLang="fr-FR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  <a:endParaRPr lang="fr-FR" altLang="fr-FR" dirty="0">
              <a:solidFill>
                <a:schemeClr val="tx1"/>
              </a:solidFill>
            </a:endParaRPr>
          </a:p>
          <a:p>
            <a:pPr lvl="1" algn="just" eaLnBrk="1" hangingPunct="1">
              <a:spcBef>
                <a:spcPct val="50000"/>
              </a:spcBef>
            </a:pPr>
            <a:r>
              <a:rPr lang="fr-FR" altLang="fr-FR" dirty="0" smtClean="0">
                <a:solidFill>
                  <a:schemeClr val="tx1"/>
                </a:solidFill>
              </a:rPr>
              <a:t>Dans </a:t>
            </a:r>
            <a:r>
              <a:rPr lang="fr-FR" altLang="fr-FR" dirty="0">
                <a:solidFill>
                  <a:schemeClr val="tx1"/>
                </a:solidFill>
              </a:rPr>
              <a:t>le MCG, </a:t>
            </a:r>
            <a:r>
              <a:rPr lang="fr-FR" altLang="fr-FR" dirty="0" smtClean="0">
                <a:solidFill>
                  <a:schemeClr val="tx1"/>
                </a:solidFill>
              </a:rPr>
              <a:t>on transforme les groupes d’identifiants en </a:t>
            </a:r>
            <a:r>
              <a:rPr lang="fr-FR" altLang="fr-FR" dirty="0">
                <a:solidFill>
                  <a:schemeClr val="tx1"/>
                </a:solidFill>
              </a:rPr>
              <a:t>liens avant </a:t>
            </a:r>
            <a:r>
              <a:rPr lang="fr-FR" altLang="fr-FR" dirty="0" smtClean="0">
                <a:solidFill>
                  <a:schemeClr val="tx1"/>
                </a:solidFill>
              </a:rPr>
              <a:t>exploitation.</a:t>
            </a:r>
            <a:endParaRPr lang="fr-FR" altLang="fr-FR" dirty="0">
              <a:solidFill>
                <a:schemeClr val="tx1"/>
              </a:solidFill>
            </a:endParaRPr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Topaze-Personne </a:t>
            </a:r>
            <a:r>
              <a:rPr lang="fr-FR" dirty="0">
                <a:sym typeface="Wingdings" panose="05000000000000000000" pitchFamily="2" charset="2"/>
              </a:rPr>
              <a:t> RDP  MCG</a:t>
            </a:r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14"/>
          <a:stretch/>
        </p:blipFill>
        <p:spPr bwMode="auto">
          <a:xfrm>
            <a:off x="1059345" y="3275764"/>
            <a:ext cx="7094840" cy="3477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395" y="3042402"/>
            <a:ext cx="838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25" y="3028114"/>
            <a:ext cx="6667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595" y="3014219"/>
            <a:ext cx="6667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54042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39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Contacts 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464542"/>
            <a:ext cx="7977188" cy="4348162"/>
          </a:xfrm>
        </p:spPr>
        <p:txBody>
          <a:bodyPr/>
          <a:lstStyle/>
          <a:p>
            <a:pPr lvl="1" algn="just" eaLnBrk="1" hangingPunct="1">
              <a:spcBef>
                <a:spcPct val="50000"/>
              </a:spcBef>
            </a:pPr>
            <a:r>
              <a:rPr lang="pt-BR" dirty="0"/>
              <a:t>Assistance topaze 02.98.30.47.80 (n° interne</a:t>
            </a:r>
            <a:r>
              <a:rPr lang="pt-BR" dirty="0" smtClean="0"/>
              <a:t>)</a:t>
            </a:r>
          </a:p>
          <a:p>
            <a:pPr lvl="1" algn="just" eaLnBrk="1" hangingPunct="1">
              <a:spcBef>
                <a:spcPct val="50000"/>
              </a:spcBef>
            </a:pPr>
            <a:r>
              <a:rPr lang="fr-FR" dirty="0" smtClean="0"/>
              <a:t>Rappels et astuces Topaze Personne : go/</a:t>
            </a:r>
            <a:r>
              <a:rPr lang="fr-FR" dirty="0" err="1" smtClean="0"/>
              <a:t>astucesccm</a:t>
            </a:r>
            <a:r>
              <a:rPr lang="fr-FR" dirty="0" smtClean="0"/>
              <a:t> 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6768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624798"/>
            <a:ext cx="7977188" cy="4348162"/>
          </a:xfrm>
        </p:spPr>
        <p:txBody>
          <a:bodyPr/>
          <a:lstStyle/>
          <a:p>
            <a:pPr marL="325438" lvl="1" indent="-342900" algn="just" eaLnBrk="1" hangingPunct="1">
              <a:lnSpc>
                <a:spcPct val="90000"/>
              </a:lnSpc>
              <a:defRPr/>
            </a:pPr>
            <a:r>
              <a:rPr lang="fr-FR" sz="2000" dirty="0" smtClean="0">
                <a:solidFill>
                  <a:schemeClr val="tx1"/>
                </a:solidFill>
              </a:rPr>
              <a:t>Les P - Personnes </a:t>
            </a:r>
            <a:r>
              <a:rPr lang="fr-FR" sz="2000" dirty="0">
                <a:solidFill>
                  <a:schemeClr val="tx1"/>
                </a:solidFill>
              </a:rPr>
              <a:t>Physiques </a:t>
            </a:r>
            <a:r>
              <a:rPr lang="fr-FR" sz="2000" dirty="0" smtClean="0">
                <a:solidFill>
                  <a:schemeClr val="tx1"/>
                </a:solidFill>
              </a:rPr>
              <a:t>sont gérées </a:t>
            </a:r>
            <a:r>
              <a:rPr lang="fr-FR" sz="2000" dirty="0">
                <a:solidFill>
                  <a:schemeClr val="tx1"/>
                </a:solidFill>
              </a:rPr>
              <a:t>dans un groupe Foyer</a:t>
            </a:r>
          </a:p>
          <a:p>
            <a:pPr marL="325438" lvl="1" indent="-342900" algn="just" eaLnBrk="1" hangingPunct="1">
              <a:lnSpc>
                <a:spcPct val="90000"/>
              </a:lnSpc>
              <a:defRPr/>
            </a:pPr>
            <a:r>
              <a:rPr lang="fr-FR" sz="2000" dirty="0" smtClean="0">
                <a:solidFill>
                  <a:schemeClr val="tx1"/>
                </a:solidFill>
              </a:rPr>
              <a:t>Les différentes Personnes </a:t>
            </a:r>
            <a:r>
              <a:rPr lang="fr-FR" sz="2000" dirty="0">
                <a:solidFill>
                  <a:schemeClr val="tx1"/>
                </a:solidFill>
              </a:rPr>
              <a:t>Morales </a:t>
            </a:r>
            <a:r>
              <a:rPr lang="fr-FR" sz="2000" dirty="0" smtClean="0">
                <a:solidFill>
                  <a:schemeClr val="tx1"/>
                </a:solidFill>
              </a:rPr>
              <a:t>sont :</a:t>
            </a:r>
            <a:endParaRPr lang="fr-FR" sz="2000" dirty="0">
              <a:solidFill>
                <a:schemeClr val="tx1"/>
              </a:solidFill>
            </a:endParaRPr>
          </a:p>
          <a:p>
            <a:pPr marL="742950" lvl="1" indent="-285750" algn="just" eaLnBrk="1" hangingPunct="1">
              <a:lnSpc>
                <a:spcPct val="90000"/>
              </a:lnSpc>
              <a:defRPr/>
            </a:pPr>
            <a:r>
              <a:rPr lang="fr-FR" sz="1800" dirty="0" smtClean="0">
                <a:solidFill>
                  <a:schemeClr val="tx1"/>
                </a:solidFill>
              </a:rPr>
              <a:t>S – Sociétés</a:t>
            </a:r>
          </a:p>
          <a:p>
            <a:pPr marL="742950" lvl="1" indent="-285750" algn="just" eaLnBrk="1" hangingPunct="1">
              <a:lnSpc>
                <a:spcPct val="90000"/>
              </a:lnSpc>
              <a:defRPr/>
            </a:pPr>
            <a:r>
              <a:rPr lang="fr-FR" sz="1800" dirty="0">
                <a:solidFill>
                  <a:schemeClr val="tx1"/>
                </a:solidFill>
              </a:rPr>
              <a:t>A </a:t>
            </a:r>
            <a:r>
              <a:rPr lang="fr-FR" sz="1800" dirty="0" smtClean="0">
                <a:solidFill>
                  <a:schemeClr val="tx1"/>
                </a:solidFill>
              </a:rPr>
              <a:t>– Associations</a:t>
            </a:r>
            <a:endParaRPr lang="fr-FR" sz="1800" dirty="0">
              <a:solidFill>
                <a:schemeClr val="tx1"/>
              </a:solidFill>
            </a:endParaRPr>
          </a:p>
          <a:p>
            <a:pPr marL="742950" lvl="1" indent="-285750" algn="just" eaLnBrk="1" hangingPunct="1">
              <a:lnSpc>
                <a:spcPct val="90000"/>
              </a:lnSpc>
              <a:defRPr/>
            </a:pPr>
            <a:r>
              <a:rPr lang="fr-FR" sz="1800" dirty="0">
                <a:solidFill>
                  <a:schemeClr val="tx1"/>
                </a:solidFill>
              </a:rPr>
              <a:t>E </a:t>
            </a:r>
            <a:r>
              <a:rPr lang="fr-FR" sz="1800" dirty="0" smtClean="0">
                <a:solidFill>
                  <a:schemeClr val="tx1"/>
                </a:solidFill>
              </a:rPr>
              <a:t>– EI Entreprises Individuelles</a:t>
            </a:r>
            <a:endParaRPr lang="fr-FR" sz="1800" dirty="0">
              <a:solidFill>
                <a:schemeClr val="tx1"/>
              </a:solidFill>
            </a:endParaRPr>
          </a:p>
          <a:p>
            <a:pPr marL="742950" lvl="1" indent="-285750" algn="just" eaLnBrk="1" hangingPunct="1">
              <a:lnSpc>
                <a:spcPct val="90000"/>
              </a:lnSpc>
              <a:defRPr/>
            </a:pPr>
            <a:r>
              <a:rPr lang="fr-FR" sz="1800" dirty="0" smtClean="0">
                <a:solidFill>
                  <a:schemeClr val="tx1"/>
                </a:solidFill>
              </a:rPr>
              <a:t>F – Institutions Financières (Banques)</a:t>
            </a:r>
            <a:endParaRPr lang="fr-FR" sz="1800" dirty="0">
              <a:solidFill>
                <a:schemeClr val="tx1"/>
              </a:solidFill>
            </a:endParaRPr>
          </a:p>
          <a:p>
            <a:pPr marL="742950" lvl="1" indent="-285750" algn="just" eaLnBrk="1" hangingPunct="1">
              <a:lnSpc>
                <a:spcPct val="90000"/>
              </a:lnSpc>
              <a:defRPr/>
            </a:pPr>
            <a:r>
              <a:rPr lang="fr-FR" sz="1800" dirty="0" smtClean="0">
                <a:solidFill>
                  <a:schemeClr val="tx1"/>
                </a:solidFill>
              </a:rPr>
              <a:t>I – Institutions Administratives (Commune, Métropole)</a:t>
            </a:r>
            <a:endParaRPr lang="fr-FR" sz="1800" dirty="0">
              <a:solidFill>
                <a:schemeClr val="tx1"/>
              </a:solidFill>
            </a:endParaRPr>
          </a:p>
          <a:p>
            <a:pPr marL="271463" lvl="2" indent="-342900" algn="just" eaLnBrk="1" hangingPunct="1">
              <a:lnSpc>
                <a:spcPct val="90000"/>
              </a:lnSpc>
              <a:defRPr/>
            </a:pPr>
            <a:r>
              <a:rPr lang="fr-FR" sz="1800" dirty="0" smtClean="0">
                <a:solidFill>
                  <a:schemeClr val="tx1"/>
                </a:solidFill>
              </a:rPr>
              <a:t>Lors </a:t>
            </a:r>
            <a:r>
              <a:rPr lang="fr-FR" sz="1800" dirty="0">
                <a:solidFill>
                  <a:schemeClr val="tx1"/>
                </a:solidFill>
              </a:rPr>
              <a:t>de la création d’une personne morale, un contrôle est effectué entre le type de personne </a:t>
            </a:r>
            <a:r>
              <a:rPr lang="fr-FR" sz="1800" dirty="0" smtClean="0">
                <a:solidFill>
                  <a:schemeClr val="tx1"/>
                </a:solidFill>
              </a:rPr>
              <a:t>(S, A, E, F et I) et </a:t>
            </a:r>
            <a:r>
              <a:rPr lang="fr-FR" sz="1800" dirty="0">
                <a:solidFill>
                  <a:schemeClr val="tx1"/>
                </a:solidFill>
              </a:rPr>
              <a:t>la </a:t>
            </a:r>
            <a:r>
              <a:rPr lang="fr-FR" sz="1800" dirty="0" smtClean="0">
                <a:solidFill>
                  <a:schemeClr val="tx1"/>
                </a:solidFill>
              </a:rPr>
              <a:t>forme juridique pour que cela soit cohérent </a:t>
            </a:r>
          </a:p>
          <a:p>
            <a:pPr marL="379413" lvl="3" indent="-342900" algn="just" eaLnBrk="1" hangingPunct="1">
              <a:lnSpc>
                <a:spcPct val="90000"/>
              </a:lnSpc>
              <a:defRPr/>
            </a:pPr>
            <a:r>
              <a:rPr lang="fr-FR" sz="1600" i="0" dirty="0" smtClean="0">
                <a:solidFill>
                  <a:schemeClr val="tx1"/>
                </a:solidFill>
              </a:rPr>
              <a:t>exemple : une forme juridique d’artisan-commerçant 11* ne peut pas être créé en A</a:t>
            </a:r>
            <a:endParaRPr lang="fr-FR" sz="1600" i="0" dirty="0">
              <a:solidFill>
                <a:schemeClr val="tx1"/>
              </a:solidFill>
            </a:endParaRPr>
          </a:p>
          <a:p>
            <a:pPr marL="806450" lvl="4" indent="0">
              <a:buNone/>
            </a:pP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Types de personnes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39781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590745" y="1502251"/>
            <a:ext cx="5517823" cy="1712290"/>
          </a:xfrm>
        </p:spPr>
        <p:txBody>
          <a:bodyPr/>
          <a:lstStyle/>
          <a:p>
            <a:pPr marL="325438" lvl="1" indent="-342900" eaLnBrk="1" hangingPunct="1">
              <a:lnSpc>
                <a:spcPct val="80000"/>
              </a:lnSpc>
            </a:pPr>
            <a:r>
              <a:rPr lang="fr-FR" altLang="fr-FR" sz="1800" dirty="0">
                <a:solidFill>
                  <a:schemeClr val="tx1"/>
                </a:solidFill>
              </a:rPr>
              <a:t>2 types de saisie</a:t>
            </a:r>
          </a:p>
          <a:p>
            <a:pPr marL="742950" lvl="1" indent="-285750" algn="just" eaLnBrk="1" hangingPunct="1">
              <a:lnSpc>
                <a:spcPct val="80000"/>
              </a:lnSpc>
              <a:spcBef>
                <a:spcPts val="600"/>
              </a:spcBef>
            </a:pPr>
            <a:r>
              <a:rPr lang="fr-FR" altLang="fr-FR" sz="1600" u="sng" dirty="0">
                <a:solidFill>
                  <a:schemeClr val="tx1"/>
                </a:solidFill>
              </a:rPr>
              <a:t>Saisie minimale :</a:t>
            </a:r>
            <a:r>
              <a:rPr lang="fr-FR" altLang="fr-FR" sz="1600" dirty="0">
                <a:solidFill>
                  <a:schemeClr val="tx1"/>
                </a:solidFill>
              </a:rPr>
              <a:t> utilisée pour toute personne n’ayant aucune participation contractuelle</a:t>
            </a:r>
          </a:p>
          <a:p>
            <a:pPr marL="688975" lvl="2" indent="-285750" eaLnBrk="1" hangingPunct="1">
              <a:lnSpc>
                <a:spcPct val="80000"/>
              </a:lnSpc>
            </a:pPr>
            <a:r>
              <a:rPr lang="fr-FR" altLang="fr-FR" u="sng" dirty="0">
                <a:solidFill>
                  <a:schemeClr val="tx1"/>
                </a:solidFill>
              </a:rPr>
              <a:t>Personne Physique :</a:t>
            </a:r>
            <a:r>
              <a:rPr lang="fr-FR" altLang="fr-FR" dirty="0">
                <a:solidFill>
                  <a:schemeClr val="tx1"/>
                </a:solidFill>
              </a:rPr>
              <a:t> Intitulé, nom, prénom, adresse</a:t>
            </a:r>
          </a:p>
          <a:p>
            <a:pPr marL="688975" lvl="2" indent="-285750" eaLnBrk="1" hangingPunct="1">
              <a:lnSpc>
                <a:spcPct val="80000"/>
              </a:lnSpc>
            </a:pPr>
            <a:r>
              <a:rPr lang="fr-FR" altLang="fr-FR" u="sng" dirty="0">
                <a:solidFill>
                  <a:schemeClr val="tx1"/>
                </a:solidFill>
              </a:rPr>
              <a:t>Société ou Association :</a:t>
            </a:r>
            <a:r>
              <a:rPr lang="fr-FR" altLang="fr-FR" dirty="0">
                <a:solidFill>
                  <a:schemeClr val="tx1"/>
                </a:solidFill>
              </a:rPr>
              <a:t> raison sociale, adresse</a:t>
            </a:r>
          </a:p>
          <a:p>
            <a:pPr marL="688975" lvl="2" indent="-285750" eaLnBrk="1" hangingPunct="1">
              <a:lnSpc>
                <a:spcPct val="80000"/>
              </a:lnSpc>
            </a:pPr>
            <a:r>
              <a:rPr lang="fr-FR" altLang="fr-FR" u="sng" dirty="0">
                <a:solidFill>
                  <a:schemeClr val="tx1"/>
                </a:solidFill>
              </a:rPr>
              <a:t>Institution administrative ou Financière </a:t>
            </a:r>
            <a:r>
              <a:rPr lang="fr-FR" altLang="fr-FR" sz="1200" u="sng" dirty="0">
                <a:solidFill>
                  <a:schemeClr val="tx1"/>
                </a:solidFill>
              </a:rPr>
              <a:t>:</a:t>
            </a:r>
            <a:r>
              <a:rPr lang="fr-FR" altLang="fr-FR" sz="1200" dirty="0">
                <a:solidFill>
                  <a:schemeClr val="tx1"/>
                </a:solidFill>
              </a:rPr>
              <a:t> </a:t>
            </a:r>
            <a:r>
              <a:rPr lang="fr-FR" altLang="fr-FR" dirty="0">
                <a:solidFill>
                  <a:schemeClr val="tx1"/>
                </a:solidFill>
              </a:rPr>
              <a:t>raison sociale, adresse, type </a:t>
            </a:r>
            <a:r>
              <a:rPr lang="fr-FR" altLang="fr-FR" dirty="0" smtClean="0">
                <a:solidFill>
                  <a:schemeClr val="tx1"/>
                </a:solidFill>
              </a:rPr>
              <a:t>d’institution</a:t>
            </a:r>
          </a:p>
          <a:p>
            <a:pPr marL="403225" lvl="2" indent="0" eaLnBrk="1" hangingPunct="1">
              <a:lnSpc>
                <a:spcPct val="80000"/>
              </a:lnSpc>
              <a:buNone/>
            </a:pPr>
            <a:endParaRPr lang="fr-FR" altLang="fr-FR" dirty="0" smtClean="0">
              <a:solidFill>
                <a:schemeClr val="tx1"/>
              </a:solidFill>
            </a:endParaRPr>
          </a:p>
          <a:p>
            <a:pPr marL="403225" lvl="2" indent="0" eaLnBrk="1" hangingPunct="1">
              <a:lnSpc>
                <a:spcPct val="80000"/>
              </a:lnSpc>
              <a:buNone/>
            </a:pPr>
            <a:endParaRPr lang="fr-FR" altLang="fr-FR" dirty="0">
              <a:solidFill>
                <a:schemeClr val="tx1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Description des personnes</a:t>
            </a:r>
            <a:endParaRPr lang="fr-FR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453" y="611907"/>
            <a:ext cx="27622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u contenu 8"/>
          <p:cNvSpPr txBox="1">
            <a:spLocks/>
          </p:cNvSpPr>
          <p:nvPr/>
        </p:nvSpPr>
        <p:spPr>
          <a:xfrm>
            <a:off x="620597" y="3262168"/>
            <a:ext cx="7977188" cy="43481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5900" indent="-215900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accent4"/>
              </a:buClr>
              <a:buSzPct val="175000"/>
              <a:buFont typeface="Arial" panose="020B0604020202020204" pitchFamily="34" charset="0"/>
              <a:buChar char="■"/>
              <a:defRPr sz="1400" kern="1200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98438" indent="-179388" algn="l" rtl="0" eaLnBrk="0" fontAlgn="base" hangingPunct="0">
              <a:spcBef>
                <a:spcPts val="16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sz="1400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2pPr>
            <a:lvl3pPr marL="144463" indent="-144463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Char char="•"/>
              <a:defRPr sz="1400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3pPr>
            <a:lvl4pPr marL="252413" indent="-114300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Char char="-"/>
              <a:defRPr sz="1400" i="1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4pPr>
            <a:lvl5pPr marL="390525" indent="-128588" algn="l" rtl="0" eaLnBrk="0" fontAlgn="base" hangingPunct="0">
              <a:spcBef>
                <a:spcPts val="800"/>
              </a:spcBef>
              <a:spcAft>
                <a:spcPct val="0"/>
              </a:spcAft>
              <a:buFont typeface="Arial" pitchFamily="34" charset="0"/>
              <a:buChar char="&gt;"/>
              <a:defRPr sz="1200" kern="1200">
                <a:solidFill>
                  <a:schemeClr val="bg2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1" indent="-285750" algn="just" eaLnBrk="1" hangingPunct="1"/>
            <a:r>
              <a:rPr lang="fr-FR" altLang="fr-FR" sz="1600" u="sng" dirty="0" smtClean="0">
                <a:solidFill>
                  <a:schemeClr val="tx1"/>
                </a:solidFill>
              </a:rPr>
              <a:t>Saisie légale :</a:t>
            </a:r>
            <a:r>
              <a:rPr lang="fr-FR" altLang="fr-FR" sz="1600" dirty="0" smtClean="0">
                <a:solidFill>
                  <a:schemeClr val="tx1"/>
                </a:solidFill>
              </a:rPr>
              <a:t> obligatoire pour toute personne intervenant sur un contrat en tant que (</a:t>
            </a:r>
            <a:r>
              <a:rPr lang="fr-FR" altLang="fr-FR" sz="1600" dirty="0" err="1" smtClean="0">
                <a:solidFill>
                  <a:schemeClr val="tx1"/>
                </a:solidFill>
              </a:rPr>
              <a:t>co</a:t>
            </a:r>
            <a:r>
              <a:rPr lang="fr-FR" altLang="fr-FR" sz="1600" dirty="0" smtClean="0">
                <a:solidFill>
                  <a:schemeClr val="tx1"/>
                </a:solidFill>
              </a:rPr>
              <a:t>)titulaire, mandataire, représentant légal, caution ou bénéficiaire effectif.</a:t>
            </a:r>
          </a:p>
          <a:p>
            <a:pPr marL="688975" lvl="2" indent="-285750" algn="just" eaLnBrk="1" hangingPunct="1">
              <a:lnSpc>
                <a:spcPct val="80000"/>
              </a:lnSpc>
            </a:pPr>
            <a:r>
              <a:rPr lang="fr-FR" altLang="fr-FR" u="sng" dirty="0" smtClean="0">
                <a:solidFill>
                  <a:schemeClr val="tx1"/>
                </a:solidFill>
              </a:rPr>
              <a:t>Personne Physique :</a:t>
            </a:r>
            <a:r>
              <a:rPr lang="fr-FR" altLang="fr-FR" dirty="0" smtClean="0">
                <a:solidFill>
                  <a:schemeClr val="tx1"/>
                </a:solidFill>
              </a:rPr>
              <a:t> état civil complet, justificatifs d’adresse et d’identité.</a:t>
            </a:r>
          </a:p>
          <a:p>
            <a:pPr marL="688975" lvl="2" indent="-285750" algn="just" eaLnBrk="1" hangingPunct="1"/>
            <a:r>
              <a:rPr lang="fr-FR" altLang="fr-FR" u="sng" dirty="0" smtClean="0">
                <a:solidFill>
                  <a:schemeClr val="tx1"/>
                </a:solidFill>
              </a:rPr>
              <a:t>Personne Morale :</a:t>
            </a:r>
            <a:r>
              <a:rPr lang="fr-FR" altLang="fr-FR" dirty="0" smtClean="0">
                <a:solidFill>
                  <a:schemeClr val="tx1"/>
                </a:solidFill>
              </a:rPr>
              <a:t> désignation d’un représentant légal lui même en qualité Participant ou Client, collecte du SIRET, des données juridiques, des justificatifs (KBIS, etc.)</a:t>
            </a:r>
          </a:p>
          <a:p>
            <a:pPr marL="325438" lvl="1" indent="-342900" eaLnBrk="1" hangingPunct="1">
              <a:spcBef>
                <a:spcPts val="600"/>
              </a:spcBef>
            </a:pPr>
            <a:r>
              <a:rPr lang="fr-FR" altLang="fr-FR" sz="1800" dirty="0" smtClean="0">
                <a:solidFill>
                  <a:schemeClr val="tx1"/>
                </a:solidFill>
              </a:rPr>
              <a:t>Relation commerciale</a:t>
            </a:r>
          </a:p>
          <a:p>
            <a:pPr marL="742950" lvl="1" indent="-285750" algn="just" eaLnBrk="1" hangingPunct="1">
              <a:spcBef>
                <a:spcPts val="600"/>
              </a:spcBef>
            </a:pPr>
            <a:r>
              <a:rPr lang="fr-FR" altLang="fr-FR" u="sng" dirty="0" smtClean="0">
                <a:solidFill>
                  <a:schemeClr val="tx1"/>
                </a:solidFill>
              </a:rPr>
              <a:t>Client :</a:t>
            </a:r>
            <a:r>
              <a:rPr lang="fr-FR" altLang="fr-FR" dirty="0" smtClean="0">
                <a:solidFill>
                  <a:schemeClr val="tx1"/>
                </a:solidFill>
              </a:rPr>
              <a:t> identifiant participant à un contrat en tant que titulaire, </a:t>
            </a:r>
            <a:r>
              <a:rPr lang="fr-FR" altLang="fr-FR" dirty="0" err="1" smtClean="0">
                <a:solidFill>
                  <a:schemeClr val="tx1"/>
                </a:solidFill>
              </a:rPr>
              <a:t>co</a:t>
            </a:r>
            <a:r>
              <a:rPr lang="fr-FR" altLang="fr-FR" dirty="0" smtClean="0">
                <a:solidFill>
                  <a:schemeClr val="tx1"/>
                </a:solidFill>
              </a:rPr>
              <a:t>-titulaire, emprunteur, </a:t>
            </a:r>
            <a:r>
              <a:rPr lang="fr-FR" altLang="fr-FR" dirty="0" err="1" smtClean="0">
                <a:solidFill>
                  <a:schemeClr val="tx1"/>
                </a:solidFill>
              </a:rPr>
              <a:t>co</a:t>
            </a:r>
            <a:r>
              <a:rPr lang="fr-FR" altLang="fr-FR" dirty="0" smtClean="0">
                <a:solidFill>
                  <a:schemeClr val="tx1"/>
                </a:solidFill>
              </a:rPr>
              <a:t>-emprunteur</a:t>
            </a:r>
          </a:p>
          <a:p>
            <a:pPr marL="742950" lvl="1" indent="-285750" algn="just" eaLnBrk="1" hangingPunct="1">
              <a:spcBef>
                <a:spcPts val="600"/>
              </a:spcBef>
            </a:pPr>
            <a:r>
              <a:rPr lang="fr-FR" altLang="fr-FR" u="sng" dirty="0" smtClean="0">
                <a:solidFill>
                  <a:schemeClr val="tx1"/>
                </a:solidFill>
              </a:rPr>
              <a:t>Participant :</a:t>
            </a:r>
            <a:r>
              <a:rPr lang="fr-FR" altLang="fr-FR" dirty="0" smtClean="0">
                <a:solidFill>
                  <a:schemeClr val="tx1"/>
                </a:solidFill>
              </a:rPr>
              <a:t> prospect en saisie légale, participant à un contrat en tant que mandataire, caution, etc.</a:t>
            </a:r>
          </a:p>
          <a:p>
            <a:pPr marL="742950" lvl="1" indent="-285750" eaLnBrk="1" hangingPunct="1">
              <a:spcBef>
                <a:spcPts val="600"/>
              </a:spcBef>
            </a:pPr>
            <a:r>
              <a:rPr lang="fr-FR" altLang="fr-FR" u="sng" dirty="0" smtClean="0">
                <a:solidFill>
                  <a:schemeClr val="tx1"/>
                </a:solidFill>
              </a:rPr>
              <a:t>Prospect :</a:t>
            </a:r>
            <a:r>
              <a:rPr lang="fr-FR" altLang="fr-FR" dirty="0" smtClean="0">
                <a:solidFill>
                  <a:schemeClr val="tx1"/>
                </a:solidFill>
              </a:rPr>
              <a:t> identifiant en saisie minimale</a:t>
            </a:r>
          </a:p>
          <a:p>
            <a:pPr marL="806450" lvl="4" indent="0">
              <a:buFont typeface="Arial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39781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>
              <a:buClr>
                <a:schemeClr val="tx2"/>
              </a:buClr>
            </a:pPr>
            <a:r>
              <a:rPr lang="fr-FR" sz="1600" dirty="0" smtClean="0">
                <a:solidFill>
                  <a:schemeClr val="tx1"/>
                </a:solidFill>
              </a:rPr>
              <a:t>RDP a été mis en œuvre en 2009 pour :</a:t>
            </a:r>
          </a:p>
          <a:p>
            <a:pPr lvl="1" algn="just"/>
            <a:r>
              <a:rPr lang="fr-FR" sz="1600" dirty="0" smtClean="0">
                <a:solidFill>
                  <a:schemeClr val="tx1"/>
                </a:solidFill>
              </a:rPr>
              <a:t>Disposer  d’un référentiel des entreprises cohérent et complet</a:t>
            </a:r>
          </a:p>
          <a:p>
            <a:pPr lvl="1" algn="just"/>
            <a:r>
              <a:rPr lang="fr-FR" sz="1600" dirty="0" smtClean="0">
                <a:solidFill>
                  <a:schemeClr val="tx1"/>
                </a:solidFill>
              </a:rPr>
              <a:t>Permettre aux différentes entités du groupe de partager les données publiques des entreprises comme, par exemple, les liens d’actionnariat</a:t>
            </a:r>
          </a:p>
          <a:p>
            <a:pPr lvl="1" algn="just"/>
            <a:r>
              <a:rPr lang="fr-FR" sz="1600" dirty="0" smtClean="0">
                <a:solidFill>
                  <a:schemeClr val="tx1"/>
                </a:solidFill>
              </a:rPr>
              <a:t>Offrir une vision Entreprise / Etablissement</a:t>
            </a:r>
          </a:p>
          <a:p>
            <a:pPr lvl="2" algn="just"/>
            <a:r>
              <a:rPr lang="fr-FR" sz="1600" dirty="0" smtClean="0">
                <a:solidFill>
                  <a:schemeClr val="tx1"/>
                </a:solidFill>
              </a:rPr>
              <a:t>Structure en onglet</a:t>
            </a:r>
          </a:p>
          <a:p>
            <a:pPr lvl="2" algn="just"/>
            <a:r>
              <a:rPr lang="fr-FR" sz="1600" dirty="0" smtClean="0">
                <a:solidFill>
                  <a:schemeClr val="tx1"/>
                </a:solidFill>
              </a:rPr>
              <a:t>Représentation sous forme d’organigramme </a:t>
            </a:r>
          </a:p>
          <a:p>
            <a:pPr lvl="3" algn="just"/>
            <a:r>
              <a:rPr lang="fr-FR" sz="1600" i="0" dirty="0" smtClean="0">
                <a:solidFill>
                  <a:schemeClr val="tx1"/>
                </a:solidFill>
              </a:rPr>
              <a:t>des liens d’actionnariat</a:t>
            </a:r>
          </a:p>
          <a:p>
            <a:pPr lvl="3" algn="just"/>
            <a:r>
              <a:rPr lang="fr-FR" sz="1600" i="0" dirty="0">
                <a:solidFill>
                  <a:schemeClr val="tx1"/>
                </a:solidFill>
              </a:rPr>
              <a:t>d</a:t>
            </a:r>
            <a:r>
              <a:rPr lang="fr-FR" sz="1600" i="0" dirty="0" smtClean="0">
                <a:solidFill>
                  <a:schemeClr val="tx1"/>
                </a:solidFill>
              </a:rPr>
              <a:t>u groupe Risque</a:t>
            </a:r>
          </a:p>
          <a:p>
            <a:pPr lvl="1" algn="just"/>
            <a:r>
              <a:rPr lang="fr-FR" sz="1600" dirty="0" smtClean="0">
                <a:solidFill>
                  <a:schemeClr val="tx1"/>
                </a:solidFill>
              </a:rPr>
              <a:t>Répondre à la réglementation (Bale II, maîtrise des risques)</a:t>
            </a:r>
          </a:p>
          <a:p>
            <a:pPr lvl="1" algn="just"/>
            <a:r>
              <a:rPr lang="fr-FR" sz="1600" dirty="0" smtClean="0">
                <a:solidFill>
                  <a:schemeClr val="tx1"/>
                </a:solidFill>
              </a:rPr>
              <a:t>Permettre un développement commercial 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Objectifs RDP Référentiel Données Publiques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86340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Données Privées (Topaze-Personne) </a:t>
            </a:r>
            <a:r>
              <a:rPr lang="fr-FR" dirty="0"/>
              <a:t>/ Publiques (RDP) 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526434"/>
              </p:ext>
            </p:extLst>
          </p:nvPr>
        </p:nvGraphicFramePr>
        <p:xfrm>
          <a:off x="735291" y="1481841"/>
          <a:ext cx="7927942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71"/>
                <a:gridCol w="39639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Etablissement (Topaze-Personne)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Entreprise (RDP et Topaze-Personne)</a:t>
                      </a:r>
                      <a:endParaRPr lang="fr-FR" sz="1600" dirty="0"/>
                    </a:p>
                  </a:txBody>
                  <a:tcPr/>
                </a:tc>
              </a:tr>
              <a:tr h="230643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SIRET</a:t>
                      </a:r>
                      <a:r>
                        <a:rPr lang="fr-FR" sz="1400" baseline="0" dirty="0" smtClean="0"/>
                        <a:t> (SIREN + NIC)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SIREN</a:t>
                      </a:r>
                      <a:endParaRPr lang="fr-FR" sz="1400" dirty="0"/>
                    </a:p>
                  </a:txBody>
                  <a:tcPr/>
                </a:tc>
              </a:tr>
              <a:tr h="182566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NAF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Forme juridique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 – Dirigeants opérationnels</a:t>
                      </a:r>
                    </a:p>
                    <a:p>
                      <a:r>
                        <a:rPr lang="fr-FR" sz="1400" dirty="0" smtClean="0"/>
                        <a:t>A – Membres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Bénéficiaires Effectifs</a:t>
                      </a:r>
                    </a:p>
                    <a:p>
                      <a:r>
                        <a:rPr lang="fr-FR" sz="1400" dirty="0" smtClean="0"/>
                        <a:t>S – Dirigeants</a:t>
                      </a:r>
                      <a:r>
                        <a:rPr lang="fr-FR" sz="1400" baseline="0" dirty="0" smtClean="0"/>
                        <a:t> statutaires </a:t>
                      </a:r>
                    </a:p>
                    <a:p>
                      <a:r>
                        <a:rPr lang="fr-FR" sz="1400" baseline="0" dirty="0" smtClean="0"/>
                        <a:t>(dont RL)</a:t>
                      </a:r>
                    </a:p>
                    <a:p>
                      <a:r>
                        <a:rPr lang="fr-FR" sz="1400" baseline="0" dirty="0" smtClean="0"/>
                        <a:t>Associés Actionnaires</a:t>
                      </a:r>
                    </a:p>
                    <a:p>
                      <a:r>
                        <a:rPr lang="fr-FR" sz="1400" baseline="0" dirty="0" smtClean="0"/>
                        <a:t>(dont actionnariat diffus)</a:t>
                      </a:r>
                    </a:p>
                    <a:p>
                      <a:r>
                        <a:rPr lang="fr-FR" sz="1400" baseline="0" dirty="0" smtClean="0"/>
                        <a:t>A – Bureau</a:t>
                      </a:r>
                    </a:p>
                    <a:p>
                      <a:r>
                        <a:rPr lang="fr-FR" sz="1400" baseline="0" dirty="0" smtClean="0"/>
                        <a:t>E – Entrepreneur</a:t>
                      </a:r>
                      <a:endParaRPr lang="fr-FR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Adresse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CA, Effectifs etc.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Classifications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Organigramme</a:t>
                      </a:r>
                      <a:r>
                        <a:rPr lang="fr-FR" sz="1400" baseline="0" dirty="0" smtClean="0"/>
                        <a:t>s 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1200" baseline="0" dirty="0" smtClean="0"/>
                        <a:t>Participations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1200" baseline="0" dirty="0" smtClean="0"/>
                        <a:t>Groupe risque</a:t>
                      </a:r>
                      <a:endParaRPr lang="fr-FR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 commerciales : Relations</a:t>
                      </a:r>
                      <a:r>
                        <a:rPr lang="fr-FR" sz="1400" baseline="0" dirty="0" smtClean="0"/>
                        <a:t> bancaires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200" baseline="0" dirty="0" smtClean="0"/>
                        <a:t>Qualité de la relation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200" baseline="0" dirty="0" smtClean="0"/>
                        <a:t>Crédits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200" baseline="0" dirty="0" smtClean="0"/>
                        <a:t>Epargne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200" baseline="0" dirty="0" smtClean="0"/>
                        <a:t>Relations avec les filiales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Autres liens de contrôle</a:t>
                      </a:r>
                    </a:p>
                    <a:p>
                      <a:r>
                        <a:rPr lang="fr-FR" sz="1200" dirty="0" smtClean="0"/>
                        <a:t>- Bilan consolidé</a:t>
                      </a:r>
                    </a:p>
                    <a:p>
                      <a:r>
                        <a:rPr lang="fr-FR" sz="1200" dirty="0" smtClean="0"/>
                        <a:t>- Dépendance financière</a:t>
                      </a:r>
                    </a:p>
                    <a:p>
                      <a:r>
                        <a:rPr lang="fr-FR" sz="1200" dirty="0" smtClean="0"/>
                        <a:t>- Direction de fait</a:t>
                      </a:r>
                    </a:p>
                    <a:p>
                      <a:r>
                        <a:rPr lang="fr-FR" sz="1200" dirty="0" smtClean="0"/>
                        <a:t>- Influence conjointe</a:t>
                      </a:r>
                    </a:p>
                    <a:p>
                      <a:r>
                        <a:rPr lang="fr-FR" sz="1200" dirty="0" smtClean="0"/>
                        <a:t>- Grands comptes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3634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 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 smtClean="0"/>
              <a:t>Entreprise mono-établissement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" t="1779" r="854" b="1779"/>
          <a:stretch/>
        </p:blipFill>
        <p:spPr bwMode="auto">
          <a:xfrm>
            <a:off x="141403" y="1762811"/>
            <a:ext cx="8748074" cy="3761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2114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847E5-960E-4006-A223-F9CCFE08782E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 smtClean="0"/>
              <a:t>Entreprise multi-établissements</a:t>
            </a:r>
            <a:endParaRPr lang="fr-FR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31" y="3186261"/>
            <a:ext cx="7343480" cy="367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8" b="45192"/>
          <a:stretch/>
        </p:blipFill>
        <p:spPr bwMode="auto">
          <a:xfrm>
            <a:off x="1906451" y="1457690"/>
            <a:ext cx="7237549" cy="207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80270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752ea90b82d589aab4537bbeb8696a7bd1a8"/>
</p:tagLst>
</file>

<file path=ppt/theme/theme1.xml><?xml version="1.0" encoding="utf-8"?>
<a:theme xmlns:a="http://schemas.openxmlformats.org/drawingml/2006/main" name="Thème CM Arkéa">
  <a:themeElements>
    <a:clrScheme name="CM ARKEA">
      <a:dk1>
        <a:sysClr val="windowText" lastClr="000000"/>
      </a:dk1>
      <a:lt1>
        <a:sysClr val="window" lastClr="FFFFFF"/>
      </a:lt1>
      <a:dk2>
        <a:srgbClr val="E53138"/>
      </a:dk2>
      <a:lt2>
        <a:srgbClr val="72797F"/>
      </a:lt2>
      <a:accent1>
        <a:srgbClr val="B9BCBF"/>
      </a:accent1>
      <a:accent2>
        <a:srgbClr val="72797F"/>
      </a:accent2>
      <a:accent3>
        <a:srgbClr val="E53138"/>
      </a:accent3>
      <a:accent4>
        <a:srgbClr val="E3E4E5"/>
      </a:accent4>
      <a:accent5>
        <a:srgbClr val="00559F"/>
      </a:accent5>
      <a:accent6>
        <a:srgbClr val="FF746F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15825</TotalTime>
  <Words>2516</Words>
  <Application>Microsoft Office PowerPoint</Application>
  <PresentationFormat>Affichage à l'écran (4:3)</PresentationFormat>
  <Paragraphs>439</Paragraphs>
  <Slides>39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1" baseType="lpstr">
      <vt:lpstr>Thème CM Arkéa</vt:lpstr>
      <vt:lpstr>Image bitmap</vt:lpstr>
      <vt:lpstr>Présentation PowerPoint</vt:lpstr>
      <vt:lpstr>Sommaire</vt:lpstr>
      <vt:lpstr>Généralités</vt:lpstr>
      <vt:lpstr>Généralités</vt:lpstr>
      <vt:lpstr>Généralités</vt:lpstr>
      <vt:lpstr>Généralités</vt:lpstr>
      <vt:lpstr>Généralités</vt:lpstr>
      <vt:lpstr>Généralités </vt:lpstr>
      <vt:lpstr>Généralités</vt:lpstr>
      <vt:lpstr>Sommaire</vt:lpstr>
      <vt:lpstr>Création PM</vt:lpstr>
      <vt:lpstr>Création PM</vt:lpstr>
      <vt:lpstr>Création PM</vt:lpstr>
      <vt:lpstr>Création PM</vt:lpstr>
      <vt:lpstr>Création PM</vt:lpstr>
      <vt:lpstr>Création PM</vt:lpstr>
      <vt:lpstr>Création PM</vt:lpstr>
      <vt:lpstr>Création PM</vt:lpstr>
      <vt:lpstr>Présentation PowerPoint</vt:lpstr>
      <vt:lpstr>Création PM</vt:lpstr>
      <vt:lpstr>Création PM</vt:lpstr>
      <vt:lpstr>Création PM</vt:lpstr>
      <vt:lpstr>Sommaire</vt:lpstr>
      <vt:lpstr>Fiche Connaissance Client </vt:lpstr>
      <vt:lpstr>Fiche Connaissance Client </vt:lpstr>
      <vt:lpstr>Sommaire</vt:lpstr>
      <vt:lpstr>SAV PM</vt:lpstr>
      <vt:lpstr>SAV PM</vt:lpstr>
      <vt:lpstr>SAV PM</vt:lpstr>
      <vt:lpstr>SAV PM</vt:lpstr>
      <vt:lpstr>SAV PM</vt:lpstr>
      <vt:lpstr>SAV PM</vt:lpstr>
      <vt:lpstr>SAV PM</vt:lpstr>
      <vt:lpstr>SAV PM</vt:lpstr>
      <vt:lpstr>SAV PM</vt:lpstr>
      <vt:lpstr>SAV PM</vt:lpstr>
      <vt:lpstr>Sommaire</vt:lpstr>
      <vt:lpstr>Conclusion</vt:lpstr>
      <vt:lpstr>Contacts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a.cial11</dc:creator>
  <cp:lastModifiedBy>CABON FLORENCE</cp:lastModifiedBy>
  <cp:revision>1046</cp:revision>
  <cp:lastPrinted>2015-11-06T14:15:24Z</cp:lastPrinted>
  <dcterms:created xsi:type="dcterms:W3CDTF">2011-07-04T12:18:36Z</dcterms:created>
  <dcterms:modified xsi:type="dcterms:W3CDTF">2019-07-18T13:47:01Z</dcterms:modified>
</cp:coreProperties>
</file>