
<file path=[Content_Types].xml><?xml version="1.0" encoding="utf-8"?>
<Types xmlns="http://schemas.openxmlformats.org/package/2006/content-types">
  <Default ContentType="image/jpeg" Extension="jpg"/>
  <Default ContentType="application/vnd.openxmlformats-officedocument.vmlDrawing" Extension="vml"/>
  <Default ContentType="application/vnd.openxmlformats-officedocument.oleObject" Extension="bin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oleObject" PartName="/ppt/embeddings/oleObject2.bin"/>
  <Override ContentType="application/vnd.openxmlformats-officedocument.oleObject" PartName="/ppt/embeddings/oleObject1.bin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</p:sldIdLst>
  <p:sldSz cy="6858000" cx="9144000"/>
  <p:notesSz cx="6805600" cy="99441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176">
          <p15:clr>
            <a:srgbClr val="A4A3A4"/>
          </p15:clr>
        </p15:guide>
        <p15:guide id="2" pos="582">
          <p15:clr>
            <a:srgbClr val="A4A3A4"/>
          </p15:clr>
        </p15:guide>
        <p15:guide id="3" orient="horz" pos="3475">
          <p15:clr>
            <a:srgbClr val="A4A3A4"/>
          </p15:clr>
        </p15:guide>
        <p15:guide id="4" orient="horz" pos="1103">
          <p15:clr>
            <a:srgbClr val="A4A3A4"/>
          </p15:clr>
        </p15:guide>
        <p15:guide id="5" orient="horz" pos="2748">
          <p15:clr>
            <a:srgbClr val="A4A3A4"/>
          </p15:clr>
        </p15:guide>
        <p15:guide id="6" pos="477">
          <p15:clr>
            <a:srgbClr val="A4A3A4"/>
          </p15:clr>
        </p15:guide>
        <p15:guide id="7" pos="2381">
          <p15:clr>
            <a:srgbClr val="A4A3A4"/>
          </p15:clr>
        </p15:guide>
        <p15:guide id="8" pos="3107">
          <p15:clr>
            <a:srgbClr val="A4A3A4"/>
          </p15:clr>
        </p15:guide>
        <p15:guide id="9" pos="3560">
          <p15:clr>
            <a:srgbClr val="A4A3A4"/>
          </p15:clr>
        </p15:guide>
        <p15:guide id="10" pos="5148">
          <p15:clr>
            <a:srgbClr val="A4A3A4"/>
          </p15:clr>
        </p15:guide>
      </p15:sldGuideLst>
    </p:ext>
    <p:ext uri="{2D200454-40CA-4A62-9FC3-DE9A4176ACB9}">
      <p15:notesGuideLst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01">
          <p15:clr>
            <a:srgbClr val="A4A3A4"/>
          </p15:clr>
        </p15:guide>
        <p15:guide id="5" orient="horz" pos="3230">
          <p15:clr>
            <a:srgbClr val="000000"/>
          </p15:clr>
        </p15:guide>
        <p15:guide id="6" orient="horz" pos="3133">
          <p15:clr>
            <a:srgbClr val="000000"/>
          </p15:clr>
        </p15:guide>
        <p15:guide id="7" pos="2283">
          <p15:clr>
            <a:srgbClr val="000000"/>
          </p15:clr>
        </p15:guide>
        <p15:guide id="8" pos="2144">
          <p15:clr>
            <a:srgbClr val="000000"/>
          </p15:clr>
        </p15:guide>
      </p15:notesGuideLst>
    </p:ext>
    <p:ext uri="http://customooxmlschemas.google.com/">
      <go:slidesCustomData xmlns:go="http://customooxmlschemas.google.com/" r:id="rId46" roundtripDataSignature="AMtx7mjTEogv0o0lznG+oawJRiB+gAVE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F1F6822-B8FA-4DCC-8945-9444621FD6A7}">
  <a:tblStyle styleId="{2F1F6822-B8FA-4DCC-8945-9444621FD6A7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3F3F4"/>
          </a:solidFill>
        </a:fill>
      </a:tcStyle>
    </a:wholeTbl>
    <a:band1H>
      <a:tcTxStyle/>
      <a:tcStyle>
        <a:fill>
          <a:solidFill>
            <a:srgbClr val="E6E7E8"/>
          </a:solidFill>
        </a:fill>
      </a:tcStyle>
    </a:band1H>
    <a:band2H>
      <a:tcTxStyle/>
    </a:band2H>
    <a:band1V>
      <a:tcTxStyle/>
      <a:tcStyle>
        <a:fill>
          <a:solidFill>
            <a:srgbClr val="E6E7E8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176" orient="horz"/>
        <p:guide pos="582"/>
        <p:guide pos="3475" orient="horz"/>
        <p:guide pos="1103" orient="horz"/>
        <p:guide pos="2748" orient="horz"/>
        <p:guide pos="477"/>
        <p:guide pos="2381"/>
        <p:guide pos="3107"/>
        <p:guide pos="3560"/>
        <p:guide pos="5148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224" orient="horz"/>
        <p:guide pos="2237"/>
        <p:guide pos="3127" orient="horz"/>
        <p:guide pos="2101"/>
        <p:guide pos="3230" orient="horz"/>
        <p:guide pos="3133" orient="horz"/>
        <p:guide pos="2283"/>
        <p:guide pos="2144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44" Type="http://schemas.openxmlformats.org/officeDocument/2006/relationships/slide" Target="slides/slide38.xml"/><Relationship Id="rId21" Type="http://schemas.openxmlformats.org/officeDocument/2006/relationships/slide" Target="slides/slide15.xml"/><Relationship Id="rId43" Type="http://schemas.openxmlformats.org/officeDocument/2006/relationships/slide" Target="slides/slide37.xml"/><Relationship Id="rId24" Type="http://schemas.openxmlformats.org/officeDocument/2006/relationships/slide" Target="slides/slide18.xml"/><Relationship Id="rId46" Type="http://customschemas.google.com/relationships/presentationmetadata" Target="metadata"/><Relationship Id="rId23" Type="http://schemas.openxmlformats.org/officeDocument/2006/relationships/slide" Target="slides/slide17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drawings/_rels/vmlDrawing1.vml.rels><?xml version="1.0" encoding="UTF-8" standalone="yes"?>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1"/>
            <a:ext cx="2949302" cy="4982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75" lIns="91550" spcFirstLastPara="1" rIns="91550" wrap="square" tIns="457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4791" y="1"/>
            <a:ext cx="2949302" cy="4982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75" lIns="91550" spcFirstLastPara="1" rIns="91550" wrap="square" tIns="4577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75" lIns="91550" spcFirstLastPara="1" rIns="91550" wrap="square" tIns="45775">
            <a:norm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44350"/>
            <a:ext cx="2949302" cy="498207"/>
          </a:xfrm>
          <a:prstGeom prst="rect">
            <a:avLst/>
          </a:prstGeom>
          <a:noFill/>
          <a:ln>
            <a:noFill/>
          </a:ln>
        </p:spPr>
        <p:txBody>
          <a:bodyPr anchorCtr="0" anchor="b" bIns="45775" lIns="91550" spcFirstLastPara="1" rIns="91550" wrap="square" tIns="457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4791" y="9444350"/>
            <a:ext cx="2949302" cy="498207"/>
          </a:xfrm>
          <a:prstGeom prst="rect">
            <a:avLst/>
          </a:prstGeom>
          <a:noFill/>
          <a:ln>
            <a:noFill/>
          </a:ln>
        </p:spPr>
        <p:txBody>
          <a:bodyPr anchorCtr="0" anchor="b" bIns="45775" lIns="91550" spcFirstLastPara="1" rIns="91550" wrap="square" tIns="457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7" name="Google Shape;57;p1:notes"/>
          <p:cNvSpPr txBox="1"/>
          <p:nvPr>
            <p:ph idx="12" type="sldNum"/>
          </p:nvPr>
        </p:nvSpPr>
        <p:spPr>
          <a:xfrm>
            <a:off x="3854791" y="9444350"/>
            <a:ext cx="2949302" cy="498207"/>
          </a:xfrm>
          <a:prstGeom prst="rect">
            <a:avLst/>
          </a:prstGeom>
          <a:noFill/>
          <a:ln>
            <a:noFill/>
          </a:ln>
        </p:spPr>
        <p:txBody>
          <a:bodyPr anchorCtr="0" anchor="b" bIns="45775" lIns="91550" spcFirstLastPara="1" rIns="91550" wrap="square" tIns="457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:notes"/>
          <p:cNvSpPr/>
          <p:nvPr/>
        </p:nvSpPr>
        <p:spPr>
          <a:xfrm>
            <a:off x="680258" y="4722947"/>
            <a:ext cx="5445099" cy="4474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1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75" lIns="91550" spcFirstLastPara="1" rIns="91550" wrap="square" tIns="457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0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0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1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1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2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3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3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4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4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5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5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6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6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7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7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8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9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9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2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0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0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1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1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2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22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3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23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4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24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5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5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6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6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7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27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8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28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9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29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3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0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30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1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31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2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32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3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33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4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34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5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35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6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36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37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37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8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38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9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39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4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5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6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7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8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8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9:notes"/>
          <p:cNvSpPr txBox="1"/>
          <p:nvPr>
            <p:ph idx="1" type="body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anchorCtr="0" anchor="t" bIns="45775" lIns="91550" spcFirstLastPara="1" rIns="91550" wrap="square" tIns="45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9:notes"/>
          <p:cNvSpPr/>
          <p:nvPr>
            <p:ph idx="2" type="sldImg"/>
          </p:nvPr>
        </p:nvSpPr>
        <p:spPr>
          <a:xfrm>
            <a:off x="915988" y="746125"/>
            <a:ext cx="4973637" cy="372903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1"/>
          <p:cNvSpPr/>
          <p:nvPr>
            <p:ph idx="2" type="pic"/>
          </p:nvPr>
        </p:nvSpPr>
        <p:spPr>
          <a:xfrm>
            <a:off x="395287" y="530225"/>
            <a:ext cx="2898000" cy="28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450"/>
              <a:buFont typeface="Arial"/>
              <a:buNone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-"/>
              <a:defRPr b="0" i="1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&gt;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41"/>
          <p:cNvSpPr/>
          <p:nvPr>
            <p:ph idx="3" type="pic"/>
          </p:nvPr>
        </p:nvSpPr>
        <p:spPr>
          <a:xfrm>
            <a:off x="3322581" y="530225"/>
            <a:ext cx="2898000" cy="28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450"/>
              <a:buFont typeface="Arial"/>
              <a:buNone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-"/>
              <a:defRPr b="0" i="1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&gt;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41"/>
          <p:cNvSpPr/>
          <p:nvPr>
            <p:ph idx="4" type="pic"/>
          </p:nvPr>
        </p:nvSpPr>
        <p:spPr>
          <a:xfrm>
            <a:off x="395287" y="3457930"/>
            <a:ext cx="2898000" cy="28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450"/>
              <a:buFont typeface="Arial"/>
              <a:buNone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-"/>
              <a:defRPr b="0" i="1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&gt;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41"/>
          <p:cNvSpPr/>
          <p:nvPr>
            <p:ph idx="5" type="pic"/>
          </p:nvPr>
        </p:nvSpPr>
        <p:spPr>
          <a:xfrm>
            <a:off x="3322581" y="3457930"/>
            <a:ext cx="2898000" cy="28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450"/>
              <a:buFont typeface="Arial"/>
              <a:buNone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-"/>
              <a:defRPr b="0" i="1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&gt;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41"/>
          <p:cNvSpPr txBox="1"/>
          <p:nvPr>
            <p:ph idx="1" type="body"/>
          </p:nvPr>
        </p:nvSpPr>
        <p:spPr>
          <a:xfrm>
            <a:off x="6505517" y="678017"/>
            <a:ext cx="2387658" cy="15676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950"/>
              <a:buNone/>
              <a:defRPr sz="34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2pPr>
            <a:lvl3pPr indent="-3048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Char char="•"/>
              <a:defRPr sz="1200"/>
            </a:lvl3pPr>
            <a:lvl4pPr indent="-3048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Char char="-"/>
              <a:defRPr i="0" sz="1200"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41"/>
          <p:cNvSpPr txBox="1"/>
          <p:nvPr>
            <p:ph idx="6" type="body"/>
          </p:nvPr>
        </p:nvSpPr>
        <p:spPr>
          <a:xfrm>
            <a:off x="6505517" y="3091056"/>
            <a:ext cx="2387658" cy="16004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4900"/>
              <a:buNone/>
              <a:defRPr i="1" sz="2800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2000"/>
              <a:buNone/>
              <a:defRPr i="1" sz="2000"/>
            </a:lvl2pPr>
            <a:lvl3pPr indent="-3048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Char char="•"/>
              <a:defRPr sz="1200"/>
            </a:lvl3pPr>
            <a:lvl4pPr indent="-3048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Char char="-"/>
              <a:defRPr i="0" sz="1200"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4" name="Google Shape;24;p41"/>
          <p:cNvPicPr preferRelativeResize="0"/>
          <p:nvPr/>
        </p:nvPicPr>
        <p:blipFill rotWithShape="1">
          <a:blip r:embed="rId2">
            <a:alphaModFix/>
          </a:blip>
          <a:srcRect b="35446" l="14905" r="15051" t="33596"/>
          <a:stretch/>
        </p:blipFill>
        <p:spPr>
          <a:xfrm>
            <a:off x="6916126" y="5741377"/>
            <a:ext cx="1882872" cy="5546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  <p:extLst>
    <p:ext uri="{DCECCB84-F9BA-43D5-87BE-67443E8EF086}">
      <p15:sldGuideLst>
        <p15:guide id="1" orient="horz" pos="4004">
          <p15:clr>
            <a:srgbClr val="FBAE40"/>
          </p15:clr>
        </p15:guide>
        <p15:guide id="2" pos="249">
          <p15:clr>
            <a:srgbClr val="FBAE40"/>
          </p15:clr>
        </p15:guide>
        <p15:guide id="3" pos="3923">
          <p15:clr>
            <a:srgbClr val="FBAE40"/>
          </p15:clr>
        </p15:guide>
        <p15:guide id="4" orient="horz" pos="330">
          <p15:clr>
            <a:srgbClr val="FBAE40"/>
          </p15:clr>
        </p15:guide>
        <p15:guide id="5" orient="horz" pos="2166">
          <p15:clr>
            <a:srgbClr val="FBAE40"/>
          </p15:clr>
        </p15:guide>
        <p15:guide id="6" pos="408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maire / Intro">
  <p:cSld name="Sommaire / Intro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2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2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8" name="Google Shape;28;p42"/>
          <p:cNvSpPr txBox="1"/>
          <p:nvPr>
            <p:ph idx="1" type="body"/>
          </p:nvPr>
        </p:nvSpPr>
        <p:spPr>
          <a:xfrm>
            <a:off x="611188" y="1888067"/>
            <a:ext cx="7975600" cy="41603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64819" lvl="0" marL="45720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  <a:defRPr sz="2400"/>
            </a:lvl1pPr>
            <a:lvl2pPr indent="-384175" lvl="1" marL="91440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450"/>
              <a:buFont typeface="Arial"/>
              <a:buChar char="■"/>
              <a:defRPr sz="1400"/>
            </a:lvl2pPr>
            <a:lvl3pPr indent="-3175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/>
            </a:lvl3pPr>
            <a:lvl4pPr indent="-3175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Char char="-"/>
              <a:defRPr i="0"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42"/>
          <p:cNvSpPr txBox="1"/>
          <p:nvPr>
            <p:ph idx="11" type="ftr"/>
          </p:nvPr>
        </p:nvSpPr>
        <p:spPr>
          <a:xfrm>
            <a:off x="5508104" y="6487365"/>
            <a:ext cx="2895600" cy="1538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2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4200"/>
              <a:buNone/>
              <a:defRPr sz="2400">
                <a:solidFill>
                  <a:schemeClr val="accent6"/>
                </a:solidFill>
              </a:defRPr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42"/>
          <p:cNvSpPr txBox="1"/>
          <p:nvPr>
            <p:ph idx="3" type="body"/>
          </p:nvPr>
        </p:nvSpPr>
        <p:spPr>
          <a:xfrm>
            <a:off x="609600" y="206142"/>
            <a:ext cx="7977600" cy="1715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100"/>
              <a:buNone/>
              <a:defRPr sz="1200"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Titre et contenu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3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4" name="Google Shape;34;p43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3"/>
          <p:cNvSpPr txBox="1"/>
          <p:nvPr>
            <p:ph idx="1" type="body"/>
          </p:nvPr>
        </p:nvSpPr>
        <p:spPr>
          <a:xfrm>
            <a:off x="609600" y="1700213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28625" lvl="0" marL="457200" algn="l">
              <a:spcBef>
                <a:spcPts val="1600"/>
              </a:spcBef>
              <a:spcAft>
                <a:spcPts val="0"/>
              </a:spcAft>
              <a:buSzPts val="3150"/>
              <a:buChar char="■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3"/>
          <p:cNvSpPr txBox="1"/>
          <p:nvPr>
            <p:ph idx="11" type="ftr"/>
          </p:nvPr>
        </p:nvSpPr>
        <p:spPr>
          <a:xfrm>
            <a:off x="5508104" y="6487365"/>
            <a:ext cx="2895600" cy="1538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3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4200"/>
              <a:buNone/>
              <a:defRPr sz="2400">
                <a:solidFill>
                  <a:schemeClr val="accent6"/>
                </a:solidFill>
              </a:defRPr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43"/>
          <p:cNvSpPr txBox="1"/>
          <p:nvPr>
            <p:ph idx="3" type="body"/>
          </p:nvPr>
        </p:nvSpPr>
        <p:spPr>
          <a:xfrm>
            <a:off x="609600" y="208650"/>
            <a:ext cx="7977600" cy="1715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100"/>
              <a:buNone/>
              <a:defRPr sz="1200"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e et flèches">
  <p:cSld name="Texte et flèche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4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44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2" name="Google Shape;42;p44"/>
          <p:cNvSpPr/>
          <p:nvPr>
            <p:ph idx="1" type="body"/>
          </p:nvPr>
        </p:nvSpPr>
        <p:spPr>
          <a:xfrm>
            <a:off x="609600" y="1700213"/>
            <a:ext cx="3914116" cy="936625"/>
          </a:xfrm>
          <a:prstGeom prst="homePlate">
            <a:avLst>
              <a:gd fmla="val 49457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72000" lIns="72000" spcFirstLastPara="1" rIns="7200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15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i="1">
                <a:solidFill>
                  <a:schemeClr val="lt1"/>
                </a:solidFill>
              </a:defRPr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-"/>
              <a:defRPr i="0" sz="1200">
                <a:solidFill>
                  <a:schemeClr val="lt1"/>
                </a:solidFill>
              </a:defRPr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&gt;"/>
              <a:defRPr i="1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44"/>
          <p:cNvSpPr txBox="1"/>
          <p:nvPr>
            <p:ph idx="2" type="body"/>
          </p:nvPr>
        </p:nvSpPr>
        <p:spPr>
          <a:xfrm>
            <a:off x="4657055" y="1700213"/>
            <a:ext cx="3924969" cy="9366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72000" lIns="90000" spcFirstLastPara="1" rIns="90000" wrap="square" tIns="720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450"/>
              <a:buNone/>
              <a:defRPr/>
            </a:lvl1pPr>
            <a:lvl2pPr indent="-317500" lvl="1" marL="91440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2pPr>
            <a:lvl3pPr indent="-317500" lvl="2" marL="1371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/>
            </a:lvl3pPr>
            <a:lvl4pPr indent="-304800" lvl="3" marL="18288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-"/>
              <a:defRPr i="0" sz="1200"/>
            </a:lvl4pPr>
            <a:lvl5pPr indent="-304800" lvl="4" marL="22860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44"/>
          <p:cNvSpPr txBox="1"/>
          <p:nvPr>
            <p:ph idx="11" type="ftr"/>
          </p:nvPr>
        </p:nvSpPr>
        <p:spPr>
          <a:xfrm>
            <a:off x="5508104" y="6487365"/>
            <a:ext cx="2895600" cy="1538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44"/>
          <p:cNvSpPr txBox="1"/>
          <p:nvPr>
            <p:ph idx="3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4200"/>
              <a:buNone/>
              <a:defRPr sz="2400">
                <a:solidFill>
                  <a:schemeClr val="accent6"/>
                </a:solidFill>
              </a:defRPr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44"/>
          <p:cNvSpPr txBox="1"/>
          <p:nvPr>
            <p:ph idx="4" type="body"/>
          </p:nvPr>
        </p:nvSpPr>
        <p:spPr>
          <a:xfrm>
            <a:off x="609600" y="208649"/>
            <a:ext cx="7977600" cy="1715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100"/>
              <a:buNone/>
              <a:defRPr sz="1200"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ransition spd="slow">
    <p:push/>
  </p:transition>
  <p:extLst>
    <p:ext uri="{DCECCB84-F9BA-43D5-87BE-67443E8EF086}">
      <p15:sldGuideLst>
        <p15:guide id="1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+ encadré">
  <p:cSld name="Contenu + encadré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5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9" name="Google Shape;49;p45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45"/>
          <p:cNvSpPr txBox="1"/>
          <p:nvPr>
            <p:ph idx="1" type="body"/>
          </p:nvPr>
        </p:nvSpPr>
        <p:spPr>
          <a:xfrm>
            <a:off x="609600" y="1700213"/>
            <a:ext cx="3818384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28625" lvl="0" marL="457200" algn="l">
              <a:spcBef>
                <a:spcPts val="1600"/>
              </a:spcBef>
              <a:spcAft>
                <a:spcPts val="0"/>
              </a:spcAft>
              <a:buSzPts val="3150"/>
              <a:buChar char="■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45"/>
          <p:cNvSpPr txBox="1"/>
          <p:nvPr>
            <p:ph idx="2" type="body"/>
          </p:nvPr>
        </p:nvSpPr>
        <p:spPr>
          <a:xfrm>
            <a:off x="5389489" y="2254294"/>
            <a:ext cx="2520000" cy="32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216000" lIns="216000" spcFirstLastPara="1" rIns="216000" wrap="square" tIns="216000">
            <a:no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2450"/>
              <a:buNone/>
              <a:defRPr/>
            </a:lvl1pPr>
            <a:lvl2pPr indent="-317500" lvl="1" marL="914400" algn="l">
              <a:spcBef>
                <a:spcPts val="800"/>
              </a:spcBef>
              <a:spcAft>
                <a:spcPts val="0"/>
              </a:spcAft>
              <a:buSzPts val="1400"/>
              <a:buChar char="■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45"/>
          <p:cNvSpPr txBox="1"/>
          <p:nvPr>
            <p:ph idx="11" type="ftr"/>
          </p:nvPr>
        </p:nvSpPr>
        <p:spPr>
          <a:xfrm>
            <a:off x="5508104" y="6487365"/>
            <a:ext cx="2895600" cy="1538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45"/>
          <p:cNvSpPr txBox="1"/>
          <p:nvPr>
            <p:ph idx="3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4200"/>
              <a:buNone/>
              <a:defRPr sz="2400">
                <a:solidFill>
                  <a:schemeClr val="accent6"/>
                </a:solidFill>
              </a:defRPr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45"/>
          <p:cNvSpPr txBox="1"/>
          <p:nvPr>
            <p:ph idx="4" type="body"/>
          </p:nvPr>
        </p:nvSpPr>
        <p:spPr>
          <a:xfrm>
            <a:off x="609600" y="208646"/>
            <a:ext cx="7977600" cy="1715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100"/>
              <a:buNone/>
              <a:defRPr sz="1200"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Char char="&gt;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0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40"/>
          <p:cNvSpPr txBox="1"/>
          <p:nvPr>
            <p:ph idx="1" type="body"/>
          </p:nvPr>
        </p:nvSpPr>
        <p:spPr>
          <a:xfrm>
            <a:off x="611188" y="1600200"/>
            <a:ext cx="7975987" cy="4448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4175" lvl="0" marL="457200" marR="0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45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-"/>
              <a:defRPr b="0" i="1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&gt;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40"/>
          <p:cNvSpPr txBox="1"/>
          <p:nvPr>
            <p:ph idx="10" type="dt"/>
          </p:nvPr>
        </p:nvSpPr>
        <p:spPr>
          <a:xfrm>
            <a:off x="2947727" y="6470641"/>
            <a:ext cx="213360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40"/>
          <p:cNvSpPr txBox="1"/>
          <p:nvPr>
            <p:ph idx="11" type="ftr"/>
          </p:nvPr>
        </p:nvSpPr>
        <p:spPr>
          <a:xfrm>
            <a:off x="5508104" y="6487365"/>
            <a:ext cx="2895600" cy="1538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40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5" name="Google Shape;15;p40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Google Shape;16;p40"/>
          <p:cNvPicPr preferRelativeResize="0"/>
          <p:nvPr/>
        </p:nvPicPr>
        <p:blipFill rotWithShape="1">
          <a:blip r:embed="rId1">
            <a:alphaModFix/>
          </a:blip>
          <a:srcRect b="35446" l="14905" r="15051" t="33596"/>
          <a:stretch/>
        </p:blipFill>
        <p:spPr>
          <a:xfrm>
            <a:off x="608772" y="6250578"/>
            <a:ext cx="1437733" cy="42353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</p:sldLayoutIdLst>
  <p:transition spd="slow">
    <p:push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5602">
          <p15:clr>
            <a:srgbClr val="F26B43"/>
          </p15:clr>
        </p15:guide>
        <p15:guide id="2" pos="385">
          <p15:clr>
            <a:srgbClr val="F26B43"/>
          </p15:clr>
        </p15:guide>
        <p15:guide id="3" orient="horz" pos="4171">
          <p15:clr>
            <a:srgbClr val="F26B43"/>
          </p15:clr>
        </p15:guide>
        <p15:guide id="4" orient="horz" pos="283">
          <p15:clr>
            <a:srgbClr val="F26B43"/>
          </p15:clr>
        </p15:guide>
        <p15:guide id="5" orient="horz" pos="768">
          <p15:clr>
            <a:srgbClr val="F26B43"/>
          </p15:clr>
        </p15:guide>
        <p15:guide id="6" orient="horz" pos="3810">
          <p15:clr>
            <a:srgbClr val="F26B43"/>
          </p15:clr>
        </p15:guide>
        <p15:guide id="7" pos="540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jpg"/><Relationship Id="rId4" Type="http://schemas.openxmlformats.org/officeDocument/2006/relationships/image" Target="../media/image1.jpg"/><Relationship Id="rId5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vmlDrawing" Target="../drawings/vmlDrawing1.vml"/><Relationship Id="rId4" Type="http://schemas.openxmlformats.org/officeDocument/2006/relationships/image" Target="../media/image4.png"/><Relationship Id="rId9" Type="http://schemas.openxmlformats.org/officeDocument/2006/relationships/image" Target="../media/image10.png"/><Relationship Id="rId5" Type="http://schemas.openxmlformats.org/officeDocument/2006/relationships/oleObject" Target="../embeddings/oleObject1.bin"/><Relationship Id="rId6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8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vmlDrawing" Target="../drawings/vmlDrawing2.vml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oleObject2.bin"/><Relationship Id="rId6" Type="http://schemas.openxmlformats.org/officeDocument/2006/relationships/image" Target="../media/image9.png"/><Relationship Id="rId7" Type="http://schemas.openxmlformats.org/officeDocument/2006/relationships/image" Target="../media/image18.png"/><Relationship Id="rId8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Relationship Id="rId4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png"/><Relationship Id="rId4" Type="http://schemas.openxmlformats.org/officeDocument/2006/relationships/image" Target="../media/image2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png"/><Relationship Id="rId4" Type="http://schemas.openxmlformats.org/officeDocument/2006/relationships/image" Target="../media/image31.png"/><Relationship Id="rId5" Type="http://schemas.openxmlformats.org/officeDocument/2006/relationships/image" Target="../media/image2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8.png"/><Relationship Id="rId4" Type="http://schemas.openxmlformats.org/officeDocument/2006/relationships/image" Target="../media/image23.png"/><Relationship Id="rId5" Type="http://schemas.openxmlformats.org/officeDocument/2006/relationships/image" Target="../media/image20.png"/><Relationship Id="rId6" Type="http://schemas.openxmlformats.org/officeDocument/2006/relationships/image" Target="../media/image2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7.png"/><Relationship Id="rId4" Type="http://schemas.openxmlformats.org/officeDocument/2006/relationships/image" Target="../media/image34.png"/><Relationship Id="rId5" Type="http://schemas.openxmlformats.org/officeDocument/2006/relationships/image" Target="../media/image30.png"/><Relationship Id="rId6" Type="http://schemas.openxmlformats.org/officeDocument/2006/relationships/image" Target="../media/image3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7.png"/><Relationship Id="rId4" Type="http://schemas.openxmlformats.org/officeDocument/2006/relationships/image" Target="../media/image3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7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5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8.png"/><Relationship Id="rId4" Type="http://schemas.openxmlformats.org/officeDocument/2006/relationships/image" Target="../media/image40.png"/><Relationship Id="rId5" Type="http://schemas.openxmlformats.org/officeDocument/2006/relationships/image" Target="../media/image44.png"/><Relationship Id="rId6" Type="http://schemas.openxmlformats.org/officeDocument/2006/relationships/image" Target="../media/image43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"/>
          <p:cNvSpPr txBox="1"/>
          <p:nvPr>
            <p:ph idx="1" type="body"/>
          </p:nvPr>
        </p:nvSpPr>
        <p:spPr>
          <a:xfrm>
            <a:off x="719016" y="1359536"/>
            <a:ext cx="7813128" cy="23678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950"/>
              <a:buNone/>
            </a:pPr>
            <a:r>
              <a:rPr lang="fr-FR"/>
              <a:t>Topaze-Personne PRO</a:t>
            </a:r>
            <a:endParaRPr sz="28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95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</a:pPr>
            <a:r>
              <a:rPr i="1" lang="fr-FR" sz="2800">
                <a:solidFill>
                  <a:schemeClr val="dk1"/>
                </a:solidFill>
              </a:rPr>
              <a:t>PME</a:t>
            </a:r>
            <a:endParaRPr i="1" sz="2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950"/>
              <a:buNone/>
            </a:pPr>
            <a:r>
              <a:t/>
            </a:r>
            <a:endParaRPr>
              <a:solidFill>
                <a:schemeClr val="lt2"/>
              </a:solidFill>
            </a:endParaRPr>
          </a:p>
          <a:p>
            <a:pPr indent="0" lvl="1" marL="0" rtl="0" algn="l">
              <a:spcBef>
                <a:spcPts val="800"/>
              </a:spcBef>
              <a:spcAft>
                <a:spcPts val="0"/>
              </a:spcAft>
              <a:buSzPts val="1600"/>
              <a:buNone/>
            </a:pPr>
            <a:r>
              <a:rPr lang="fr-FR" sz="1600">
                <a:solidFill>
                  <a:schemeClr val="dk2"/>
                </a:solidFill>
              </a:rPr>
              <a:t>Octobre 2019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950"/>
              <a:buNone/>
            </a:pPr>
            <a:r>
              <a:t/>
            </a:r>
            <a:endParaRPr/>
          </a:p>
        </p:txBody>
      </p:sp>
      <p:pic>
        <p:nvPicPr>
          <p:cNvPr id="62" name="Google Shape;62;p1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287" y="3457930"/>
            <a:ext cx="2898000" cy="289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27" r="26" t="0"/>
          <a:stretch/>
        </p:blipFill>
        <p:spPr>
          <a:xfrm>
            <a:off x="3333339" y="3445548"/>
            <a:ext cx="2898000" cy="289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8746" y="478141"/>
            <a:ext cx="8181546" cy="676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0"/>
          <p:cNvSpPr/>
          <p:nvPr/>
        </p:nvSpPr>
        <p:spPr>
          <a:xfrm>
            <a:off x="433633" y="2601798"/>
            <a:ext cx="2620652" cy="6221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0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Sommaire</a:t>
            </a:r>
            <a:endParaRPr/>
          </a:p>
        </p:txBody>
      </p:sp>
      <p:sp>
        <p:nvSpPr>
          <p:cNvPr id="139" name="Google Shape;139;p10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40" name="Google Shape;140;p10"/>
          <p:cNvSpPr txBox="1"/>
          <p:nvPr>
            <p:ph idx="1" type="body"/>
          </p:nvPr>
        </p:nvSpPr>
        <p:spPr>
          <a:xfrm>
            <a:off x="611188" y="1888067"/>
            <a:ext cx="7975600" cy="41603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36195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Généralités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Création PM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Fiche Connaissance Client PM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SAV PM 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Conclusion</a:t>
            </a:r>
            <a:endParaRPr/>
          </a:p>
        </p:txBody>
      </p:sp>
      <p:sp>
        <p:nvSpPr>
          <p:cNvPr id="141" name="Google Shape;141;p10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Topaze-Personne PRO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1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47" name="Google Shape;147;p11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Création PM</a:t>
            </a:r>
            <a:endParaRPr/>
          </a:p>
        </p:txBody>
      </p:sp>
      <p:pic>
        <p:nvPicPr>
          <p:cNvPr id="148" name="Google Shape;14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5441" y="1078477"/>
            <a:ext cx="8556723" cy="49255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2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54" name="Google Shape;154;p12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Création PM</a:t>
            </a:r>
            <a:endParaRPr/>
          </a:p>
        </p:txBody>
      </p:sp>
      <p:sp>
        <p:nvSpPr>
          <p:cNvPr id="155" name="Google Shape;155;p12"/>
          <p:cNvSpPr txBox="1"/>
          <p:nvPr>
            <p:ph idx="1" type="body"/>
          </p:nvPr>
        </p:nvSpPr>
        <p:spPr>
          <a:xfrm>
            <a:off x="609600" y="1700213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50"/>
              <a:buChar char="■"/>
            </a:pPr>
            <a:r>
              <a:rPr b="1" lang="fr-FR">
                <a:solidFill>
                  <a:schemeClr val="dk1"/>
                </a:solidFill>
              </a:rPr>
              <a:t>Identification </a:t>
            </a:r>
            <a:endParaRPr/>
          </a:p>
          <a:p>
            <a:pPr indent="-179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</a:pPr>
            <a:r>
              <a:rPr lang="fr-FR">
                <a:solidFill>
                  <a:srgbClr val="000000"/>
                </a:solidFill>
              </a:rPr>
              <a:t>Recherche par SIREN / SIRET ou Raison Sociale / Code postal. Existence dans BIL ou pas.</a:t>
            </a:r>
            <a:endParaRPr/>
          </a:p>
          <a:p>
            <a:pPr indent="-90488" lvl="1" marL="198438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8" lvl="1" marL="198438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8" lvl="1" marL="198438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8" lvl="1" marL="198438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8" lvl="1" marL="198438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1" marL="19050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1" marL="19050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1" marL="19050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1" marL="19050" rtl="0" algn="l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rPr lang="fr-FR">
                <a:solidFill>
                  <a:srgbClr val="000000"/>
                </a:solidFill>
              </a:rPr>
              <a:t>                                                                OU </a:t>
            </a:r>
            <a:endParaRPr>
              <a:solidFill>
                <a:srgbClr val="000000"/>
              </a:solidFill>
            </a:endParaRPr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56" name="Google Shape;156;p12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t/>
            </a:r>
            <a:endParaRPr/>
          </a:p>
        </p:txBody>
      </p:sp>
      <p:pic>
        <p:nvPicPr>
          <p:cNvPr id="157" name="Google Shape;157;p12"/>
          <p:cNvPicPr preferRelativeResize="0"/>
          <p:nvPr/>
        </p:nvPicPr>
        <p:blipFill rotWithShape="1">
          <a:blip r:embed="rId4">
            <a:alphaModFix/>
          </a:blip>
          <a:srcRect b="4676" l="0" r="1868" t="6286"/>
          <a:stretch/>
        </p:blipFill>
        <p:spPr>
          <a:xfrm>
            <a:off x="426022" y="3327662"/>
            <a:ext cx="6464971" cy="22435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8" name="Google Shape;158;p12"/>
          <p:cNvGraphicFramePr/>
          <p:nvPr/>
        </p:nvGraphicFramePr>
        <p:xfrm>
          <a:off x="4231554" y="5573484"/>
          <a:ext cx="4248150" cy="1203325"/>
        </p:xfrm>
        <a:graphic>
          <a:graphicData uri="http://schemas.openxmlformats.org/presentationml/2006/ole">
            <mc:AlternateContent>
              <mc:Choice Requires="v">
                <p:oleObj r:id="rId5" imgH="1203325" imgW="4248150" progId="PBrush" spid="_x0000_s1">
                  <p:embed/>
                </p:oleObj>
              </mc:Choice>
              <mc:Fallback>
                <p:oleObj r:id="rId6" imgH="1203325" imgW="4248150" progId="PBrush">
                  <p:embed/>
                  <p:pic>
                    <p:nvPicPr>
                      <p:cNvPr id="158" name="Google Shape;158;p12"/>
                      <p:cNvPicPr preferRelativeResize="0"/>
                      <p:nvPr/>
                    </p:nvPicPr>
                    <p:blipFill rotWithShape="1">
                      <a:blip r:embed="rId7">
                        <a:alphaModFix/>
                      </a:blip>
                      <a:srcRect b="0" l="0" r="0" t="0"/>
                      <a:stretch/>
                    </p:blipFill>
                    <p:spPr>
                      <a:xfrm>
                        <a:off x="4231554" y="5573484"/>
                        <a:ext cx="4248150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9" name="Google Shape;159;p1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63022" y="1111217"/>
            <a:ext cx="7747000" cy="37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63022" y="2430764"/>
            <a:ext cx="7937370" cy="6363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3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66" name="Google Shape;166;p13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Création PM</a:t>
            </a:r>
            <a:endParaRPr/>
          </a:p>
        </p:txBody>
      </p:sp>
      <p:sp>
        <p:nvSpPr>
          <p:cNvPr id="167" name="Google Shape;167;p13"/>
          <p:cNvSpPr txBox="1"/>
          <p:nvPr>
            <p:ph idx="1" type="body"/>
          </p:nvPr>
        </p:nvSpPr>
        <p:spPr>
          <a:xfrm>
            <a:off x="609600" y="1521104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25438" lvl="1" marL="325438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fr-FR" sz="1800">
                <a:solidFill>
                  <a:schemeClr val="dk1"/>
                </a:solidFill>
              </a:rPr>
              <a:t>Le fichier BIL (fourni par Altarès) est remis à jour tous les jeudis</a:t>
            </a:r>
            <a:endParaRPr sz="2000">
              <a:solidFill>
                <a:srgbClr val="FF0000"/>
              </a:solidFill>
            </a:endParaRPr>
          </a:p>
        </p:txBody>
      </p:sp>
      <p:sp>
        <p:nvSpPr>
          <p:cNvPr id="168" name="Google Shape;168;p13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BIL</a:t>
            </a:r>
            <a:endParaRPr/>
          </a:p>
        </p:txBody>
      </p:sp>
      <p:pic>
        <p:nvPicPr>
          <p:cNvPr id="169" name="Google Shape;16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76840" y="1952329"/>
            <a:ext cx="6323547" cy="36754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4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75" name="Google Shape;175;p14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Création PM</a:t>
            </a:r>
            <a:endParaRPr/>
          </a:p>
        </p:txBody>
      </p:sp>
      <p:sp>
        <p:nvSpPr>
          <p:cNvPr id="176" name="Google Shape;176;p14"/>
          <p:cNvSpPr txBox="1"/>
          <p:nvPr>
            <p:ph idx="1" type="body"/>
          </p:nvPr>
        </p:nvSpPr>
        <p:spPr>
          <a:xfrm>
            <a:off x="609600" y="1700213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50"/>
              <a:buChar char="■"/>
            </a:pPr>
            <a:r>
              <a:rPr b="1" lang="fr-FR">
                <a:solidFill>
                  <a:schemeClr val="dk1"/>
                </a:solidFill>
              </a:rPr>
              <a:t>Associés &amp; dirigeants statutaires </a:t>
            </a:r>
            <a:r>
              <a:rPr lang="fr-FR">
                <a:solidFill>
                  <a:schemeClr val="dk1"/>
                </a:solidFill>
              </a:rPr>
              <a:t>: actionnaires généralités</a:t>
            </a:r>
            <a:endParaRPr/>
          </a:p>
          <a:p>
            <a:pPr indent="-179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■"/>
            </a:pPr>
            <a:r>
              <a:rPr lang="fr-FR" sz="1600">
                <a:solidFill>
                  <a:srgbClr val="000000"/>
                </a:solidFill>
              </a:rPr>
              <a:t>Tous les actionnaires existants pour la société sont affichés avec la possibilité de les mettre à jour         </a:t>
            </a:r>
            <a:r>
              <a:rPr lang="fr-FR" sz="1600">
                <a:solidFill>
                  <a:srgbClr val="FF0000"/>
                </a:solidFill>
              </a:rPr>
              <a:t>IMPACT RDP</a:t>
            </a:r>
            <a:endParaRPr sz="1600">
              <a:solidFill>
                <a:srgbClr val="FF0000"/>
              </a:solidFill>
            </a:endParaRPr>
          </a:p>
          <a:p>
            <a:pPr indent="-52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  <a:p>
            <a:pPr indent="-52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  <a:p>
            <a:pPr indent="-52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  <a:p>
            <a:pPr indent="-52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  <a:p>
            <a:pPr indent="-52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  <a:p>
            <a:pPr indent="-52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</a:pPr>
            <a:r>
              <a:t/>
            </a:r>
            <a:endParaRPr sz="2000">
              <a:solidFill>
                <a:schemeClr val="accent1"/>
              </a:solidFill>
            </a:endParaRPr>
          </a:p>
          <a:p>
            <a:pPr indent="-52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77" name="Google Shape;177;p14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t/>
            </a:r>
            <a:endParaRPr/>
          </a:p>
        </p:txBody>
      </p:sp>
      <p:graphicFrame>
        <p:nvGraphicFramePr>
          <p:cNvPr id="178" name="Google Shape;178;p14"/>
          <p:cNvGraphicFramePr/>
          <p:nvPr/>
        </p:nvGraphicFramePr>
        <p:xfrm>
          <a:off x="410561" y="2822106"/>
          <a:ext cx="8280400" cy="2214563"/>
        </p:xfrm>
        <a:graphic>
          <a:graphicData uri="http://schemas.openxmlformats.org/presentationml/2006/ole">
            <mc:AlternateContent>
              <mc:Choice Requires="v">
                <p:oleObj r:id="rId4" imgH="2214563" imgW="8280400" progId="PBrush" spid="_x0000_s1">
                  <p:embed/>
                </p:oleObj>
              </mc:Choice>
              <mc:Fallback>
                <p:oleObj r:id="rId5" imgH="2214563" imgW="8280400" progId="PBrush">
                  <p:embed/>
                  <p:pic>
                    <p:nvPicPr>
                      <p:cNvPr id="178" name="Google Shape;178;p14"/>
                      <p:cNvPicPr preferRelativeResize="0"/>
                      <p:nvPr/>
                    </p:nvPicPr>
                    <p:blipFill rotWithShape="1">
                      <a:blip r:embed="rId6">
                        <a:alphaModFix/>
                      </a:blip>
                      <a:srcRect b="0" l="0" r="0" t="0"/>
                      <a:stretch/>
                    </p:blipFill>
                    <p:spPr>
                      <a:xfrm>
                        <a:off x="410561" y="2822106"/>
                        <a:ext cx="8280400" cy="2214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9" name="Google Shape;179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90141" y="1086027"/>
            <a:ext cx="7753350" cy="36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186111" y="2325557"/>
            <a:ext cx="376164" cy="329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362" y="2424064"/>
            <a:ext cx="8677275" cy="293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15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87" name="Google Shape;187;p15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Création PM</a:t>
            </a:r>
            <a:endParaRPr/>
          </a:p>
        </p:txBody>
      </p:sp>
      <p:sp>
        <p:nvSpPr>
          <p:cNvPr id="188" name="Google Shape;188;p15"/>
          <p:cNvSpPr txBox="1"/>
          <p:nvPr>
            <p:ph idx="1" type="body"/>
          </p:nvPr>
        </p:nvSpPr>
        <p:spPr>
          <a:xfrm>
            <a:off x="609600" y="1700213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50"/>
              <a:buChar char="■"/>
            </a:pPr>
            <a:r>
              <a:rPr b="1" lang="fr-FR">
                <a:solidFill>
                  <a:schemeClr val="dk1"/>
                </a:solidFill>
              </a:rPr>
              <a:t>Associés &amp; dirigeants statutaires </a:t>
            </a:r>
            <a:r>
              <a:rPr lang="fr-FR">
                <a:solidFill>
                  <a:schemeClr val="dk1"/>
                </a:solidFill>
              </a:rPr>
              <a:t>: actionnaire PP</a:t>
            </a:r>
            <a:endParaRPr/>
          </a:p>
          <a:p>
            <a:pPr indent="-179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Saisie d’un associé/actionnaire PP</a:t>
            </a:r>
            <a:endParaRPr/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114300" lvl="3" marL="252413" rtl="0" algn="just">
              <a:lnSpc>
                <a:spcPct val="6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i="0" lang="fr-FR">
                <a:solidFill>
                  <a:srgbClr val="000000"/>
                </a:solidFill>
              </a:rPr>
              <a:t>Si l’actionnaire existe dans l’entité : reprendre l’identifiant.</a:t>
            </a:r>
            <a:endParaRPr/>
          </a:p>
          <a:p>
            <a:pPr indent="-114300" lvl="3" marL="252413" rtl="0" algn="just">
              <a:lnSpc>
                <a:spcPct val="6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i="0" lang="fr-FR">
                <a:solidFill>
                  <a:srgbClr val="000000"/>
                </a:solidFill>
              </a:rPr>
              <a:t>Si l’actionnaire existe dans une autre fédération : le sélectionner : </a:t>
            </a:r>
            <a:endParaRPr i="0">
              <a:solidFill>
                <a:srgbClr val="000000"/>
              </a:solidFill>
            </a:endParaRPr>
          </a:p>
          <a:p>
            <a:pPr indent="0" lvl="3" marL="138113" rtl="0" algn="just">
              <a:lnSpc>
                <a:spcPct val="6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r>
              <a:rPr i="0" lang="fr-FR">
                <a:solidFill>
                  <a:srgbClr val="000000"/>
                </a:solidFill>
              </a:rPr>
              <a:t>	l’identifiant sera créé en fin de processus (enchaînement automatique).</a:t>
            </a:r>
            <a:endParaRPr/>
          </a:p>
          <a:p>
            <a:pPr indent="-114300" lvl="3" marL="252413" rtl="0" algn="just">
              <a:lnSpc>
                <a:spcPct val="6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i="0" lang="fr-FR">
                <a:solidFill>
                  <a:srgbClr val="000000"/>
                </a:solidFill>
              </a:rPr>
              <a:t>Si l’actionnaire n’existe pas au niveau Crédit Mutuel Arkéa, le saisir : </a:t>
            </a:r>
            <a:endParaRPr/>
          </a:p>
          <a:p>
            <a:pPr indent="0" lvl="3" marL="138113" rtl="0" algn="just">
              <a:lnSpc>
                <a:spcPct val="6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r>
              <a:rPr i="0" lang="fr-FR">
                <a:solidFill>
                  <a:srgbClr val="000000"/>
                </a:solidFill>
              </a:rPr>
              <a:t>	l’identifiant sera créé en fin de processus (enchaînement automatique).</a:t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89" name="Google Shape;189;p15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t/>
            </a:r>
            <a:endParaRPr/>
          </a:p>
        </p:txBody>
      </p:sp>
      <p:pic>
        <p:nvPicPr>
          <p:cNvPr id="190" name="Google Shape;190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0141" y="1086027"/>
            <a:ext cx="7753350" cy="36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0137" y="2173518"/>
            <a:ext cx="8105775" cy="30765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6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97" name="Google Shape;197;p16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Création PM</a:t>
            </a:r>
            <a:endParaRPr/>
          </a:p>
        </p:txBody>
      </p:sp>
      <p:sp>
        <p:nvSpPr>
          <p:cNvPr id="198" name="Google Shape;198;p16"/>
          <p:cNvSpPr txBox="1"/>
          <p:nvPr>
            <p:ph idx="1" type="body"/>
          </p:nvPr>
        </p:nvSpPr>
        <p:spPr>
          <a:xfrm>
            <a:off x="609600" y="1700213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50"/>
              <a:buChar char="■"/>
            </a:pPr>
            <a:r>
              <a:rPr b="1" lang="fr-FR">
                <a:solidFill>
                  <a:schemeClr val="dk1"/>
                </a:solidFill>
              </a:rPr>
              <a:t>Associés &amp; dirigeants statutaires </a:t>
            </a:r>
            <a:r>
              <a:rPr lang="fr-FR">
                <a:solidFill>
                  <a:schemeClr val="dk1"/>
                </a:solidFill>
              </a:rPr>
              <a:t>: actionnaire PM</a:t>
            </a:r>
            <a:endParaRPr/>
          </a:p>
          <a:p>
            <a:pPr indent="-179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Saisie d’un associé/actionnaire PM</a:t>
            </a:r>
            <a:endParaRPr/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</a:pPr>
            <a:r>
              <a:t/>
            </a:r>
            <a:endParaRPr sz="3200">
              <a:solidFill>
                <a:srgbClr val="000000"/>
              </a:solidFill>
            </a:endParaRPr>
          </a:p>
          <a:p>
            <a:pPr indent="-114300" lvl="3" marL="252413" rtl="0" algn="just">
              <a:lnSpc>
                <a:spcPct val="6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i="0" lang="fr-FR">
                <a:solidFill>
                  <a:schemeClr val="dk1"/>
                </a:solidFill>
              </a:rPr>
              <a:t>Si l’actionnaire existe dans au moins une entité du groupe : on doit l’utiliser. </a:t>
            </a:r>
            <a:endParaRPr/>
          </a:p>
          <a:p>
            <a:pPr indent="-114300" lvl="3" marL="252413" rtl="0" algn="just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i="0" lang="fr-FR">
                <a:solidFill>
                  <a:schemeClr val="dk1"/>
                </a:solidFill>
              </a:rPr>
              <a:t>Si l’actionnaire n’existe pas au niveau Crédit Mutuel Arkéa : il est nécessaire de le créer préalablement. En effet, pour éviter les confusions, on ne créé pas de PM lors d’un processus de création d’une PM « principale »</a:t>
            </a:r>
            <a:endParaRPr i="0">
              <a:solidFill>
                <a:srgbClr val="000000"/>
              </a:solidFill>
            </a:endParaRPr>
          </a:p>
          <a:p>
            <a:pPr indent="-25400" lvl="3" marL="412750" rtl="0" algn="l">
              <a:spcBef>
                <a:spcPts val="14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 i="0">
              <a:solidFill>
                <a:schemeClr val="dk1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99" name="Google Shape;199;p16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t/>
            </a:r>
            <a:endParaRPr/>
          </a:p>
        </p:txBody>
      </p:sp>
      <p:pic>
        <p:nvPicPr>
          <p:cNvPr id="200" name="Google Shape;200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0141" y="1086027"/>
            <a:ext cx="7753350" cy="36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7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06" name="Google Shape;206;p17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Création PM</a:t>
            </a:r>
            <a:endParaRPr/>
          </a:p>
        </p:txBody>
      </p:sp>
      <p:sp>
        <p:nvSpPr>
          <p:cNvPr id="207" name="Google Shape;207;p17"/>
          <p:cNvSpPr txBox="1"/>
          <p:nvPr>
            <p:ph idx="1" type="body"/>
          </p:nvPr>
        </p:nvSpPr>
        <p:spPr>
          <a:xfrm>
            <a:off x="590141" y="1521104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50"/>
              <a:buChar char="■"/>
            </a:pPr>
            <a:r>
              <a:rPr b="1" lang="fr-FR">
                <a:solidFill>
                  <a:schemeClr val="dk1"/>
                </a:solidFill>
              </a:rPr>
              <a:t>Associés &amp; dirigeants statutaires </a:t>
            </a:r>
            <a:r>
              <a:rPr lang="fr-FR">
                <a:solidFill>
                  <a:schemeClr val="dk1"/>
                </a:solidFill>
              </a:rPr>
              <a:t>: actionnariat diffus</a:t>
            </a:r>
            <a:endParaRPr/>
          </a:p>
          <a:p>
            <a:pPr indent="-179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Saisie d’un actionnariat diffus </a:t>
            </a:r>
            <a:endParaRPr/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4" marL="261936" rtl="0" algn="just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r>
              <a:rPr lang="fr-FR" sz="1400">
                <a:solidFill>
                  <a:srgbClr val="000000"/>
                </a:solidFill>
              </a:rPr>
              <a:t>La possibilité de saisir un actionnariat diffus est proposée pour certaines catégories juridiques exemple : certaines SARL 54 </a:t>
            </a:r>
            <a:endParaRPr sz="1400">
              <a:solidFill>
                <a:srgbClr val="000000"/>
              </a:solidFill>
            </a:endParaRPr>
          </a:p>
          <a:p>
            <a:pPr indent="-25400" lvl="3" marL="412750" rtl="0" algn="l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 i="0">
              <a:solidFill>
                <a:schemeClr val="dk1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08" name="Google Shape;208;p17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t/>
            </a:r>
            <a:endParaRPr/>
          </a:p>
        </p:txBody>
      </p:sp>
      <p:pic>
        <p:nvPicPr>
          <p:cNvPr id="209" name="Google Shape;20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0141" y="1086027"/>
            <a:ext cx="7753350" cy="36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4324" y="2209948"/>
            <a:ext cx="8829675" cy="332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8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16" name="Google Shape;216;p18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Création PM</a:t>
            </a:r>
            <a:endParaRPr/>
          </a:p>
        </p:txBody>
      </p:sp>
      <p:sp>
        <p:nvSpPr>
          <p:cNvPr id="217" name="Google Shape;217;p18"/>
          <p:cNvSpPr txBox="1"/>
          <p:nvPr>
            <p:ph idx="1" type="body"/>
          </p:nvPr>
        </p:nvSpPr>
        <p:spPr>
          <a:xfrm>
            <a:off x="590140" y="1454327"/>
            <a:ext cx="8655459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50"/>
              <a:buChar char="■"/>
            </a:pPr>
            <a:r>
              <a:rPr lang="fr-FR">
                <a:solidFill>
                  <a:schemeClr val="dk1"/>
                </a:solidFill>
              </a:rPr>
              <a:t>Associés &amp; </a:t>
            </a:r>
            <a:r>
              <a:rPr b="1" lang="fr-FR">
                <a:solidFill>
                  <a:schemeClr val="dk1"/>
                </a:solidFill>
              </a:rPr>
              <a:t>dirigeants statutaires </a:t>
            </a:r>
            <a:endParaRPr/>
          </a:p>
          <a:p>
            <a:pPr indent="-179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Saisie des dirigeants statutaires </a:t>
            </a:r>
            <a:endParaRPr/>
          </a:p>
          <a:p>
            <a:pPr indent="-173038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00"/>
              <a:buNone/>
            </a:pPr>
            <a:r>
              <a:t/>
            </a:r>
            <a:endParaRPr sz="100">
              <a:solidFill>
                <a:schemeClr val="dk1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179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Après la saisie </a:t>
            </a:r>
            <a:endParaRPr/>
          </a:p>
          <a:p>
            <a:pPr indent="-179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30162" lvl="2" marL="144463" rtl="0" algn="just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</a:pPr>
            <a:r>
              <a:t/>
            </a:r>
            <a:endParaRPr sz="1800"/>
          </a:p>
          <a:p>
            <a:pPr indent="-25400" lvl="3" marL="412750" rtl="0" algn="l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 i="0">
              <a:solidFill>
                <a:schemeClr val="dk1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18" name="Google Shape;218;p18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t/>
            </a:r>
            <a:endParaRPr/>
          </a:p>
        </p:txBody>
      </p:sp>
      <p:pic>
        <p:nvPicPr>
          <p:cNvPr id="219" name="Google Shape;21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0141" y="1086027"/>
            <a:ext cx="7753350" cy="36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8534" y="2281207"/>
            <a:ext cx="8724900" cy="1290631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8"/>
          <p:cNvSpPr/>
          <p:nvPr/>
        </p:nvSpPr>
        <p:spPr>
          <a:xfrm>
            <a:off x="590141" y="3468294"/>
            <a:ext cx="1627464" cy="490756"/>
          </a:xfrm>
          <a:prstGeom prst="rect">
            <a:avLst/>
          </a:prstGeom>
          <a:solidFill>
            <a:srgbClr val="B9171D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Choix du type : Personne Physique ou Morale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2" name="Google Shape;222;p18"/>
          <p:cNvCxnSpPr/>
          <p:nvPr/>
        </p:nvCxnSpPr>
        <p:spPr>
          <a:xfrm rot="10800000">
            <a:off x="590141" y="3253660"/>
            <a:ext cx="444617" cy="214634"/>
          </a:xfrm>
          <a:prstGeom prst="straightConnector1">
            <a:avLst/>
          </a:prstGeom>
          <a:noFill/>
          <a:ln cap="flat" cmpd="sng" w="9525">
            <a:solidFill>
              <a:srgbClr val="B9171D">
                <a:alpha val="80784"/>
              </a:srgbClr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23" name="Google Shape;223;p18"/>
          <p:cNvSpPr/>
          <p:nvPr/>
        </p:nvSpPr>
        <p:spPr>
          <a:xfrm>
            <a:off x="6584181" y="3432626"/>
            <a:ext cx="1759310" cy="650132"/>
          </a:xfrm>
          <a:prstGeom prst="rect">
            <a:avLst/>
          </a:prstGeom>
          <a:solidFill>
            <a:srgbClr val="B9171D">
              <a:alpha val="8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 la personne morale à rajouter est représentante légale : cocher la case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18"/>
          <p:cNvCxnSpPr/>
          <p:nvPr/>
        </p:nvCxnSpPr>
        <p:spPr>
          <a:xfrm flipH="1" rot="10800000">
            <a:off x="7808686" y="3253660"/>
            <a:ext cx="534805" cy="178966"/>
          </a:xfrm>
          <a:prstGeom prst="straightConnector1">
            <a:avLst/>
          </a:prstGeom>
          <a:noFill/>
          <a:ln cap="flat" cmpd="sng" w="9525">
            <a:solidFill>
              <a:srgbClr val="B9171D">
                <a:alpha val="80784"/>
              </a:srgbClr>
            </a:solidFill>
            <a:prstDash val="solid"/>
            <a:round/>
            <a:headEnd len="sm" w="sm" type="none"/>
            <a:tailEnd len="med" w="med" type="stealth"/>
          </a:ln>
        </p:spPr>
      </p:cxnSp>
      <p:pic>
        <p:nvPicPr>
          <p:cNvPr id="225" name="Google Shape;225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8534" y="4398726"/>
            <a:ext cx="8724900" cy="1083293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18"/>
          <p:cNvSpPr/>
          <p:nvPr/>
        </p:nvSpPr>
        <p:spPr>
          <a:xfrm>
            <a:off x="278534" y="5647581"/>
            <a:ext cx="1686188" cy="490756"/>
          </a:xfrm>
          <a:prstGeom prst="rect">
            <a:avLst/>
          </a:prstGeom>
          <a:solidFill>
            <a:srgbClr val="B9171D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Dans la partie haute, sont restitués les dirigeants statutaires.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8"/>
          <p:cNvSpPr/>
          <p:nvPr/>
        </p:nvSpPr>
        <p:spPr>
          <a:xfrm>
            <a:off x="2863917" y="5647581"/>
            <a:ext cx="1777067" cy="397661"/>
          </a:xfrm>
          <a:prstGeom prst="rect">
            <a:avLst/>
          </a:prstGeom>
          <a:solidFill>
            <a:srgbClr val="B9171D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Dans la partie basse, est restitué le représentant légal.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18"/>
          <p:cNvSpPr/>
          <p:nvPr/>
        </p:nvSpPr>
        <p:spPr>
          <a:xfrm>
            <a:off x="5605027" y="5647581"/>
            <a:ext cx="3077308" cy="735680"/>
          </a:xfrm>
          <a:prstGeom prst="rect">
            <a:avLst/>
          </a:prstGeom>
          <a:solidFill>
            <a:srgbClr val="B9171D">
              <a:alpha val="8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 le représentant légal est une Personne Morale, ce bouton apparait pour renseigner la Personne Physique représentant la Personne Morale</a:t>
            </a:r>
            <a:endParaRPr/>
          </a:p>
        </p:txBody>
      </p:sp>
      <p:cxnSp>
        <p:nvCxnSpPr>
          <p:cNvPr id="229" name="Google Shape;229;p18"/>
          <p:cNvCxnSpPr/>
          <p:nvPr/>
        </p:nvCxnSpPr>
        <p:spPr>
          <a:xfrm flipH="1" rot="10800000">
            <a:off x="7582774" y="5452042"/>
            <a:ext cx="112956" cy="195540"/>
          </a:xfrm>
          <a:prstGeom prst="straightConnector1">
            <a:avLst/>
          </a:prstGeom>
          <a:noFill/>
          <a:ln cap="flat" cmpd="sng" w="9525">
            <a:solidFill>
              <a:srgbClr val="B9171D">
                <a:alpha val="80784"/>
              </a:srgbClr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30" name="Google Shape;230;p18"/>
          <p:cNvSpPr/>
          <p:nvPr/>
        </p:nvSpPr>
        <p:spPr>
          <a:xfrm>
            <a:off x="1121628" y="4706939"/>
            <a:ext cx="729842" cy="587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8"/>
          <p:cNvSpPr/>
          <p:nvPr/>
        </p:nvSpPr>
        <p:spPr>
          <a:xfrm>
            <a:off x="1121628" y="4799335"/>
            <a:ext cx="729842" cy="587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8"/>
          <p:cNvSpPr/>
          <p:nvPr/>
        </p:nvSpPr>
        <p:spPr>
          <a:xfrm>
            <a:off x="1274410" y="5264970"/>
            <a:ext cx="943195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8"/>
          <p:cNvSpPr/>
          <p:nvPr/>
        </p:nvSpPr>
        <p:spPr>
          <a:xfrm>
            <a:off x="522412" y="5261498"/>
            <a:ext cx="4206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18"/>
          <p:cNvCxnSpPr/>
          <p:nvPr/>
        </p:nvCxnSpPr>
        <p:spPr>
          <a:xfrm rot="10800000">
            <a:off x="2383872" y="5233649"/>
            <a:ext cx="620585" cy="413932"/>
          </a:xfrm>
          <a:prstGeom prst="straightConnector1">
            <a:avLst/>
          </a:prstGeom>
          <a:noFill/>
          <a:ln cap="flat" cmpd="sng" w="9525">
            <a:solidFill>
              <a:srgbClr val="B9171D">
                <a:alpha val="80784"/>
              </a:srgbClr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35" name="Google Shape;235;p18"/>
          <p:cNvCxnSpPr/>
          <p:nvPr/>
        </p:nvCxnSpPr>
        <p:spPr>
          <a:xfrm rot="10800000">
            <a:off x="378003" y="4799335"/>
            <a:ext cx="0" cy="819382"/>
          </a:xfrm>
          <a:prstGeom prst="straightConnector1">
            <a:avLst/>
          </a:prstGeom>
          <a:noFill/>
          <a:ln cap="flat" cmpd="sng" w="9525">
            <a:solidFill>
              <a:srgbClr val="B9171D">
                <a:alpha val="80784"/>
              </a:srgbClr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9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41" name="Google Shape;241;p19"/>
          <p:cNvSpPr txBox="1"/>
          <p:nvPr>
            <p:ph idx="11" type="ftr"/>
          </p:nvPr>
        </p:nvSpPr>
        <p:spPr>
          <a:xfrm>
            <a:off x="5508104" y="6487365"/>
            <a:ext cx="2895600" cy="1538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Précisez le niveau de confidentialité du document</a:t>
            </a:r>
            <a:endParaRPr/>
          </a:p>
        </p:txBody>
      </p:sp>
      <p:sp>
        <p:nvSpPr>
          <p:cNvPr id="242" name="Google Shape;242;p19"/>
          <p:cNvSpPr txBox="1"/>
          <p:nvPr/>
        </p:nvSpPr>
        <p:spPr>
          <a:xfrm>
            <a:off x="515257" y="541470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3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Création PM</a:t>
            </a:r>
            <a:endParaRPr b="0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3" name="Google Shape;24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0141" y="995309"/>
            <a:ext cx="7753350" cy="3683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19"/>
          <p:cNvSpPr txBox="1"/>
          <p:nvPr>
            <p:ph idx="1" type="body"/>
          </p:nvPr>
        </p:nvSpPr>
        <p:spPr>
          <a:xfrm>
            <a:off x="590141" y="1454327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50"/>
              <a:buChar char="■"/>
            </a:pPr>
            <a:r>
              <a:rPr lang="fr-FR">
                <a:solidFill>
                  <a:schemeClr val="dk1"/>
                </a:solidFill>
              </a:rPr>
              <a:t>Associés &amp; </a:t>
            </a:r>
            <a:r>
              <a:rPr b="1" lang="fr-FR">
                <a:solidFill>
                  <a:schemeClr val="dk1"/>
                </a:solidFill>
              </a:rPr>
              <a:t>dirigeants statutaires </a:t>
            </a:r>
            <a:endParaRPr/>
          </a:p>
          <a:p>
            <a:pPr indent="-1793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Saisie des dirigeants statutaires </a:t>
            </a:r>
            <a:endParaRPr/>
          </a:p>
          <a:p>
            <a:pPr indent="-144463" lvl="2" marL="144463" rtl="0" algn="just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fr-FR">
                <a:solidFill>
                  <a:srgbClr val="000000"/>
                </a:solidFill>
              </a:rPr>
              <a:t>Les actionnaires validés à l’étape précédente et les dirigeants BIL sont pré-affichés (liste). </a:t>
            </a:r>
            <a:endParaRPr/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i="0" lang="fr-FR">
                <a:solidFill>
                  <a:srgbClr val="000000"/>
                </a:solidFill>
              </a:rPr>
              <a:t>Une saisie d’une nouvelle PP ou PM peut être également lancée.</a:t>
            </a:r>
            <a:endParaRPr/>
          </a:p>
          <a:p>
            <a:pPr indent="-144463" lvl="2" marL="144463" rtl="0" algn="just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fr-FR">
                <a:solidFill>
                  <a:srgbClr val="000000"/>
                </a:solidFill>
              </a:rPr>
              <a:t>Les dirigeants statutaires existants déjà pour la société sont affichés avec la possibilité de les mettre à jour          </a:t>
            </a:r>
            <a:r>
              <a:rPr lang="fr-FR">
                <a:solidFill>
                  <a:srgbClr val="FF0000"/>
                </a:solidFill>
              </a:rPr>
              <a:t>IMPACT RDP</a:t>
            </a:r>
            <a:endParaRPr/>
          </a:p>
          <a:p>
            <a:pPr indent="-144463" lvl="2" marL="144463" rtl="0" algn="just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fr-FR" u="sng">
                <a:solidFill>
                  <a:srgbClr val="000000"/>
                </a:solidFill>
              </a:rPr>
              <a:t>Rappel :</a:t>
            </a:r>
            <a:r>
              <a:rPr lang="fr-FR">
                <a:solidFill>
                  <a:srgbClr val="000000"/>
                </a:solidFill>
              </a:rPr>
              <a:t> Le RL doit toujours être identifié en saisie légale dans l’entité si la société est cliente ou participante.</a:t>
            </a:r>
            <a:endParaRPr/>
          </a:p>
          <a:p>
            <a:pPr indent="-144463" lvl="2" marL="144463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 u="sng">
                <a:solidFill>
                  <a:schemeClr val="dk1"/>
                </a:solidFill>
              </a:rPr>
              <a:t>Pour ajouter un dirigeant statutaire personne morale 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SzPts val="2450"/>
              <a:buNone/>
            </a:pPr>
            <a:r>
              <a:rPr lang="fr-FR">
                <a:solidFill>
                  <a:schemeClr val="dk1"/>
                </a:solidFill>
              </a:rPr>
              <a:t>   - La personne morale à positionner doit exister dans Topaze et sur la fédération en cours.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SzPts val="2450"/>
              <a:buNone/>
            </a:pPr>
            <a:r>
              <a:rPr lang="fr-FR">
                <a:solidFill>
                  <a:schemeClr val="dk1"/>
                </a:solidFill>
              </a:rPr>
              <a:t>   - Critères de recherche obligatoires : SIREN ou Raison Sociale.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SzPts val="2450"/>
              <a:buNone/>
            </a:pPr>
            <a:r>
              <a:rPr lang="fr-FR">
                <a:solidFill>
                  <a:schemeClr val="dk1"/>
                </a:solidFill>
              </a:rPr>
              <a:t>    - Elle doit être en saisie Minimale (pour un dirigeant statutaire simple) ou Légale (pour un dirigeant statutaire Représentant légal)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rgbClr val="E3E4E5"/>
              </a:buClr>
              <a:buSzPts val="2450"/>
              <a:buNone/>
            </a:pPr>
            <a:r>
              <a:t/>
            </a:r>
            <a:endParaRPr>
              <a:solidFill>
                <a:srgbClr val="72797F"/>
              </a:solidFill>
            </a:endParaRPr>
          </a:p>
          <a:p>
            <a:pPr indent="-30162" lvl="2" marL="144463" rtl="0" algn="just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</a:pPr>
            <a:r>
              <a:t/>
            </a:r>
            <a:endParaRPr sz="1800"/>
          </a:p>
          <a:p>
            <a:pPr indent="-25400" lvl="3" marL="412750" rtl="0" algn="l"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 i="0">
              <a:solidFill>
                <a:schemeClr val="dk1"/>
              </a:solidFill>
            </a:endParaRPr>
          </a:p>
          <a:p>
            <a:pPr indent="-90487" lvl="1" marL="358775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pic>
        <p:nvPicPr>
          <p:cNvPr id="245" name="Google Shape;245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5330" y="3174598"/>
            <a:ext cx="376164" cy="329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"/>
          <p:cNvSpPr/>
          <p:nvPr/>
        </p:nvSpPr>
        <p:spPr>
          <a:xfrm>
            <a:off x="433633" y="1762812"/>
            <a:ext cx="2620652" cy="6221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2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Sommaire</a:t>
            </a:r>
            <a:endParaRPr/>
          </a:p>
        </p:txBody>
      </p:sp>
      <p:sp>
        <p:nvSpPr>
          <p:cNvPr id="71" name="Google Shape;71;p2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2" name="Google Shape;72;p2"/>
          <p:cNvSpPr txBox="1"/>
          <p:nvPr>
            <p:ph idx="1" type="body"/>
          </p:nvPr>
        </p:nvSpPr>
        <p:spPr>
          <a:xfrm>
            <a:off x="611188" y="1888067"/>
            <a:ext cx="7975600" cy="41603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36195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Généralités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Création PM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Fiche Connaissance Client PM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SAV PM 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Conclusion</a:t>
            </a:r>
            <a:endParaRPr/>
          </a:p>
        </p:txBody>
      </p:sp>
      <p:sp>
        <p:nvSpPr>
          <p:cNvPr id="73" name="Google Shape;73;p2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Topaze-Personne PRO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0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51" name="Google Shape;251;p20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Création PM</a:t>
            </a:r>
            <a:endParaRPr/>
          </a:p>
        </p:txBody>
      </p:sp>
      <p:sp>
        <p:nvSpPr>
          <p:cNvPr id="252" name="Google Shape;252;p20"/>
          <p:cNvSpPr txBox="1"/>
          <p:nvPr>
            <p:ph idx="1" type="body"/>
          </p:nvPr>
        </p:nvSpPr>
        <p:spPr>
          <a:xfrm>
            <a:off x="610484" y="1474772"/>
            <a:ext cx="7977188" cy="48534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50"/>
              <a:buChar char="■"/>
            </a:pPr>
            <a:r>
              <a:rPr b="1" lang="fr-FR">
                <a:solidFill>
                  <a:schemeClr val="dk1"/>
                </a:solidFill>
              </a:rPr>
              <a:t>Adresses</a:t>
            </a:r>
            <a:r>
              <a:rPr lang="fr-FR">
                <a:solidFill>
                  <a:schemeClr val="dk1"/>
                </a:solidFill>
              </a:rPr>
              <a:t> (du siège)</a:t>
            </a:r>
            <a:endParaRPr/>
          </a:p>
          <a:p>
            <a:pPr indent="-144463" lvl="2" marL="144463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Seul le code postal est obligatoire</a:t>
            </a:r>
            <a:endParaRPr/>
          </a:p>
          <a:p>
            <a:pPr indent="-144463" lvl="2" marL="144463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En SAV, dans l’adresse courrier, on peut saisir l’adresse de l’établissement</a:t>
            </a:r>
            <a:endParaRPr/>
          </a:p>
          <a:p>
            <a:pPr indent="-138113" lvl="2" marL="144463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"/>
              <a:buNone/>
            </a:pPr>
            <a:r>
              <a:t/>
            </a:r>
            <a:endParaRPr sz="100">
              <a:solidFill>
                <a:schemeClr val="dk1"/>
              </a:solidFill>
            </a:endParaRPr>
          </a:p>
          <a:p>
            <a:pPr indent="-55562" lvl="2" marL="144463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15900" lvl="0" marL="21590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450"/>
              <a:buChar char="■"/>
            </a:pPr>
            <a:r>
              <a:rPr b="1" lang="fr-FR">
                <a:solidFill>
                  <a:schemeClr val="dk1"/>
                </a:solidFill>
              </a:rPr>
              <a:t>Canaux</a:t>
            </a:r>
            <a:r>
              <a:rPr lang="fr-FR">
                <a:solidFill>
                  <a:schemeClr val="dk1"/>
                </a:solidFill>
              </a:rPr>
              <a:t> de relation</a:t>
            </a:r>
            <a:endParaRPr/>
          </a:p>
          <a:p>
            <a:pPr indent="-144463" lvl="2" marL="144463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Aucune donnée n’est obligatoire. Il convient néanmoins de saisir au moins un numéro de téléphone voire une adresse mail. </a:t>
            </a:r>
            <a:endParaRPr/>
          </a:p>
          <a:p>
            <a:pPr indent="-144463" lvl="2" marL="144463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Bloctel : consultation du répertoire Bloctel pour les prospects uniquement. Les clients avec lesquels nous avons une relation d’affaire (contrat en vie) ne sont pas concernés.</a:t>
            </a:r>
            <a:endParaRPr/>
          </a:p>
          <a:p>
            <a:pPr indent="-144463" lvl="2" marL="144463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Pour l’ANR :</a:t>
            </a:r>
            <a:endParaRPr/>
          </a:p>
          <a:p>
            <a:pPr indent="-55562" lvl="2" marL="144463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2" marL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-215900" lvl="0" marL="21590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450"/>
              <a:buChar char="■"/>
            </a:pPr>
            <a:r>
              <a:rPr b="1" lang="fr-FR">
                <a:solidFill>
                  <a:schemeClr val="dk1"/>
                </a:solidFill>
              </a:rPr>
              <a:t>Données personne</a:t>
            </a:r>
            <a:endParaRPr>
              <a:solidFill>
                <a:schemeClr val="dk1"/>
              </a:solidFill>
            </a:endParaRPr>
          </a:p>
          <a:p>
            <a:pPr indent="-144463" lvl="2" marL="144463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 Les données à saisir dépendent de la forme juridique : RCS, date d’immatriculation, etc.</a:t>
            </a:r>
            <a:endParaRPr/>
          </a:p>
          <a:p>
            <a:pPr indent="-144463" lvl="2" marL="144463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Ecran Données juridiques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53" name="Google Shape;25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4134" y="1119172"/>
            <a:ext cx="7753350" cy="35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9534" y="2607695"/>
            <a:ext cx="7727950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9534" y="4542775"/>
            <a:ext cx="7774167" cy="380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07309" y="4989595"/>
            <a:ext cx="7747000" cy="34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1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62" name="Google Shape;262;p21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Création PM</a:t>
            </a:r>
            <a:endParaRPr/>
          </a:p>
        </p:txBody>
      </p:sp>
      <p:sp>
        <p:nvSpPr>
          <p:cNvPr id="263" name="Google Shape;263;p21"/>
          <p:cNvSpPr txBox="1"/>
          <p:nvPr>
            <p:ph idx="1" type="body"/>
          </p:nvPr>
        </p:nvSpPr>
        <p:spPr>
          <a:xfrm>
            <a:off x="608799" y="1438841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25438" lvl="1" marL="325438" rtl="0" algn="just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Les associations, au sens Topaze-Personne sont variées (association loi 1901, association non déclarée, comité d’entreprise, syndicat de copropriété, syndicat patronal ou salarié, mutuelles)</a:t>
            </a:r>
            <a:endParaRPr/>
          </a:p>
          <a:p>
            <a:pPr indent="-271463" lvl="2" marL="271463" rtl="0" algn="just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A noter que l’indivision est considérée comme une association.</a:t>
            </a:r>
            <a:endParaRPr/>
          </a:p>
          <a:p>
            <a:pPr indent="-271463" lvl="2" marL="271463" rtl="0" algn="just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On distingue les associations employeurs et non employeurs.</a:t>
            </a:r>
            <a:endParaRPr>
              <a:solidFill>
                <a:schemeClr val="dk1"/>
              </a:solidFill>
            </a:endParaRPr>
          </a:p>
          <a:p>
            <a:pPr indent="-325438" lvl="1" marL="325438" rtl="0" algn="just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Le SIREN est facultatif pour les associations. </a:t>
            </a:r>
            <a:endParaRPr>
              <a:solidFill>
                <a:schemeClr val="dk1"/>
              </a:solidFill>
            </a:endParaRPr>
          </a:p>
          <a:p>
            <a:pPr indent="-271463" lvl="2" marL="27146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Cependant, le renseigner, s’il est connu, permet de récupérer les données de BIL : raison sociale, date des statuts, catégorie juridique, etc.</a:t>
            </a:r>
            <a:endParaRPr/>
          </a:p>
          <a:p>
            <a:pPr indent="-325438" lvl="1" marL="325438" rtl="0" algn="just">
              <a:spcBef>
                <a:spcPts val="160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Cas général : l’association a un bureau composé d’un président / vice-président, d’un trésorier / trésorier adjoint et d’un secrétaire / secrétaire adjoint. </a:t>
            </a:r>
            <a:endParaRPr/>
          </a:p>
          <a:p>
            <a:pPr indent="-271463" lvl="2" marL="271463" rtl="0" algn="just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Ces personnes sont saisies dans le bureau de l’association.</a:t>
            </a:r>
            <a:endParaRPr>
              <a:solidFill>
                <a:schemeClr val="dk1"/>
              </a:solidFill>
            </a:endParaRPr>
          </a:p>
          <a:p>
            <a:pPr indent="-325438" lvl="1" marL="325438" rtl="0" algn="just">
              <a:spcBef>
                <a:spcPts val="160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Cas particulier : l’association est composée de délégations ayant leur propre bureau / représentant.</a:t>
            </a:r>
            <a:endParaRPr/>
          </a:p>
          <a:p>
            <a:pPr indent="-271463" lvl="2" marL="27146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Onglet Entreprise / Menu Bureau de l’association : saisir les membres du bureau figurant dans les statuts. Le bureau est commun à tous les identifiants de l’association.</a:t>
            </a:r>
            <a:endParaRPr>
              <a:solidFill>
                <a:schemeClr val="dk1"/>
              </a:solidFill>
            </a:endParaRPr>
          </a:p>
          <a:p>
            <a:pPr indent="-271463" lvl="2" marL="27146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Onglet Etablissement / Menu Membres de l’association : saisir les représentants des délégations. Les membres sont liés à l’identifiant. (donc si l’établissement a plusieurs identifiants, saisir les membres sur chaque identifiant)</a:t>
            </a:r>
            <a:endParaRPr/>
          </a:p>
          <a:p>
            <a:pPr indent="0" lvl="2" marL="0" rtl="0" algn="just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142875" lvl="0" marL="342900" rtl="0" algn="just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3150"/>
              <a:buNone/>
            </a:pPr>
            <a:r>
              <a:t/>
            </a:r>
            <a:endParaRPr sz="1800"/>
          </a:p>
          <a:p>
            <a:pPr indent="-187325" lvl="0" marL="342900" rtl="0" algn="just">
              <a:spcBef>
                <a:spcPts val="1600"/>
              </a:spcBef>
              <a:spcAft>
                <a:spcPts val="0"/>
              </a:spcAft>
              <a:buSzPts val="2450"/>
              <a:buNone/>
            </a:pPr>
            <a:r>
              <a:t/>
            </a:r>
            <a:endParaRPr/>
          </a:p>
          <a:p>
            <a:pPr indent="-103187" lvl="4" marL="896938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64" name="Google Shape;264;p21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Spécificités A - Association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2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70" name="Google Shape;270;p22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Création PM</a:t>
            </a:r>
            <a:endParaRPr/>
          </a:p>
        </p:txBody>
      </p:sp>
      <p:sp>
        <p:nvSpPr>
          <p:cNvPr id="271" name="Google Shape;271;p22"/>
          <p:cNvSpPr txBox="1"/>
          <p:nvPr>
            <p:ph idx="1" type="body"/>
          </p:nvPr>
        </p:nvSpPr>
        <p:spPr>
          <a:xfrm>
            <a:off x="609600" y="1526875"/>
            <a:ext cx="7977188" cy="45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25438" lvl="1" marL="325438" rtl="0" algn="just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En général les EI sont des entreprises qui ne possèdent qu’un seul établissement</a:t>
            </a:r>
            <a:endParaRPr/>
          </a:p>
          <a:p>
            <a:pPr indent="-325438" lvl="1" marL="325438" rtl="0" algn="just">
              <a:spcBef>
                <a:spcPts val="160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Tous les établissements d’une EI sont rattachés à un seul et même identifiant P.</a:t>
            </a:r>
            <a:endParaRPr/>
          </a:p>
          <a:p>
            <a:pPr indent="-325438" lvl="1" marL="325438" rtl="0" algn="just">
              <a:spcBef>
                <a:spcPts val="160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La catégorie apporte un niveau de précision plus fin sur les EI (Micro-entreprise, EIRL, EI)</a:t>
            </a:r>
            <a:endParaRPr/>
          </a:p>
          <a:p>
            <a:pPr indent="-325438" lvl="1" marL="325438" rtl="0" algn="just">
              <a:spcBef>
                <a:spcPts val="160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Le cas échéant, sur le SAV PP, les EI apparaissent sur un seul onglet Entreprise.</a:t>
            </a:r>
            <a:endParaRPr sz="900">
              <a:solidFill>
                <a:schemeClr val="dk1"/>
              </a:solidFill>
            </a:endParaRPr>
          </a:p>
          <a:p>
            <a:pPr indent="-325438" lvl="1" marL="325438" rtl="0" algn="just">
              <a:spcBef>
                <a:spcPts val="160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Le conjoint peut être saisi dès la création de l’EI en tant que collaborateur ou conjoint</a:t>
            </a:r>
            <a:endParaRPr/>
          </a:p>
          <a:p>
            <a:pPr indent="-325438" lvl="1" marL="325438" rtl="0" algn="just">
              <a:spcBef>
                <a:spcPts val="160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Remarque : il n’y a pas de dirigeant opérationnel pour les EI</a:t>
            </a:r>
            <a:endParaRPr/>
          </a:p>
          <a:p>
            <a:pPr indent="-236538" lvl="1" marL="325438" rtl="0" algn="just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187325" lvl="0" marL="342900" rtl="0" algn="just">
              <a:spcBef>
                <a:spcPts val="1600"/>
              </a:spcBef>
              <a:spcAft>
                <a:spcPts val="0"/>
              </a:spcAft>
              <a:buSzPts val="2450"/>
              <a:buNone/>
            </a:pPr>
            <a:r>
              <a:t/>
            </a:r>
            <a:endParaRPr/>
          </a:p>
          <a:p>
            <a:pPr indent="-103187" lvl="4" marL="896938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72" name="Google Shape;272;p22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Spécificités E – EI – Entreprise Individuelle</a:t>
            </a:r>
            <a:endParaRPr/>
          </a:p>
        </p:txBody>
      </p:sp>
      <p:pic>
        <p:nvPicPr>
          <p:cNvPr id="273" name="Google Shape;27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0337" y="3950531"/>
            <a:ext cx="8751743" cy="2255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3"/>
          <p:cNvSpPr/>
          <p:nvPr/>
        </p:nvSpPr>
        <p:spPr>
          <a:xfrm>
            <a:off x="433632" y="3403077"/>
            <a:ext cx="4776723" cy="6221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23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Sommaire</a:t>
            </a:r>
            <a:endParaRPr/>
          </a:p>
        </p:txBody>
      </p:sp>
      <p:sp>
        <p:nvSpPr>
          <p:cNvPr id="280" name="Google Shape;280;p23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81" name="Google Shape;281;p23"/>
          <p:cNvSpPr txBox="1"/>
          <p:nvPr>
            <p:ph idx="1" type="body"/>
          </p:nvPr>
        </p:nvSpPr>
        <p:spPr>
          <a:xfrm>
            <a:off x="611188" y="1888067"/>
            <a:ext cx="7975600" cy="41603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36195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Généralités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Création PM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Fiche Connaissance client PM 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SAV PM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Conclusion</a:t>
            </a:r>
            <a:endParaRPr/>
          </a:p>
        </p:txBody>
      </p:sp>
      <p:sp>
        <p:nvSpPr>
          <p:cNvPr id="282" name="Google Shape;282;p23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Topaze-Personne PRO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4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>
                <a:solidFill>
                  <a:srgbClr val="72797F"/>
                </a:solidFill>
              </a:rPr>
              <a:t>‹#›</a:t>
            </a:fld>
            <a:endParaRPr>
              <a:solidFill>
                <a:srgbClr val="72797F"/>
              </a:solidFill>
            </a:endParaRPr>
          </a:p>
        </p:txBody>
      </p:sp>
      <p:sp>
        <p:nvSpPr>
          <p:cNvPr id="288" name="Google Shape;288;p24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Fiche Connaissance Client </a:t>
            </a:r>
            <a:endParaRPr/>
          </a:p>
        </p:txBody>
      </p:sp>
      <p:sp>
        <p:nvSpPr>
          <p:cNvPr id="289" name="Google Shape;289;p24"/>
          <p:cNvSpPr txBox="1"/>
          <p:nvPr>
            <p:ph idx="1" type="body"/>
          </p:nvPr>
        </p:nvSpPr>
        <p:spPr>
          <a:xfrm>
            <a:off x="609600" y="1526875"/>
            <a:ext cx="7977188" cy="45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25438" lvl="1" marL="325438" rtl="0" algn="just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Une vision immédiate et actualisée du niveau de conformité du client </a:t>
            </a:r>
            <a:endParaRPr/>
          </a:p>
          <a:p>
            <a:pPr indent="-325438" lvl="1" marL="325438" rtl="0" algn="just">
              <a:spcBef>
                <a:spcPts val="160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Le détail des anomalies présentes </a:t>
            </a:r>
            <a:endParaRPr/>
          </a:p>
          <a:p>
            <a:pPr indent="-271463" lvl="2" marL="27146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❖"/>
            </a:pPr>
            <a:r>
              <a:rPr lang="fr-FR" sz="1200">
                <a:solidFill>
                  <a:schemeClr val="dk1"/>
                </a:solidFill>
              </a:rPr>
              <a:t>Présence de liens en face de chaque alerte / erreur qui permettent de débrancher sur l’écran adéquat pour corriger l’anomalie ou pour numériser un document. </a:t>
            </a:r>
            <a:endParaRPr/>
          </a:p>
          <a:p>
            <a:pPr indent="-325438" lvl="1" marL="325438" rtl="0" algn="just">
              <a:spcBef>
                <a:spcPts val="160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A noter : aucune donnée n’est affichée contrairement à l’outil des particuliers</a:t>
            </a:r>
            <a:endParaRPr/>
          </a:p>
          <a:p>
            <a:pPr indent="0" lvl="1" marL="0" rtl="0" algn="just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187325" lvl="0" marL="342900" rtl="0" algn="just">
              <a:spcBef>
                <a:spcPts val="1600"/>
              </a:spcBef>
              <a:spcAft>
                <a:spcPts val="0"/>
              </a:spcAft>
              <a:buSzPts val="2450"/>
              <a:buNone/>
            </a:pPr>
            <a:r>
              <a:t/>
            </a:r>
            <a:endParaRPr/>
          </a:p>
          <a:p>
            <a:pPr indent="-103187" lvl="4" marL="896938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90" name="Google Shape;290;p24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Outil similaire à Connaissance Client des particuliers</a:t>
            </a:r>
            <a:endParaRPr/>
          </a:p>
        </p:txBody>
      </p:sp>
      <p:pic>
        <p:nvPicPr>
          <p:cNvPr id="291" name="Google Shape;29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1881" y="3411307"/>
            <a:ext cx="7964609" cy="2376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5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>
                <a:solidFill>
                  <a:srgbClr val="72797F"/>
                </a:solidFill>
              </a:rPr>
              <a:t>‹#›</a:t>
            </a:fld>
            <a:endParaRPr>
              <a:solidFill>
                <a:srgbClr val="72797F"/>
              </a:solidFill>
            </a:endParaRPr>
          </a:p>
        </p:txBody>
      </p:sp>
      <p:sp>
        <p:nvSpPr>
          <p:cNvPr id="297" name="Google Shape;297;p25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Fiche Connaissance Client </a:t>
            </a:r>
            <a:endParaRPr/>
          </a:p>
        </p:txBody>
      </p:sp>
      <p:sp>
        <p:nvSpPr>
          <p:cNvPr id="298" name="Google Shape;298;p25"/>
          <p:cNvSpPr txBox="1"/>
          <p:nvPr>
            <p:ph idx="1" type="body"/>
          </p:nvPr>
        </p:nvSpPr>
        <p:spPr>
          <a:xfrm>
            <a:off x="609600" y="1526875"/>
            <a:ext cx="7977188" cy="45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4" marL="80645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99" name="Google Shape;299;p25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Outil similaire à Connaissance Client des particuliers</a:t>
            </a:r>
            <a:endParaRPr/>
          </a:p>
        </p:txBody>
      </p:sp>
      <p:sp>
        <p:nvSpPr>
          <p:cNvPr id="300" name="Google Shape;300;p25"/>
          <p:cNvSpPr txBox="1"/>
          <p:nvPr/>
        </p:nvSpPr>
        <p:spPr>
          <a:xfrm>
            <a:off x="743663" y="1934382"/>
            <a:ext cx="7977188" cy="44833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441325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None/>
            </a:pPr>
            <a:r>
              <a:t/>
            </a:r>
            <a:endParaRPr b="0" i="0" sz="14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0325" lvl="0" marL="215900" marR="0" rtl="0" algn="l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450"/>
              <a:buFont typeface="Arial"/>
              <a:buNone/>
            </a:pPr>
            <a:r>
              <a:t/>
            </a:r>
            <a:endParaRPr b="0" i="1" sz="14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25"/>
          <p:cNvSpPr txBox="1"/>
          <p:nvPr/>
        </p:nvSpPr>
        <p:spPr>
          <a:xfrm>
            <a:off x="4734020" y="6033859"/>
            <a:ext cx="3161524" cy="738664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 lien ‘T’ permet de débrancher sur l’écran Topaze correspondant à l’anomalie pour la corriger</a:t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2" name="Google Shape;30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538" y="1496886"/>
            <a:ext cx="8684659" cy="428838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3" name="Google Shape;303;p25"/>
          <p:cNvCxnSpPr/>
          <p:nvPr/>
        </p:nvCxnSpPr>
        <p:spPr>
          <a:xfrm rot="10800000">
            <a:off x="4510086" y="5384060"/>
            <a:ext cx="1276739" cy="649799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304" name="Google Shape;304;p25"/>
          <p:cNvSpPr txBox="1"/>
          <p:nvPr/>
        </p:nvSpPr>
        <p:spPr>
          <a:xfrm>
            <a:off x="5376278" y="2220307"/>
            <a:ext cx="2698103" cy="738664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 lien ‘C’ permet de débrancher vers l’outils de collecte des documents </a:t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5" name="Google Shape;305;p25"/>
          <p:cNvCxnSpPr>
            <a:stCxn id="304" idx="1"/>
          </p:cNvCxnSpPr>
          <p:nvPr/>
        </p:nvCxnSpPr>
        <p:spPr>
          <a:xfrm flipH="1">
            <a:off x="3929978" y="2589639"/>
            <a:ext cx="1446300" cy="12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306" name="Google Shape;306;p25"/>
          <p:cNvSpPr/>
          <p:nvPr/>
        </p:nvSpPr>
        <p:spPr>
          <a:xfrm>
            <a:off x="6999805" y="1633152"/>
            <a:ext cx="895739" cy="4665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25"/>
          <p:cNvSpPr/>
          <p:nvPr/>
        </p:nvSpPr>
        <p:spPr>
          <a:xfrm>
            <a:off x="4734020" y="1745120"/>
            <a:ext cx="810210" cy="65314"/>
          </a:xfrm>
          <a:prstGeom prst="rect">
            <a:avLst/>
          </a:prstGeom>
          <a:solidFill>
            <a:srgbClr val="72BE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25"/>
          <p:cNvSpPr/>
          <p:nvPr/>
        </p:nvSpPr>
        <p:spPr>
          <a:xfrm>
            <a:off x="1560058" y="2629488"/>
            <a:ext cx="1315616" cy="44057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5"/>
          <p:cNvSpPr/>
          <p:nvPr/>
        </p:nvSpPr>
        <p:spPr>
          <a:xfrm>
            <a:off x="1560058" y="5309413"/>
            <a:ext cx="1315616" cy="7464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6"/>
          <p:cNvSpPr/>
          <p:nvPr/>
        </p:nvSpPr>
        <p:spPr>
          <a:xfrm>
            <a:off x="433633" y="4274345"/>
            <a:ext cx="2620652" cy="6221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26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Sommaire</a:t>
            </a:r>
            <a:endParaRPr/>
          </a:p>
        </p:txBody>
      </p:sp>
      <p:sp>
        <p:nvSpPr>
          <p:cNvPr id="316" name="Google Shape;316;p26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17" name="Google Shape;317;p26"/>
          <p:cNvSpPr txBox="1"/>
          <p:nvPr>
            <p:ph idx="1" type="body"/>
          </p:nvPr>
        </p:nvSpPr>
        <p:spPr>
          <a:xfrm>
            <a:off x="611188" y="1888067"/>
            <a:ext cx="7975600" cy="41603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36195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Généralités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Création PM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Fiche Connaissance Client PM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SAV PM 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Conclusion</a:t>
            </a:r>
            <a:endParaRPr/>
          </a:p>
        </p:txBody>
      </p:sp>
      <p:sp>
        <p:nvSpPr>
          <p:cNvPr id="318" name="Google Shape;318;p26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Topaze-Personne PRO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Google Shape;323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5688" y="2472968"/>
            <a:ext cx="4288312" cy="283156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27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25" name="Google Shape;325;p27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SAV PM</a:t>
            </a:r>
            <a:endParaRPr/>
          </a:p>
        </p:txBody>
      </p:sp>
      <p:sp>
        <p:nvSpPr>
          <p:cNvPr id="326" name="Google Shape;326;p27"/>
          <p:cNvSpPr txBox="1"/>
          <p:nvPr>
            <p:ph idx="1" type="body"/>
          </p:nvPr>
        </p:nvSpPr>
        <p:spPr>
          <a:xfrm>
            <a:off x="609600" y="1700213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4" marL="80645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-144463" lvl="2" marL="144463" rtl="0" algn="just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fr-FR">
                <a:solidFill>
                  <a:srgbClr val="000000"/>
                </a:solidFill>
              </a:rPr>
              <a:t>Navigation possible si la personne est connue sur l’entité</a:t>
            </a:r>
            <a:endParaRPr/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i="0" lang="fr-FR">
                <a:solidFill>
                  <a:srgbClr val="000000"/>
                </a:solidFill>
              </a:rPr>
              <a:t>Si l’actionnaire / dirigeant est une PM : débranchement sur son SAV </a:t>
            </a:r>
            <a:endParaRPr/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i="0" lang="fr-FR">
                <a:solidFill>
                  <a:srgbClr val="000000"/>
                </a:solidFill>
              </a:rPr>
              <a:t>Si l’actionnaire / dirigeant est une PP avec plusieurs identifiants : sélection de l’identifiant</a:t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fr-FR" sz="1400">
                <a:solidFill>
                  <a:schemeClr val="dk1"/>
                </a:solidFill>
              </a:rPr>
              <a:t>					</a:t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327" name="Google Shape;327;p27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Ecrans de synthèse</a:t>
            </a:r>
            <a:endParaRPr/>
          </a:p>
        </p:txBody>
      </p:sp>
      <p:pic>
        <p:nvPicPr>
          <p:cNvPr id="328" name="Google Shape;328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44941" y="1623769"/>
            <a:ext cx="163830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655297" y="1697318"/>
            <a:ext cx="1981200" cy="25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1954494"/>
            <a:ext cx="4768981" cy="2638160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27"/>
          <p:cNvSpPr/>
          <p:nvPr/>
        </p:nvSpPr>
        <p:spPr>
          <a:xfrm>
            <a:off x="2696067" y="2743200"/>
            <a:ext cx="254524" cy="245097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C61C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7"/>
          <p:cNvSpPr/>
          <p:nvPr/>
        </p:nvSpPr>
        <p:spPr>
          <a:xfrm>
            <a:off x="491766" y="5065337"/>
            <a:ext cx="254524" cy="245097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C61C2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8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38" name="Google Shape;338;p28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SAV PM</a:t>
            </a:r>
            <a:endParaRPr/>
          </a:p>
        </p:txBody>
      </p:sp>
      <p:sp>
        <p:nvSpPr>
          <p:cNvPr id="339" name="Google Shape;339;p28"/>
          <p:cNvSpPr txBox="1"/>
          <p:nvPr>
            <p:ph idx="1" type="body"/>
          </p:nvPr>
        </p:nvSpPr>
        <p:spPr>
          <a:xfrm>
            <a:off x="609600" y="1568238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79388" lvl="1" marL="198438" rtl="0" algn="just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Il s’agit d’identifier la ou les PP qui bénéficie(nt) le plus des résultats d’une entreprise :</a:t>
            </a:r>
            <a:endParaRPr/>
          </a:p>
          <a:p>
            <a:pPr indent="-179388" lvl="1" marL="198438" rtl="0" algn="just"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Dans le cas d’une </a:t>
            </a:r>
            <a:r>
              <a:rPr b="1" lang="fr-FR" sz="1600">
                <a:solidFill>
                  <a:schemeClr val="dk1"/>
                </a:solidFill>
              </a:rPr>
              <a:t>S</a:t>
            </a:r>
            <a:r>
              <a:rPr lang="fr-FR" sz="1600">
                <a:solidFill>
                  <a:schemeClr val="dk1"/>
                </a:solidFill>
              </a:rPr>
              <a:t>ociété, d’une </a:t>
            </a:r>
            <a:r>
              <a:rPr b="1" lang="fr-FR" sz="1600">
                <a:solidFill>
                  <a:schemeClr val="dk1"/>
                </a:solidFill>
              </a:rPr>
              <a:t>E</a:t>
            </a:r>
            <a:r>
              <a:rPr lang="fr-FR" sz="1600">
                <a:solidFill>
                  <a:schemeClr val="dk1"/>
                </a:solidFill>
              </a:rPr>
              <a:t>ntreprise individuelle, ou d’une institution </a:t>
            </a:r>
            <a:r>
              <a:rPr b="1" lang="fr-FR" sz="1600">
                <a:solidFill>
                  <a:schemeClr val="dk1"/>
                </a:solidFill>
              </a:rPr>
              <a:t>F</a:t>
            </a:r>
            <a:r>
              <a:rPr lang="fr-FR" sz="1600">
                <a:solidFill>
                  <a:schemeClr val="dk1"/>
                </a:solidFill>
              </a:rPr>
              <a:t>inancière, doivent être considérés comme bénéficiaires effectifs :</a:t>
            </a:r>
            <a:endParaRPr/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i="0" lang="fr-FR">
                <a:solidFill>
                  <a:schemeClr val="dk1"/>
                </a:solidFill>
              </a:rPr>
              <a:t>Les PP détenant plus de 25% du capital ou des droits de vote,</a:t>
            </a:r>
            <a:endParaRPr i="0" sz="1600">
              <a:solidFill>
                <a:srgbClr val="000000"/>
              </a:solidFill>
            </a:endParaRPr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i="0" lang="fr-FR">
                <a:solidFill>
                  <a:schemeClr val="dk1"/>
                </a:solidFill>
              </a:rPr>
              <a:t>Les PP exerçant un pouvoir de contrôle sur les organes de gestion, d’administration ou de direction </a:t>
            </a:r>
            <a:endParaRPr i="0" sz="1600">
              <a:solidFill>
                <a:srgbClr val="000000"/>
              </a:solidFill>
            </a:endParaRPr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i="0" lang="fr-FR">
                <a:solidFill>
                  <a:schemeClr val="dk1"/>
                </a:solidFill>
              </a:rPr>
              <a:t>pour une Société ou une institution Financière: quand une personne physique détient une part significative du capital ou des droits de vote et exerce un contrôle de fait, sans pour autant en détenir plus de 25%.</a:t>
            </a:r>
            <a:endParaRPr i="0" sz="1600">
              <a:solidFill>
                <a:srgbClr val="000000"/>
              </a:solidFill>
            </a:endParaRPr>
          </a:p>
          <a:p>
            <a:pPr indent="-144463" lvl="2" marL="14446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fr-FR" sz="1600">
                <a:solidFill>
                  <a:schemeClr val="dk1"/>
                </a:solidFill>
              </a:rPr>
              <a:t>Pour une EI, l’entrepreneur individuel est de fait BE</a:t>
            </a:r>
            <a:endParaRPr/>
          </a:p>
          <a:p>
            <a:pPr indent="-144463" lvl="2" marL="14446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fr-FR" sz="1600">
                <a:solidFill>
                  <a:schemeClr val="dk1"/>
                </a:solidFill>
              </a:rPr>
              <a:t>Dans le cas d’une </a:t>
            </a:r>
            <a:r>
              <a:rPr b="1" lang="fr-FR" sz="1600">
                <a:solidFill>
                  <a:schemeClr val="dk1"/>
                </a:solidFill>
              </a:rPr>
              <a:t>A</a:t>
            </a:r>
            <a:r>
              <a:rPr lang="fr-FR" sz="1600">
                <a:solidFill>
                  <a:schemeClr val="dk1"/>
                </a:solidFill>
              </a:rPr>
              <a:t>ssociation, doivent être considérés comme BE :</a:t>
            </a:r>
            <a:endParaRPr/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i="0" lang="fr-FR">
                <a:solidFill>
                  <a:schemeClr val="dk1"/>
                </a:solidFill>
              </a:rPr>
              <a:t>Les PP titulaires de droits portant sur 25% au moins des biens de l’association</a:t>
            </a:r>
            <a:endParaRPr i="0" sz="1600">
              <a:solidFill>
                <a:srgbClr val="000000"/>
              </a:solidFill>
            </a:endParaRPr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i="0" lang="fr-FR">
                <a:solidFill>
                  <a:schemeClr val="dk1"/>
                </a:solidFill>
              </a:rPr>
              <a:t>Les PP qui exerceraient par tout autre moyen un pouvoir de contrôle sur les organes de gestion, d’administration ou de direction ou sur l’assemblée générale de l’association.</a:t>
            </a:r>
            <a:endParaRPr i="0" sz="1600">
              <a:solidFill>
                <a:srgbClr val="000000"/>
              </a:solidFill>
            </a:endParaRPr>
          </a:p>
          <a:p>
            <a:pPr indent="-179388" lvl="1" marL="198438" rtl="0" algn="just">
              <a:spcBef>
                <a:spcPts val="1600"/>
              </a:spcBef>
              <a:spcAft>
                <a:spcPts val="0"/>
              </a:spcAft>
              <a:buSzPts val="1800"/>
              <a:buChar char="■"/>
            </a:pPr>
            <a:r>
              <a:rPr lang="fr-FR" sz="1800">
                <a:solidFill>
                  <a:schemeClr val="dk1"/>
                </a:solidFill>
              </a:rPr>
              <a:t>Les BE doivent être déclarés en saisie légale dans Topaze-Personne</a:t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340" name="Google Shape;340;p28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Bénéficiaires Effectifs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813" y="1448586"/>
            <a:ext cx="9096375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29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47" name="Google Shape;347;p29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SAV PM</a:t>
            </a:r>
            <a:endParaRPr/>
          </a:p>
        </p:txBody>
      </p:sp>
      <p:sp>
        <p:nvSpPr>
          <p:cNvPr id="348" name="Google Shape;348;p29"/>
          <p:cNvSpPr txBox="1"/>
          <p:nvPr>
            <p:ph idx="1" type="body"/>
          </p:nvPr>
        </p:nvSpPr>
        <p:spPr>
          <a:xfrm>
            <a:off x="583406" y="1524000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77788" lvl="1" marL="198438" rtl="0" algn="just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  <a:p>
            <a:pPr indent="-77788" lvl="1" marL="198438" rtl="0" algn="just"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  <a:p>
            <a:pPr indent="-77788" lvl="1" marL="198438" rtl="0" algn="just"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  <a:p>
            <a:pPr indent="-77788" lvl="1" marL="198438" rtl="0" algn="just"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  <a:p>
            <a:pPr indent="-77788" lvl="1" marL="198438" rtl="0" algn="just"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  <a:p>
            <a:pPr indent="-77788" lvl="1" marL="198438" rtl="0" algn="just"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  <a:p>
            <a:pPr indent="-112713" lvl="1" marL="198438" rtl="0" algn="just">
              <a:spcBef>
                <a:spcPts val="1600"/>
              </a:spcBef>
              <a:spcAft>
                <a:spcPts val="0"/>
              </a:spcAft>
              <a:buSzPts val="1050"/>
              <a:buNone/>
            </a:pPr>
            <a:r>
              <a:t/>
            </a:r>
            <a:endParaRPr sz="1050"/>
          </a:p>
          <a:p>
            <a:pPr indent="-128588" lvl="1" marL="198438" rtl="0" algn="just">
              <a:spcBef>
                <a:spcPts val="1600"/>
              </a:spcBef>
              <a:spcAft>
                <a:spcPts val="0"/>
              </a:spcAft>
              <a:buSzPts val="800"/>
              <a:buNone/>
            </a:pPr>
            <a:r>
              <a:t/>
            </a:r>
            <a:endParaRPr sz="800"/>
          </a:p>
          <a:p>
            <a:pPr indent="-179388" lvl="1" marL="198438" rtl="0" algn="just"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L’écran est identique en création et en modification et il permet :</a:t>
            </a:r>
            <a:endParaRPr/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i="0" lang="fr-FR">
                <a:solidFill>
                  <a:schemeClr val="dk1"/>
                </a:solidFill>
              </a:rPr>
              <a:t>de restituer le ou les BE </a:t>
            </a:r>
            <a:endParaRPr i="0" sz="1800">
              <a:solidFill>
                <a:srgbClr val="000000"/>
              </a:solidFill>
            </a:endParaRPr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i="0" lang="fr-FR">
                <a:solidFill>
                  <a:schemeClr val="dk1"/>
                </a:solidFill>
              </a:rPr>
              <a:t>de saisir un ou plusieurs BE</a:t>
            </a:r>
            <a:endParaRPr/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i="0" lang="fr-FR">
                <a:solidFill>
                  <a:schemeClr val="dk1"/>
                </a:solidFill>
              </a:rPr>
              <a:t>de sélectionner, dans une liste de personnes prédéterminées, un ou plusieurs BE</a:t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 sz="1400"/>
          </a:p>
        </p:txBody>
      </p:sp>
      <p:sp>
        <p:nvSpPr>
          <p:cNvPr id="349" name="Google Shape;349;p29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Bénéficiaires Effectifs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9" name="Google Shape;79;p3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Généralités</a:t>
            </a:r>
            <a:endParaRPr/>
          </a:p>
        </p:txBody>
      </p:sp>
      <p:sp>
        <p:nvSpPr>
          <p:cNvPr id="80" name="Google Shape;80;p3"/>
          <p:cNvSpPr txBox="1"/>
          <p:nvPr>
            <p:ph idx="1" type="body"/>
          </p:nvPr>
        </p:nvSpPr>
        <p:spPr>
          <a:xfrm>
            <a:off x="590746" y="1294860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t/>
            </a:r>
            <a:endParaRPr sz="800"/>
          </a:p>
          <a:p>
            <a:pPr indent="-325438" lvl="1" marL="325438" rtl="0" algn="just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fr-FR" sz="1600" u="sng">
                <a:solidFill>
                  <a:schemeClr val="dk1"/>
                </a:solidFill>
              </a:rPr>
              <a:t>SIREN :</a:t>
            </a:r>
            <a:r>
              <a:rPr lang="fr-FR" sz="1600">
                <a:solidFill>
                  <a:schemeClr val="dk1"/>
                </a:solidFill>
              </a:rPr>
              <a:t> identifie l’entreprise, sur 9 chiffres (INSEE)</a:t>
            </a:r>
            <a:endParaRPr/>
          </a:p>
          <a:p>
            <a:pPr indent="-325438" lvl="1" marL="325438" rtl="0" algn="just"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fr-FR" sz="1600" u="sng">
                <a:solidFill>
                  <a:schemeClr val="dk1"/>
                </a:solidFill>
              </a:rPr>
              <a:t>SIRET :</a:t>
            </a:r>
            <a:r>
              <a:rPr lang="fr-FR" sz="1600">
                <a:solidFill>
                  <a:schemeClr val="dk1"/>
                </a:solidFill>
              </a:rPr>
              <a:t> identifie un établissement de l’entreprise (SIREN + 5 chiffres). Il correspond à un point de vente (magasin) ou un lieu d’exploitation (usine). </a:t>
            </a:r>
            <a:endParaRPr sz="1600">
              <a:solidFill>
                <a:schemeClr val="dk1"/>
              </a:solidFill>
            </a:endParaRPr>
          </a:p>
          <a:p>
            <a:pPr indent="-325438" lvl="1" marL="325438" rtl="0" algn="just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fr-FR" sz="1600" u="sng">
                <a:solidFill>
                  <a:schemeClr val="dk1"/>
                </a:solidFill>
              </a:rPr>
              <a:t>Entreprise / Etablissement :</a:t>
            </a:r>
            <a:r>
              <a:rPr lang="fr-FR" sz="1600">
                <a:solidFill>
                  <a:schemeClr val="dk1"/>
                </a:solidFill>
              </a:rPr>
              <a:t> toute entreprise exploite au minimum un établissement. </a:t>
            </a:r>
            <a:endParaRPr sz="1600">
              <a:solidFill>
                <a:schemeClr val="dk1"/>
              </a:solidFill>
            </a:endParaRPr>
          </a:p>
          <a:p>
            <a:pPr indent="-285750" lvl="1" marL="742950" rtl="0" algn="just">
              <a:spcBef>
                <a:spcPts val="1600"/>
              </a:spcBef>
              <a:spcAft>
                <a:spcPts val="0"/>
              </a:spcAft>
              <a:buSzPts val="1400"/>
              <a:buChar char="■"/>
            </a:pPr>
            <a:r>
              <a:rPr lang="fr-FR" u="sng">
                <a:solidFill>
                  <a:schemeClr val="dk1"/>
                </a:solidFill>
              </a:rPr>
              <a:t>Siège :</a:t>
            </a:r>
            <a:r>
              <a:rPr lang="fr-FR">
                <a:solidFill>
                  <a:schemeClr val="dk1"/>
                </a:solidFill>
              </a:rPr>
              <a:t> quand une entreprise n’exerce pas son activité dans un seul établissement, l’un d’eux a le statut de siège social (Société) ou d’établissement principal (EI).</a:t>
            </a:r>
            <a:endParaRPr/>
          </a:p>
          <a:p>
            <a:pPr indent="-285750" lvl="2" marL="688975" rtl="0" algn="just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Le siège social a un rôle juridique, alors que le centre d'exploitation a une fonction matérielle et économique.</a:t>
            </a:r>
            <a:endParaRPr>
              <a:solidFill>
                <a:schemeClr val="dk1"/>
              </a:solidFill>
            </a:endParaRPr>
          </a:p>
          <a:p>
            <a:pPr indent="-325438" lvl="1" marL="325438" rtl="0" algn="just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fr-FR" sz="1600" u="sng">
                <a:solidFill>
                  <a:schemeClr val="dk1"/>
                </a:solidFill>
              </a:rPr>
              <a:t>Dirigeants Statutaires :</a:t>
            </a:r>
            <a:r>
              <a:rPr lang="fr-FR" sz="1600">
                <a:solidFill>
                  <a:schemeClr val="dk1"/>
                </a:solidFill>
              </a:rPr>
              <a:t> dirigeants qui apparaissent sur l’extrait K-Bis</a:t>
            </a:r>
            <a:endParaRPr/>
          </a:p>
          <a:p>
            <a:pPr indent="-285750" lvl="1" marL="742950" rtl="0" algn="just">
              <a:spcBef>
                <a:spcPts val="1600"/>
              </a:spcBef>
              <a:spcAft>
                <a:spcPts val="0"/>
              </a:spcAft>
              <a:buSzPts val="1400"/>
              <a:buChar char="■"/>
            </a:pPr>
            <a:r>
              <a:rPr lang="fr-FR" u="sng">
                <a:solidFill>
                  <a:schemeClr val="dk1"/>
                </a:solidFill>
              </a:rPr>
              <a:t>RL (représentant légal) :</a:t>
            </a:r>
            <a:r>
              <a:rPr lang="fr-FR">
                <a:solidFill>
                  <a:schemeClr val="dk1"/>
                </a:solidFill>
              </a:rPr>
              <a:t> représentant de la société (figurant sur l’extrait K-Bis) qui doit être connu dans l’entité en </a:t>
            </a:r>
            <a:r>
              <a:rPr lang="fr-FR" u="sng">
                <a:solidFill>
                  <a:schemeClr val="dk1"/>
                </a:solidFill>
              </a:rPr>
              <a:t>saisie légale</a:t>
            </a:r>
            <a:r>
              <a:rPr lang="fr-FR">
                <a:solidFill>
                  <a:schemeClr val="dk1"/>
                </a:solidFill>
              </a:rPr>
              <a:t> (participant ou client). </a:t>
            </a:r>
            <a:endParaRPr>
              <a:solidFill>
                <a:schemeClr val="dk1"/>
              </a:solidFill>
            </a:endParaRPr>
          </a:p>
          <a:p>
            <a:pPr indent="-285750" lvl="2" marL="688975" rtl="0" algn="just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Cette notion est utilisée pour la souscription de certains contrats.</a:t>
            </a:r>
            <a:endParaRPr/>
          </a:p>
          <a:p>
            <a:pPr indent="-325438" lvl="1" marL="325438" rtl="0" algn="just"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fr-FR" sz="1600" u="sng">
                <a:solidFill>
                  <a:schemeClr val="dk1"/>
                </a:solidFill>
              </a:rPr>
              <a:t>Dirigeants Opérationnels :</a:t>
            </a:r>
            <a:r>
              <a:rPr lang="fr-FR" sz="1600">
                <a:solidFill>
                  <a:schemeClr val="dk1"/>
                </a:solidFill>
              </a:rPr>
              <a:t> intervenants ajoutés pour la gestion de la relation commerciale (directeur financier, comptable, secrétaire, etc.)</a:t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81" name="Google Shape;81;p3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Glossaire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0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55" name="Google Shape;355;p30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SAV PM</a:t>
            </a:r>
            <a:endParaRPr/>
          </a:p>
        </p:txBody>
      </p:sp>
      <p:sp>
        <p:nvSpPr>
          <p:cNvPr id="356" name="Google Shape;356;p30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Données juridiques</a:t>
            </a:r>
            <a:endParaRPr sz="2000"/>
          </a:p>
        </p:txBody>
      </p:sp>
      <p:pic>
        <p:nvPicPr>
          <p:cNvPr id="357" name="Google Shape;357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12379" y="1461264"/>
            <a:ext cx="6933744" cy="2859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12379" y="4320438"/>
            <a:ext cx="6933744" cy="2169913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30"/>
          <p:cNvSpPr/>
          <p:nvPr/>
        </p:nvSpPr>
        <p:spPr>
          <a:xfrm>
            <a:off x="4425412" y="5884847"/>
            <a:ext cx="254524" cy="245097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C61C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30"/>
          <p:cNvSpPr/>
          <p:nvPr/>
        </p:nvSpPr>
        <p:spPr>
          <a:xfrm>
            <a:off x="3838815" y="1942575"/>
            <a:ext cx="254524" cy="245097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C61C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30"/>
          <p:cNvSpPr/>
          <p:nvPr/>
        </p:nvSpPr>
        <p:spPr>
          <a:xfrm>
            <a:off x="4863650" y="5203427"/>
            <a:ext cx="254524" cy="245097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C61C2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1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67" name="Google Shape;367;p31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SAV PM</a:t>
            </a:r>
            <a:endParaRPr/>
          </a:p>
        </p:txBody>
      </p:sp>
      <p:sp>
        <p:nvSpPr>
          <p:cNvPr id="368" name="Google Shape;368;p31"/>
          <p:cNvSpPr txBox="1"/>
          <p:nvPr>
            <p:ph idx="1" type="body"/>
          </p:nvPr>
        </p:nvSpPr>
        <p:spPr>
          <a:xfrm>
            <a:off x="609600" y="1700213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79388" lvl="1" marL="198438" rtl="0" algn="just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fr-FR" sz="2000">
                <a:solidFill>
                  <a:schemeClr val="dk1"/>
                </a:solidFill>
              </a:rPr>
              <a:t>Sert à rattacher les identifiants qualifiant une même personne. </a:t>
            </a:r>
            <a:endParaRPr/>
          </a:p>
          <a:p>
            <a:pPr indent="-144463" lvl="2" marL="14446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fr-FR" sz="1800">
                <a:solidFill>
                  <a:schemeClr val="dk1"/>
                </a:solidFill>
              </a:rPr>
              <a:t>La banque est en faute si une personne a plusieurs identifiants non liés entre eux.</a:t>
            </a:r>
            <a:endParaRPr/>
          </a:p>
          <a:p>
            <a:pPr indent="-179388" lvl="1" marL="198438" rtl="0" algn="just">
              <a:spcBef>
                <a:spcPts val="1600"/>
              </a:spcBef>
              <a:spcAft>
                <a:spcPts val="0"/>
              </a:spcAft>
              <a:buSzPts val="2000"/>
              <a:buChar char="■"/>
            </a:pPr>
            <a:r>
              <a:rPr lang="fr-FR" sz="2000">
                <a:solidFill>
                  <a:schemeClr val="dk1"/>
                </a:solidFill>
              </a:rPr>
              <a:t>Pour rattacher 2 identifiants dans un groupe doublon : </a:t>
            </a:r>
            <a:endParaRPr/>
          </a:p>
          <a:p>
            <a:pPr indent="-144463" lvl="2" marL="14446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fr-FR" sz="1800">
                <a:solidFill>
                  <a:schemeClr val="dk1"/>
                </a:solidFill>
              </a:rPr>
              <a:t>Personne Physique : groupe doublon / création d’un groupe doublon</a:t>
            </a:r>
            <a:endParaRPr/>
          </a:p>
          <a:p>
            <a:pPr indent="-144463" lvl="2" marL="14446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fr-FR" sz="1800">
                <a:solidFill>
                  <a:schemeClr val="dk1"/>
                </a:solidFill>
              </a:rPr>
              <a:t>Personne Morale : autres identifiants / groupe doublon / création d’un groupe doublon</a:t>
            </a:r>
            <a:endParaRPr/>
          </a:p>
          <a:p>
            <a:pPr indent="0" lvl="2" marL="0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fr-FR" sz="1800">
                <a:solidFill>
                  <a:schemeClr val="dk1"/>
                </a:solidFill>
              </a:rPr>
              <a:t>=&gt; Par la suite, les modifications sur l’identifiant « maître » sont répercutées sur tous les identifiants du groupe</a:t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69" name="Google Shape;369;p31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Doublons</a:t>
            </a:r>
            <a:endParaRPr/>
          </a:p>
        </p:txBody>
      </p:sp>
      <p:pic>
        <p:nvPicPr>
          <p:cNvPr id="370" name="Google Shape;370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94021" y="4578563"/>
            <a:ext cx="376164" cy="329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2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76" name="Google Shape;376;p32"/>
          <p:cNvSpPr txBox="1"/>
          <p:nvPr>
            <p:ph type="title"/>
          </p:nvPr>
        </p:nvSpPr>
        <p:spPr>
          <a:xfrm>
            <a:off x="592347" y="448160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SAV PM</a:t>
            </a:r>
            <a:endParaRPr/>
          </a:p>
        </p:txBody>
      </p:sp>
      <p:sp>
        <p:nvSpPr>
          <p:cNvPr id="377" name="Google Shape;377;p32"/>
          <p:cNvSpPr txBox="1"/>
          <p:nvPr>
            <p:ph idx="1" type="body"/>
          </p:nvPr>
        </p:nvSpPr>
        <p:spPr>
          <a:xfrm>
            <a:off x="0" y="1158616"/>
            <a:ext cx="8557404" cy="53974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79387" lvl="1" marL="719138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fr-FR"/>
              <a:t>La banque est d’ores et déjà tenue de demander confirmation de leur situation à ses clients ayant une résidence fiscale à l’étranger </a:t>
            </a:r>
            <a:endParaRPr/>
          </a:p>
          <a:p>
            <a:pPr indent="-179387" lvl="1" marL="719138" rtl="0" algn="l">
              <a:spcBef>
                <a:spcPts val="600"/>
              </a:spcBef>
              <a:spcAft>
                <a:spcPts val="0"/>
              </a:spcAft>
              <a:buSzPts val="1400"/>
              <a:buChar char="■"/>
            </a:pPr>
            <a:r>
              <a:rPr lang="fr-FR"/>
              <a:t>A l’instar de FATCA, les obligations en matière de transparence fiscale s’étendent désormais aux pays ayant signé l’accord CRS de l’OCDE (103 pays) (directive 2014/107/UE du conseil du 9 décembre 2014)</a:t>
            </a:r>
            <a:endParaRPr/>
          </a:p>
          <a:p>
            <a:pPr indent="-179387" lvl="1" marL="719138" rtl="0" algn="l">
              <a:spcBef>
                <a:spcPts val="600"/>
              </a:spcBef>
              <a:spcAft>
                <a:spcPts val="0"/>
              </a:spcAft>
              <a:buSzPts val="1400"/>
              <a:buChar char="■"/>
            </a:pPr>
            <a:r>
              <a:rPr lang="fr-FR"/>
              <a:t>Les principales obligations des banques sont les suivantes:</a:t>
            </a:r>
            <a:endParaRPr sz="1200"/>
          </a:p>
          <a:p>
            <a:pPr indent="-342899" lvl="2" marL="989574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AutoNum type="arabicPeriod"/>
            </a:pPr>
            <a:r>
              <a:rPr lang="fr-FR" sz="1200"/>
              <a:t>Identification des clients ayant un indice suggérant une fiscalité étrangère </a:t>
            </a:r>
            <a:endParaRPr/>
          </a:p>
          <a:p>
            <a:pPr indent="-276225" lvl="4" marL="1258888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Char char="&gt;"/>
            </a:pPr>
            <a:r>
              <a:rPr lang="fr-FR" sz="1100"/>
              <a:t>Chaque critère peut déclencher l’identification d’une personne (il ne s’agit donc pas de répondre à tous les critères pour être identifié et contacté)</a:t>
            </a:r>
            <a:endParaRPr/>
          </a:p>
          <a:p>
            <a:pPr indent="0" lvl="4" marL="682675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</a:pPr>
            <a:r>
              <a:t/>
            </a:r>
            <a:endParaRPr sz="1100"/>
          </a:p>
          <a:p>
            <a:pPr indent="0" lvl="4" marL="682675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</a:pPr>
            <a:r>
              <a:t/>
            </a:r>
            <a:endParaRPr sz="1100"/>
          </a:p>
          <a:p>
            <a:pPr indent="0" lvl="4" marL="682675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</a:pPr>
            <a:r>
              <a:t/>
            </a:r>
            <a:endParaRPr sz="1100"/>
          </a:p>
          <a:p>
            <a:pPr indent="0" lvl="4" marL="682675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</a:pPr>
            <a:r>
              <a:t/>
            </a:r>
            <a:endParaRPr sz="1100"/>
          </a:p>
          <a:p>
            <a:pPr indent="0" lvl="4" marL="682675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</a:pPr>
            <a:r>
              <a:t/>
            </a:r>
            <a:endParaRPr sz="1100"/>
          </a:p>
          <a:p>
            <a:pPr indent="0" lvl="4" marL="682675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</a:pPr>
            <a:r>
              <a:t/>
            </a:r>
            <a:endParaRPr sz="1100"/>
          </a:p>
          <a:p>
            <a:pPr indent="-342899" lvl="2" marL="989574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AutoNum type="arabicPeriod"/>
            </a:pPr>
            <a:r>
              <a:rPr lang="fr-FR" sz="1200"/>
              <a:t>Expédition des courriers d’auto-certification </a:t>
            </a:r>
            <a:endParaRPr/>
          </a:p>
          <a:p>
            <a:pPr indent="-342899" lvl="2" marL="989574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AutoNum type="arabicPeriod"/>
            </a:pPr>
            <a:r>
              <a:rPr lang="fr-FR" sz="1200"/>
              <a:t>Collecte des formulaires d’auto-certification</a:t>
            </a:r>
            <a:endParaRPr/>
          </a:p>
          <a:p>
            <a:pPr indent="-276225" lvl="4" marL="1258888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Char char="&gt;"/>
            </a:pPr>
            <a:r>
              <a:rPr lang="fr-FR" sz="1100"/>
              <a:t>Les retours sont centralisés et traités directement par un service dédié (Assistance Topaze / Middle Office)</a:t>
            </a:r>
            <a:endParaRPr/>
          </a:p>
          <a:p>
            <a:pPr indent="-228599" lvl="2" marL="875274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AutoNum type="arabicPeriod"/>
            </a:pPr>
            <a:r>
              <a:rPr b="1" lang="fr-FR" sz="1200"/>
              <a:t>Déclaration au fisc des clients</a:t>
            </a:r>
            <a:endParaRPr/>
          </a:p>
          <a:p>
            <a:pPr indent="-276225" lvl="4" marL="1258888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Char char="&gt;"/>
            </a:pPr>
            <a:r>
              <a:rPr b="1" lang="fr-FR" sz="1100"/>
              <a:t>ayant confirmé leur fiscalité étrangère</a:t>
            </a:r>
            <a:endParaRPr/>
          </a:p>
          <a:p>
            <a:pPr indent="-276225" lvl="4" marL="1258888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Char char="&gt;"/>
            </a:pPr>
            <a:r>
              <a:rPr b="1" lang="fr-FR" sz="1100"/>
              <a:t>n’ayant pas répondu (« récalcitrants »)</a:t>
            </a:r>
            <a:endParaRPr/>
          </a:p>
          <a:p>
            <a:pPr indent="-90488" lvl="1" marL="198438" rtl="0" algn="just">
              <a:spcBef>
                <a:spcPts val="22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60325" lvl="0" marL="215900" rtl="0" algn="just">
              <a:spcBef>
                <a:spcPts val="600"/>
              </a:spcBef>
              <a:spcAft>
                <a:spcPts val="0"/>
              </a:spcAft>
              <a:buSzPts val="245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78" name="Google Shape;378;p32"/>
          <p:cNvSpPr txBox="1"/>
          <p:nvPr>
            <p:ph idx="2" type="body"/>
          </p:nvPr>
        </p:nvSpPr>
        <p:spPr>
          <a:xfrm>
            <a:off x="600974" y="841326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Déclaratif FATCA – OCDE CRS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4200"/>
              <a:buNone/>
            </a:pPr>
            <a:r>
              <a:t/>
            </a:r>
            <a:endParaRPr/>
          </a:p>
        </p:txBody>
      </p:sp>
      <p:pic>
        <p:nvPicPr>
          <p:cNvPr id="379" name="Google Shape;379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0070" y="3148404"/>
            <a:ext cx="3166941" cy="16101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3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85" name="Google Shape;385;p33"/>
          <p:cNvSpPr txBox="1"/>
          <p:nvPr>
            <p:ph type="title"/>
          </p:nvPr>
        </p:nvSpPr>
        <p:spPr>
          <a:xfrm>
            <a:off x="566468" y="49991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SAV PM</a:t>
            </a:r>
            <a:endParaRPr/>
          </a:p>
        </p:txBody>
      </p:sp>
      <p:sp>
        <p:nvSpPr>
          <p:cNvPr id="386" name="Google Shape;386;p33"/>
          <p:cNvSpPr txBox="1"/>
          <p:nvPr>
            <p:ph idx="1" type="body"/>
          </p:nvPr>
        </p:nvSpPr>
        <p:spPr>
          <a:xfrm>
            <a:off x="609600" y="1473970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60325" lvl="0" marL="215900" rtl="0" algn="just">
              <a:spcBef>
                <a:spcPts val="0"/>
              </a:spcBef>
              <a:spcAft>
                <a:spcPts val="0"/>
              </a:spcAft>
              <a:buSzPts val="245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87" name="Google Shape;387;p33"/>
          <p:cNvSpPr txBox="1"/>
          <p:nvPr>
            <p:ph idx="2" type="body"/>
          </p:nvPr>
        </p:nvSpPr>
        <p:spPr>
          <a:xfrm>
            <a:off x="575094" y="944843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Déclaratif FATCA – OCDE CRS</a:t>
            </a:r>
            <a:endParaRPr/>
          </a:p>
        </p:txBody>
      </p:sp>
      <p:pic>
        <p:nvPicPr>
          <p:cNvPr id="388" name="Google Shape;388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801" y="1436914"/>
            <a:ext cx="7673519" cy="47098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4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94" name="Google Shape;394;p34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SAV PM</a:t>
            </a:r>
            <a:endParaRPr/>
          </a:p>
        </p:txBody>
      </p:sp>
      <p:sp>
        <p:nvSpPr>
          <p:cNvPr id="395" name="Google Shape;395;p34"/>
          <p:cNvSpPr txBox="1"/>
          <p:nvPr>
            <p:ph idx="1" type="body"/>
          </p:nvPr>
        </p:nvSpPr>
        <p:spPr>
          <a:xfrm>
            <a:off x="601202" y="1451704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79388" lvl="1" marL="198438" rtl="0" algn="just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fr-FR" sz="1600" u="sng">
                <a:solidFill>
                  <a:schemeClr val="dk1"/>
                </a:solidFill>
              </a:rPr>
              <a:t>Réglementation</a:t>
            </a:r>
            <a:r>
              <a:rPr lang="fr-FR" sz="1600">
                <a:solidFill>
                  <a:schemeClr val="dk1"/>
                </a:solidFill>
              </a:rPr>
              <a:t> DALO (pour Droit A L’Oubli) = mode automatique</a:t>
            </a:r>
            <a:endParaRPr/>
          </a:p>
          <a:p>
            <a:pPr indent="-144463" lvl="2" marL="144463" rtl="0" algn="just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Suppression des prospects au bout de 2 ans</a:t>
            </a:r>
            <a:endParaRPr/>
          </a:p>
          <a:p>
            <a:pPr indent="-144463" lvl="2" marL="144463" rtl="0" algn="just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Suppression des anciens clients (PR-ANCI) au bout de 5 ans</a:t>
            </a:r>
            <a:endParaRPr/>
          </a:p>
          <a:p>
            <a:pPr indent="-179388" lvl="1" marL="198438" rtl="0" algn="just">
              <a:spcBef>
                <a:spcPts val="1200"/>
              </a:spcBef>
              <a:spcAft>
                <a:spcPts val="0"/>
              </a:spcAft>
              <a:buSzPts val="1600"/>
              <a:buChar char="■"/>
            </a:pPr>
            <a:r>
              <a:rPr lang="fr-FR" sz="1600" u="sng">
                <a:solidFill>
                  <a:schemeClr val="dk1"/>
                </a:solidFill>
              </a:rPr>
              <a:t>Suppression</a:t>
            </a:r>
            <a:r>
              <a:rPr lang="fr-FR" sz="1600">
                <a:solidFill>
                  <a:schemeClr val="dk1"/>
                </a:solidFill>
              </a:rPr>
              <a:t> des identifiants de Topaze-Personne en mode manuel</a:t>
            </a:r>
            <a:endParaRPr/>
          </a:p>
          <a:p>
            <a:pPr indent="-144463" lvl="2" marL="144463" rtl="0" algn="just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Il n’existe pas de suppression physique des identifiants de Topaze-Personne </a:t>
            </a:r>
            <a:endParaRPr/>
          </a:p>
          <a:p>
            <a:pPr indent="-144463" lvl="2" marL="144463" rtl="0" algn="just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Il existe un moyen de cacher les identifiants : la classification </a:t>
            </a:r>
            <a:r>
              <a:rPr b="1" lang="fr-FR">
                <a:solidFill>
                  <a:schemeClr val="dk1"/>
                </a:solidFill>
              </a:rPr>
              <a:t>QB-SUPP</a:t>
            </a:r>
            <a:endParaRPr/>
          </a:p>
        </p:txBody>
      </p:sp>
      <p:sp>
        <p:nvSpPr>
          <p:cNvPr id="396" name="Google Shape;396;p34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QB-SUPP</a:t>
            </a:r>
            <a:endParaRPr/>
          </a:p>
        </p:txBody>
      </p:sp>
      <p:sp>
        <p:nvSpPr>
          <p:cNvPr id="397" name="Google Shape;397;p34"/>
          <p:cNvSpPr txBox="1"/>
          <p:nvPr/>
        </p:nvSpPr>
        <p:spPr>
          <a:xfrm>
            <a:off x="601202" y="3410177"/>
            <a:ext cx="2462509" cy="28483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79388" lvl="1" marL="198438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oto Sans Symbols"/>
              <a:buChar char="■"/>
            </a:pPr>
            <a:r>
              <a:rPr b="0" i="0" lang="fr-FR" sz="16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Formulaire</a:t>
            </a:r>
            <a:r>
              <a:rPr b="0" i="0" lang="fr-F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TOPAZE - Suppression identifiant (demande) uniquement dans 4 cas : 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44463" lvl="2" marL="144463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Lien à rompre entre une PP et une PM (activité cessée)</a:t>
            </a:r>
            <a:endParaRPr/>
          </a:p>
          <a:p>
            <a:pPr indent="-144463" lvl="2" marL="144463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Identifiant doublon crée pour gestion d’une mesure de protection arrivée à échéance</a:t>
            </a:r>
            <a:endParaRPr/>
          </a:p>
          <a:p>
            <a:pPr indent="-144463" lvl="2" marL="144463" marR="0" rtl="0" algn="just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Identifiant créé en doublon par erreur</a:t>
            </a:r>
            <a:endParaRPr/>
          </a:p>
          <a:p>
            <a:pPr indent="-144463" lvl="2" marL="144463" marR="0" rtl="0" algn="just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Droit d’opposition CNIL</a:t>
            </a:r>
            <a:endParaRPr/>
          </a:p>
          <a:p>
            <a:pPr indent="-55562" lvl="2" marL="144463" marR="0" rtl="0" algn="just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4" marL="806450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8" name="Google Shape;398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69920" y="3293858"/>
            <a:ext cx="5242560" cy="34831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5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04" name="Google Shape;404;p35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SAV PM</a:t>
            </a:r>
            <a:endParaRPr/>
          </a:p>
        </p:txBody>
      </p:sp>
      <p:sp>
        <p:nvSpPr>
          <p:cNvPr id="405" name="Google Shape;405;p35"/>
          <p:cNvSpPr txBox="1"/>
          <p:nvPr>
            <p:ph idx="1" type="body"/>
          </p:nvPr>
        </p:nvSpPr>
        <p:spPr>
          <a:xfrm>
            <a:off x="601201" y="1615606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79388" lvl="1" marL="198438" rtl="0" algn="just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La loi du 13 juin 2014 prévoit que les avoirs des comptes bancaires et assurance-vie inactifs depuis plus de </a:t>
            </a:r>
            <a:r>
              <a:rPr b="1" lang="fr-FR" sz="1600">
                <a:solidFill>
                  <a:schemeClr val="dk1"/>
                </a:solidFill>
              </a:rPr>
              <a:t>10 ans et 3 ans en cas de décès </a:t>
            </a:r>
            <a:r>
              <a:rPr lang="fr-FR" sz="1600">
                <a:solidFill>
                  <a:schemeClr val="dk1"/>
                </a:solidFill>
              </a:rPr>
              <a:t>soient </a:t>
            </a:r>
            <a:r>
              <a:rPr b="1" lang="fr-FR" sz="1600">
                <a:solidFill>
                  <a:schemeClr val="dk1"/>
                </a:solidFill>
              </a:rPr>
              <a:t>transférés</a:t>
            </a:r>
            <a:r>
              <a:rPr lang="fr-FR" sz="1600">
                <a:solidFill>
                  <a:schemeClr val="dk1"/>
                </a:solidFill>
              </a:rPr>
              <a:t> vers la Caisse des dépôts et Consignation (CDC).</a:t>
            </a:r>
            <a:endParaRPr/>
          </a:p>
          <a:p>
            <a:pPr indent="-179388" lvl="1" marL="198438" rtl="0" algn="just"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Elle définit ce qu’est un compte inactif </a:t>
            </a:r>
            <a:r>
              <a:rPr lang="fr-FR">
                <a:solidFill>
                  <a:schemeClr val="dk1"/>
                </a:solidFill>
              </a:rPr>
              <a:t>: </a:t>
            </a:r>
            <a:endParaRPr/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b="1" lang="fr-FR">
                <a:solidFill>
                  <a:schemeClr val="dk1"/>
                </a:solidFill>
              </a:rPr>
              <a:t>Sans opération </a:t>
            </a:r>
            <a:r>
              <a:rPr lang="fr-FR">
                <a:solidFill>
                  <a:schemeClr val="dk1"/>
                </a:solidFill>
              </a:rPr>
              <a:t>à l’initiative du client </a:t>
            </a:r>
            <a:endParaRPr/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b="1" lang="fr-FR">
                <a:solidFill>
                  <a:schemeClr val="dk1"/>
                </a:solidFill>
              </a:rPr>
              <a:t>Sans manifestation </a:t>
            </a:r>
            <a:r>
              <a:rPr lang="fr-FR">
                <a:solidFill>
                  <a:schemeClr val="dk1"/>
                </a:solidFill>
              </a:rPr>
              <a:t>du client ou de personnes habilitées par lui</a:t>
            </a:r>
            <a:endParaRPr/>
          </a:p>
          <a:p>
            <a:pPr indent="-179388" lvl="1" marL="198438" rtl="0" algn="just">
              <a:spcBef>
                <a:spcPts val="120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Les personnes physiques et morales sont concernées.</a:t>
            </a:r>
            <a:endParaRPr/>
          </a:p>
          <a:p>
            <a:pPr indent="-179388" lvl="1" marL="198438" rtl="0" algn="just">
              <a:spcBef>
                <a:spcPts val="120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Communication par tout moyen aux clients et à toutes personnes habilitées sur les comptes.</a:t>
            </a:r>
            <a:endParaRPr/>
          </a:p>
          <a:p>
            <a:pPr indent="-179388" lvl="1" marL="198438" rtl="0" algn="just">
              <a:spcBef>
                <a:spcPts val="120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Plafonnement de la tarification des frais par an et par compte à 30€ (sur comptes courants et livrets non réglementés).</a:t>
            </a:r>
            <a:endParaRPr/>
          </a:p>
          <a:p>
            <a:pPr indent="-179388" lvl="1" marL="198438" rtl="0" algn="just">
              <a:spcBef>
                <a:spcPts val="120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1</a:t>
            </a:r>
            <a:r>
              <a:rPr baseline="30000" lang="fr-FR" sz="1600">
                <a:solidFill>
                  <a:schemeClr val="dk1"/>
                </a:solidFill>
              </a:rPr>
              <a:t>er</a:t>
            </a:r>
            <a:r>
              <a:rPr lang="fr-FR" sz="1600">
                <a:solidFill>
                  <a:schemeClr val="dk1"/>
                </a:solidFill>
              </a:rPr>
              <a:t> reversement effectué vers la CDC fin 2016.</a:t>
            </a:r>
            <a:endParaRPr/>
          </a:p>
          <a:p>
            <a:pPr indent="0" lvl="1" marL="19050" rtl="0" algn="just">
              <a:spcBef>
                <a:spcPts val="12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406" name="Google Shape;406;p35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Eckert – Gestion des inactifs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6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12" name="Google Shape;412;p36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SAV PM</a:t>
            </a:r>
            <a:endParaRPr/>
          </a:p>
        </p:txBody>
      </p:sp>
      <p:sp>
        <p:nvSpPr>
          <p:cNvPr id="413" name="Google Shape;413;p36"/>
          <p:cNvSpPr txBox="1"/>
          <p:nvPr>
            <p:ph idx="1" type="body"/>
          </p:nvPr>
        </p:nvSpPr>
        <p:spPr>
          <a:xfrm>
            <a:off x="583406" y="3902697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79388" lvl="1" marL="198438" rtl="0" algn="just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fr-FR" sz="1600" u="sng">
                <a:solidFill>
                  <a:schemeClr val="dk1"/>
                </a:solidFill>
              </a:rPr>
              <a:t>Modification SIRET :</a:t>
            </a:r>
            <a:r>
              <a:rPr lang="fr-FR" sz="1600">
                <a:solidFill>
                  <a:schemeClr val="dk1"/>
                </a:solidFill>
              </a:rPr>
              <a:t> </a:t>
            </a:r>
            <a:r>
              <a:rPr lang="fr-FR">
                <a:solidFill>
                  <a:schemeClr val="dk1"/>
                </a:solidFill>
              </a:rPr>
              <a:t>Le NIC est modifiable. Il change dès lors qu’un établissement déménage</a:t>
            </a:r>
            <a:endParaRPr/>
          </a:p>
          <a:p>
            <a:pPr indent="-179388" lvl="1" marL="198438" rtl="0" algn="just">
              <a:spcBef>
                <a:spcPts val="600"/>
              </a:spcBef>
              <a:spcAft>
                <a:spcPts val="0"/>
              </a:spcAft>
              <a:buSzPts val="1600"/>
              <a:buChar char="■"/>
            </a:pPr>
            <a:r>
              <a:rPr lang="fr-FR" sz="1600" u="sng">
                <a:solidFill>
                  <a:schemeClr val="dk1"/>
                </a:solidFill>
              </a:rPr>
              <a:t>Modification SIREN :</a:t>
            </a:r>
            <a:r>
              <a:rPr lang="fr-FR" sz="1600">
                <a:solidFill>
                  <a:schemeClr val="dk1"/>
                </a:solidFill>
              </a:rPr>
              <a:t> </a:t>
            </a:r>
            <a:r>
              <a:rPr lang="fr-FR">
                <a:solidFill>
                  <a:schemeClr val="dk1"/>
                </a:solidFill>
              </a:rPr>
              <a:t>Le SIREN ne peut être modifié que par l’assistance (cas d’un rachat) </a:t>
            </a:r>
            <a:endParaRPr>
              <a:solidFill>
                <a:schemeClr val="dk1"/>
              </a:solidFill>
            </a:endParaRPr>
          </a:p>
          <a:p>
            <a:pPr indent="-144463" lvl="2" marL="144463" rtl="0" algn="just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>
                <a:solidFill>
                  <a:schemeClr val="dk1"/>
                </a:solidFill>
              </a:rPr>
              <a:t>utilisation du formulaire « TOPAZE - Modification SIREN ».</a:t>
            </a:r>
            <a:endParaRPr/>
          </a:p>
          <a:p>
            <a:pPr indent="-179388" lvl="1" marL="198438" rtl="0" algn="just">
              <a:spcBef>
                <a:spcPts val="600"/>
              </a:spcBef>
              <a:spcAft>
                <a:spcPts val="0"/>
              </a:spcAft>
              <a:buSzPts val="1600"/>
              <a:buChar char="■"/>
            </a:pPr>
            <a:r>
              <a:rPr lang="fr-FR" sz="1600" u="sng">
                <a:solidFill>
                  <a:schemeClr val="dk1"/>
                </a:solidFill>
              </a:rPr>
              <a:t>En cours de création :</a:t>
            </a:r>
            <a:r>
              <a:rPr lang="fr-FR" sz="1600">
                <a:solidFill>
                  <a:schemeClr val="dk1"/>
                </a:solidFill>
              </a:rPr>
              <a:t> </a:t>
            </a:r>
            <a:r>
              <a:rPr lang="fr-FR">
                <a:solidFill>
                  <a:schemeClr val="dk1"/>
                </a:solidFill>
              </a:rPr>
              <a:t>le client n’a pas encore obtenu les justificatifs de sa société. La création dans Topaze-Personne est néanmoins possible</a:t>
            </a:r>
            <a:endParaRPr>
              <a:solidFill>
                <a:schemeClr val="dk1"/>
              </a:solidFill>
            </a:endParaRPr>
          </a:p>
          <a:p>
            <a:pPr indent="-179388" lvl="1" marL="198438" rtl="0" algn="just">
              <a:spcBef>
                <a:spcPts val="600"/>
              </a:spcBef>
              <a:spcAft>
                <a:spcPts val="0"/>
              </a:spcAft>
              <a:buSzPts val="1600"/>
              <a:buChar char="■"/>
            </a:pPr>
            <a:r>
              <a:rPr lang="fr-FR" sz="1600" u="sng">
                <a:solidFill>
                  <a:schemeClr val="dk1"/>
                </a:solidFill>
              </a:rPr>
              <a:t>En attente de document :</a:t>
            </a:r>
            <a:r>
              <a:rPr lang="fr-FR" sz="1600">
                <a:solidFill>
                  <a:schemeClr val="dk1"/>
                </a:solidFill>
              </a:rPr>
              <a:t> </a:t>
            </a:r>
            <a:r>
              <a:rPr lang="fr-FR">
                <a:solidFill>
                  <a:schemeClr val="dk1"/>
                </a:solidFill>
              </a:rPr>
              <a:t>bloque certaines applications (crédits)</a:t>
            </a:r>
            <a:endParaRPr>
              <a:solidFill>
                <a:schemeClr val="dk1"/>
              </a:solidFill>
            </a:endParaRPr>
          </a:p>
          <a:p>
            <a:pPr indent="-179388" lvl="1" marL="198438" rtl="0" algn="just">
              <a:spcBef>
                <a:spcPts val="600"/>
              </a:spcBef>
              <a:spcAft>
                <a:spcPts val="0"/>
              </a:spcAft>
              <a:buSzPts val="1600"/>
              <a:buChar char="■"/>
            </a:pPr>
            <a:r>
              <a:rPr lang="fr-FR" sz="1600" u="sng">
                <a:solidFill>
                  <a:schemeClr val="dk1"/>
                </a:solidFill>
              </a:rPr>
              <a:t>Outils :</a:t>
            </a:r>
            <a:r>
              <a:rPr lang="fr-FR" sz="1600">
                <a:solidFill>
                  <a:schemeClr val="dk1"/>
                </a:solidFill>
              </a:rPr>
              <a:t> </a:t>
            </a:r>
            <a:r>
              <a:rPr lang="fr-FR">
                <a:solidFill>
                  <a:schemeClr val="dk1"/>
                </a:solidFill>
              </a:rPr>
              <a:t>Aide à la prospection par la recherche d’un SIREN ou raison sociale + code postal voire NAF / APE à partir de BIL</a:t>
            </a:r>
            <a:endParaRPr/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414" name="Google Shape;414;p36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Spécificités PM</a:t>
            </a:r>
            <a:endParaRPr/>
          </a:p>
        </p:txBody>
      </p:sp>
      <p:pic>
        <p:nvPicPr>
          <p:cNvPr id="415" name="Google Shape;415;p36"/>
          <p:cNvPicPr preferRelativeResize="0"/>
          <p:nvPr/>
        </p:nvPicPr>
        <p:blipFill rotWithShape="1">
          <a:blip r:embed="rId3">
            <a:alphaModFix/>
          </a:blip>
          <a:srcRect b="0" l="0" r="0" t="3627"/>
          <a:stretch/>
        </p:blipFill>
        <p:spPr>
          <a:xfrm>
            <a:off x="319088" y="1414020"/>
            <a:ext cx="8505825" cy="24509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7"/>
          <p:cNvSpPr/>
          <p:nvPr/>
        </p:nvSpPr>
        <p:spPr>
          <a:xfrm>
            <a:off x="433633" y="5128982"/>
            <a:ext cx="2620652" cy="6221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37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Sommaire</a:t>
            </a:r>
            <a:endParaRPr/>
          </a:p>
        </p:txBody>
      </p:sp>
      <p:sp>
        <p:nvSpPr>
          <p:cNvPr id="422" name="Google Shape;422;p37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23" name="Google Shape;423;p37"/>
          <p:cNvSpPr txBox="1"/>
          <p:nvPr>
            <p:ph idx="1" type="body"/>
          </p:nvPr>
        </p:nvSpPr>
        <p:spPr>
          <a:xfrm>
            <a:off x="611188" y="1888067"/>
            <a:ext cx="7975600" cy="41603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36195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Généralités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Création PM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Fiche Connaissance Client PM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SAV PM </a:t>
            </a:r>
            <a:endParaRPr/>
          </a:p>
          <a:p>
            <a:pPr indent="-361950" lvl="0" marL="361950" rtl="0" algn="l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ts val="3720"/>
              <a:buChar char="■"/>
            </a:pPr>
            <a:r>
              <a:rPr lang="fr-FR">
                <a:solidFill>
                  <a:schemeClr val="dk1"/>
                </a:solidFill>
              </a:rPr>
              <a:t>Conclusion</a:t>
            </a:r>
            <a:endParaRPr/>
          </a:p>
        </p:txBody>
      </p:sp>
      <p:sp>
        <p:nvSpPr>
          <p:cNvPr id="424" name="Google Shape;424;p37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Topaze-Personne PRO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8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30" name="Google Shape;430;p38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Conclusion</a:t>
            </a:r>
            <a:endParaRPr/>
          </a:p>
        </p:txBody>
      </p:sp>
      <p:sp>
        <p:nvSpPr>
          <p:cNvPr id="431" name="Google Shape;431;p38"/>
          <p:cNvSpPr txBox="1"/>
          <p:nvPr>
            <p:ph idx="1" type="body"/>
          </p:nvPr>
        </p:nvSpPr>
        <p:spPr>
          <a:xfrm>
            <a:off x="609600" y="1464542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79388" lvl="1" marL="198438" rtl="0" algn="just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Dans Topaze-Personne on créé un nouvel identifiant pour chaque personne (PP et PM) et dans chaque entité : les associés / actionnaires, les bénéficiaires effectifs, les dirigeants (dont RL) des PM et les PM elles-mêmes.</a:t>
            </a:r>
            <a:endParaRPr>
              <a:solidFill>
                <a:schemeClr val="dk1"/>
              </a:solidFill>
            </a:endParaRPr>
          </a:p>
          <a:p>
            <a:pPr indent="-179388" lvl="1" marL="198438" rtl="0" algn="just">
              <a:spcBef>
                <a:spcPts val="70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Dans RDP, on créé un « identifiant public » qui regroupe un ou plusieurs identifiants, au sens Topaze-Personne, de la même PM (SIREN) sur toutes les entités.</a:t>
            </a:r>
            <a:endParaRPr>
              <a:solidFill>
                <a:schemeClr val="dk1"/>
              </a:solidFill>
            </a:endParaRPr>
          </a:p>
          <a:p>
            <a:pPr indent="-179388" lvl="1" marL="198438" rtl="0" algn="just">
              <a:spcBef>
                <a:spcPts val="700"/>
              </a:spcBef>
              <a:spcAft>
                <a:spcPts val="0"/>
              </a:spcAft>
              <a:buSzPts val="1400"/>
              <a:buChar char="■"/>
            </a:pPr>
            <a:r>
              <a:rPr lang="fr-FR">
                <a:solidFill>
                  <a:schemeClr val="dk1"/>
                </a:solidFill>
              </a:rPr>
              <a:t>Dans le MCG, on transforme les groupes d’identifiants en liens avant exploitation.</a:t>
            </a:r>
            <a:endParaRPr>
              <a:solidFill>
                <a:schemeClr val="dk1"/>
              </a:solidFill>
            </a:endParaRPr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432" name="Google Shape;432;p38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Topaze-Personne ⬄ RDP ⬄ MCG</a:t>
            </a:r>
            <a:endParaRPr/>
          </a:p>
        </p:txBody>
      </p:sp>
      <p:pic>
        <p:nvPicPr>
          <p:cNvPr id="433" name="Google Shape;433;p38"/>
          <p:cNvPicPr preferRelativeResize="0"/>
          <p:nvPr/>
        </p:nvPicPr>
        <p:blipFill rotWithShape="1">
          <a:blip r:embed="rId3">
            <a:alphaModFix/>
          </a:blip>
          <a:srcRect b="0" l="0" r="0" t="24414"/>
          <a:stretch/>
        </p:blipFill>
        <p:spPr>
          <a:xfrm>
            <a:off x="1059345" y="3275764"/>
            <a:ext cx="7094840" cy="3477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13395" y="3042402"/>
            <a:ext cx="838200" cy="24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38625" y="3028114"/>
            <a:ext cx="666750" cy="24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3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89595" y="3014219"/>
            <a:ext cx="666750" cy="21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39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42" name="Google Shape;442;p39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Contacts </a:t>
            </a:r>
            <a:endParaRPr/>
          </a:p>
        </p:txBody>
      </p:sp>
      <p:sp>
        <p:nvSpPr>
          <p:cNvPr id="443" name="Google Shape;443;p39"/>
          <p:cNvSpPr txBox="1"/>
          <p:nvPr>
            <p:ph idx="1" type="body"/>
          </p:nvPr>
        </p:nvSpPr>
        <p:spPr>
          <a:xfrm>
            <a:off x="609600" y="1464542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90488" lvl="1" marL="198438" rtl="0" algn="just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87" name="Google Shape;87;p4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Généralités</a:t>
            </a:r>
            <a:endParaRPr/>
          </a:p>
        </p:txBody>
      </p:sp>
      <p:sp>
        <p:nvSpPr>
          <p:cNvPr id="88" name="Google Shape;88;p4"/>
          <p:cNvSpPr txBox="1"/>
          <p:nvPr>
            <p:ph idx="1" type="body"/>
          </p:nvPr>
        </p:nvSpPr>
        <p:spPr>
          <a:xfrm>
            <a:off x="609600" y="1624798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25438" lvl="1" marL="325438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fr-FR" sz="2000">
                <a:solidFill>
                  <a:schemeClr val="dk1"/>
                </a:solidFill>
              </a:rPr>
              <a:t>Les P - Personnes Physiques sont gérées dans un groupe Foyer</a:t>
            </a:r>
            <a:endParaRPr/>
          </a:p>
          <a:p>
            <a:pPr indent="-325438" lvl="1" marL="325438" rtl="0" algn="just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Char char="■"/>
            </a:pPr>
            <a:r>
              <a:rPr lang="fr-FR" sz="2000">
                <a:solidFill>
                  <a:schemeClr val="dk1"/>
                </a:solidFill>
              </a:rPr>
              <a:t>Les différentes Personnes Morales sont :</a:t>
            </a:r>
            <a:endParaRPr sz="2000">
              <a:solidFill>
                <a:schemeClr val="dk1"/>
              </a:solidFill>
            </a:endParaRPr>
          </a:p>
          <a:p>
            <a:pPr indent="-285750" lvl="1" marL="742950" rtl="0" algn="just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</a:pPr>
            <a:r>
              <a:rPr lang="fr-FR" sz="1800">
                <a:solidFill>
                  <a:schemeClr val="dk1"/>
                </a:solidFill>
              </a:rPr>
              <a:t>S – Sociétés</a:t>
            </a:r>
            <a:endParaRPr/>
          </a:p>
          <a:p>
            <a:pPr indent="-285750" lvl="1" marL="742950" rtl="0" algn="just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</a:pPr>
            <a:r>
              <a:rPr lang="fr-FR" sz="1800">
                <a:solidFill>
                  <a:schemeClr val="dk1"/>
                </a:solidFill>
              </a:rPr>
              <a:t>A – Associations</a:t>
            </a:r>
            <a:endParaRPr sz="1800">
              <a:solidFill>
                <a:schemeClr val="dk1"/>
              </a:solidFill>
            </a:endParaRPr>
          </a:p>
          <a:p>
            <a:pPr indent="-285750" lvl="1" marL="742950" rtl="0" algn="just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</a:pPr>
            <a:r>
              <a:rPr lang="fr-FR" sz="1800">
                <a:solidFill>
                  <a:schemeClr val="dk1"/>
                </a:solidFill>
              </a:rPr>
              <a:t>E – EI Entreprises Individuelles</a:t>
            </a:r>
            <a:endParaRPr sz="1800">
              <a:solidFill>
                <a:schemeClr val="dk1"/>
              </a:solidFill>
            </a:endParaRPr>
          </a:p>
          <a:p>
            <a:pPr indent="-285750" lvl="1" marL="742950" rtl="0" algn="just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</a:pPr>
            <a:r>
              <a:rPr lang="fr-FR" sz="1800">
                <a:solidFill>
                  <a:schemeClr val="dk1"/>
                </a:solidFill>
              </a:rPr>
              <a:t>F – Institutions Financières (Banques)</a:t>
            </a:r>
            <a:endParaRPr sz="1800">
              <a:solidFill>
                <a:schemeClr val="dk1"/>
              </a:solidFill>
            </a:endParaRPr>
          </a:p>
          <a:p>
            <a:pPr indent="-285750" lvl="1" marL="742950" rtl="0" algn="just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</a:pPr>
            <a:r>
              <a:rPr lang="fr-FR" sz="1800">
                <a:solidFill>
                  <a:schemeClr val="dk1"/>
                </a:solidFill>
              </a:rPr>
              <a:t>I – Institutions Administratives (Commune, Métropole)</a:t>
            </a:r>
            <a:endParaRPr sz="1800">
              <a:solidFill>
                <a:schemeClr val="dk1"/>
              </a:solidFill>
            </a:endParaRPr>
          </a:p>
          <a:p>
            <a:pPr indent="-271463" lvl="2" marL="271463" rtl="0" algn="just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fr-FR" sz="1800">
                <a:solidFill>
                  <a:schemeClr val="dk1"/>
                </a:solidFill>
              </a:rPr>
              <a:t>Lors de la création d’une personne morale, un contrôle est effectué entre le type de personne (S, A, E, F et I) et la forme juridique pour que cela soit cohérent </a:t>
            </a:r>
            <a:endParaRPr/>
          </a:p>
          <a:p>
            <a:pPr indent="-342900" lvl="3" marL="379413" rtl="0" algn="just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i="0" lang="fr-FR" sz="1600">
                <a:solidFill>
                  <a:schemeClr val="dk1"/>
                </a:solidFill>
              </a:rPr>
              <a:t>exemple : une forme juridique d’artisan-commerçant 11* ne peut pas être créé en A</a:t>
            </a:r>
            <a:endParaRPr i="0" sz="1600">
              <a:solidFill>
                <a:schemeClr val="dk1"/>
              </a:solidFill>
            </a:endParaRPr>
          </a:p>
          <a:p>
            <a:pPr indent="0" lvl="4" marL="80645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89" name="Google Shape;89;p4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Types de personnes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5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5" name="Google Shape;95;p5"/>
          <p:cNvSpPr txBox="1"/>
          <p:nvPr>
            <p:ph idx="1" type="body"/>
          </p:nvPr>
        </p:nvSpPr>
        <p:spPr>
          <a:xfrm>
            <a:off x="590745" y="1502251"/>
            <a:ext cx="5517823" cy="17122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25438" lvl="1" marL="325438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fr-FR" sz="1800">
                <a:solidFill>
                  <a:schemeClr val="dk1"/>
                </a:solidFill>
              </a:rPr>
              <a:t>2 types de saisie</a:t>
            </a:r>
            <a:endParaRPr/>
          </a:p>
          <a:p>
            <a:pPr indent="-285750" lvl="1" marL="742950" rtl="0" algn="just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ts val="1600"/>
              <a:buChar char="■"/>
            </a:pPr>
            <a:r>
              <a:rPr lang="fr-FR" sz="1600" u="sng">
                <a:solidFill>
                  <a:schemeClr val="dk1"/>
                </a:solidFill>
              </a:rPr>
              <a:t>Saisie minimale :</a:t>
            </a:r>
            <a:r>
              <a:rPr lang="fr-FR" sz="1600">
                <a:solidFill>
                  <a:schemeClr val="dk1"/>
                </a:solidFill>
              </a:rPr>
              <a:t> utilisée pour toute personne n’ayant aucune participation contractuelle</a:t>
            </a:r>
            <a:endParaRPr/>
          </a:p>
          <a:p>
            <a:pPr indent="-285750" lvl="2" marL="688975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 u="sng">
                <a:solidFill>
                  <a:schemeClr val="dk1"/>
                </a:solidFill>
              </a:rPr>
              <a:t>Personne Physique :</a:t>
            </a:r>
            <a:r>
              <a:rPr lang="fr-FR">
                <a:solidFill>
                  <a:schemeClr val="dk1"/>
                </a:solidFill>
              </a:rPr>
              <a:t> Intitulé, nom, prénom, adresse</a:t>
            </a:r>
            <a:endParaRPr/>
          </a:p>
          <a:p>
            <a:pPr indent="-285750" lvl="2" marL="688975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 u="sng">
                <a:solidFill>
                  <a:schemeClr val="dk1"/>
                </a:solidFill>
              </a:rPr>
              <a:t>Société ou Association :</a:t>
            </a:r>
            <a:r>
              <a:rPr lang="fr-FR">
                <a:solidFill>
                  <a:schemeClr val="dk1"/>
                </a:solidFill>
              </a:rPr>
              <a:t> raison sociale, adresse</a:t>
            </a:r>
            <a:endParaRPr/>
          </a:p>
          <a:p>
            <a:pPr indent="-285750" lvl="2" marL="688975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r-FR" u="sng">
                <a:solidFill>
                  <a:schemeClr val="dk1"/>
                </a:solidFill>
              </a:rPr>
              <a:t>Institution administrative ou Financière </a:t>
            </a:r>
            <a:r>
              <a:rPr lang="fr-FR" sz="1200" u="sng">
                <a:solidFill>
                  <a:schemeClr val="dk1"/>
                </a:solidFill>
              </a:rPr>
              <a:t>:</a:t>
            </a:r>
            <a:r>
              <a:rPr lang="fr-FR" sz="1200">
                <a:solidFill>
                  <a:schemeClr val="dk1"/>
                </a:solidFill>
              </a:rPr>
              <a:t> </a:t>
            </a:r>
            <a:r>
              <a:rPr lang="fr-FR">
                <a:solidFill>
                  <a:schemeClr val="dk1"/>
                </a:solidFill>
              </a:rPr>
              <a:t>raison sociale, adresse, type d’institution</a:t>
            </a:r>
            <a:endParaRPr/>
          </a:p>
          <a:p>
            <a:pPr indent="0" lvl="2" marL="403225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2" marL="403225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96" name="Google Shape;96;p5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Généralités</a:t>
            </a:r>
            <a:endParaRPr/>
          </a:p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Description des personnes</a:t>
            </a:r>
            <a:endParaRPr/>
          </a:p>
        </p:txBody>
      </p:sp>
      <p:pic>
        <p:nvPicPr>
          <p:cNvPr id="98" name="Google Shape;9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07453" y="611907"/>
            <a:ext cx="2762250" cy="244792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5"/>
          <p:cNvSpPr txBox="1"/>
          <p:nvPr/>
        </p:nvSpPr>
        <p:spPr>
          <a:xfrm>
            <a:off x="620597" y="3262168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85750" lvl="1" marL="742950" marR="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oto Sans Symbols"/>
              <a:buChar char="■"/>
            </a:pPr>
            <a:r>
              <a:rPr b="0" i="0" lang="fr-FR" sz="16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Saisie légale :</a:t>
            </a:r>
            <a:r>
              <a:rPr b="0" i="0" lang="fr-F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obligatoire pour toute personne intervenant sur un contrat en tant que (co)titulaire, mandataire, représentant légal, caution ou bénéficiaire effectif.</a:t>
            </a:r>
            <a:endParaRPr/>
          </a:p>
          <a:p>
            <a:pPr indent="-285750" lvl="2" marL="688975" marR="0" rtl="0" algn="just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fr-FR" sz="1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Personne Physique :</a:t>
            </a:r>
            <a:r>
              <a:rPr b="0" i="0" lang="fr-F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état civil complet, justificatifs d’adresse et d’identité.</a:t>
            </a:r>
            <a:endParaRPr/>
          </a:p>
          <a:p>
            <a:pPr indent="-285750" lvl="2" marL="688975" marR="0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fr-FR" sz="1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Personne Morale :</a:t>
            </a:r>
            <a:r>
              <a:rPr b="0" i="0" lang="fr-F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désignation d’un représentant légal lui même en qualité Participant ou Client, collecte du SIRET, des données juridiques, des justificatifs (KBIS, etc.)</a:t>
            </a:r>
            <a:endParaRPr/>
          </a:p>
          <a:p>
            <a:pPr indent="-325438" lvl="1" marL="325438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■"/>
            </a:pP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Relation commerciale</a:t>
            </a:r>
            <a:endParaRPr/>
          </a:p>
          <a:p>
            <a:pPr indent="-285750" lvl="1" marL="742950" marR="0" rtl="0" algn="just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■"/>
            </a:pPr>
            <a:r>
              <a:rPr b="0" i="0" lang="fr-FR" sz="1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Client :</a:t>
            </a:r>
            <a:r>
              <a:rPr b="0" i="0" lang="fr-F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identifiant participant à un contrat en tant que titulaire, co-titulaire, emprunteur, co-emprunteur</a:t>
            </a:r>
            <a:endParaRPr/>
          </a:p>
          <a:p>
            <a:pPr indent="-285750" lvl="1" marL="742950" marR="0" rtl="0" algn="just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■"/>
            </a:pPr>
            <a:r>
              <a:rPr b="0" i="0" lang="fr-FR" sz="1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Participant :</a:t>
            </a:r>
            <a:r>
              <a:rPr b="0" i="0" lang="fr-F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prospect en saisie légale, participant à un contrat en tant que mandataire, caution, etc.</a:t>
            </a:r>
            <a:endParaRPr/>
          </a:p>
          <a:p>
            <a:pPr indent="-285750" lvl="1" marL="74295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■"/>
            </a:pPr>
            <a:r>
              <a:rPr b="0" i="0" lang="fr-FR" sz="1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Prospect :</a:t>
            </a:r>
            <a:r>
              <a:rPr b="0" i="0" lang="fr-F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identifiant en saisie minimale</a:t>
            </a:r>
            <a:endParaRPr/>
          </a:p>
          <a:p>
            <a:pPr indent="0" lvl="4" marL="806450" marR="0" rtl="0" algn="l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5" name="Google Shape;105;p6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Généralités</a:t>
            </a:r>
            <a:endParaRPr/>
          </a:p>
        </p:txBody>
      </p:sp>
      <p:sp>
        <p:nvSpPr>
          <p:cNvPr id="106" name="Google Shape;106;p6"/>
          <p:cNvSpPr txBox="1"/>
          <p:nvPr>
            <p:ph idx="1" type="body"/>
          </p:nvPr>
        </p:nvSpPr>
        <p:spPr>
          <a:xfrm>
            <a:off x="609600" y="1700213"/>
            <a:ext cx="7977188" cy="43481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</a:pPr>
            <a:r>
              <a:rPr lang="fr-FR" sz="1600">
                <a:solidFill>
                  <a:schemeClr val="dk1"/>
                </a:solidFill>
              </a:rPr>
              <a:t>RDP a été mis en œuvre en 2009 pour :</a:t>
            </a:r>
            <a:endParaRPr/>
          </a:p>
          <a:p>
            <a:pPr indent="-179388" lvl="1" marL="198438" rtl="0" algn="just"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Disposer  d’un référentiel des entreprises cohérent et complet</a:t>
            </a:r>
            <a:endParaRPr/>
          </a:p>
          <a:p>
            <a:pPr indent="-179388" lvl="1" marL="198438" rtl="0" algn="just"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Permettre aux différentes entités du groupe de partager les données publiques des entreprises comme, par exemple, les liens d’actionnariat</a:t>
            </a:r>
            <a:endParaRPr/>
          </a:p>
          <a:p>
            <a:pPr indent="-179388" lvl="1" marL="198438" rtl="0" algn="just"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Offrir une vision Entreprise / Etablissement</a:t>
            </a:r>
            <a:endParaRPr/>
          </a:p>
          <a:p>
            <a:pPr indent="-144463" lvl="2" marL="14446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fr-FR" sz="1600">
                <a:solidFill>
                  <a:schemeClr val="dk1"/>
                </a:solidFill>
              </a:rPr>
              <a:t>Structure en onglet</a:t>
            </a:r>
            <a:endParaRPr/>
          </a:p>
          <a:p>
            <a:pPr indent="-144463" lvl="2" marL="14446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fr-FR" sz="1600">
                <a:solidFill>
                  <a:schemeClr val="dk1"/>
                </a:solidFill>
              </a:rPr>
              <a:t>Représentation sous forme d’organigramme </a:t>
            </a:r>
            <a:endParaRPr/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i="0" lang="fr-FR" sz="1600">
                <a:solidFill>
                  <a:schemeClr val="dk1"/>
                </a:solidFill>
              </a:rPr>
              <a:t>des liens d’actionnariat</a:t>
            </a:r>
            <a:endParaRPr/>
          </a:p>
          <a:p>
            <a:pPr indent="-114300" lvl="3" marL="252413" rtl="0" algn="just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</a:pPr>
            <a:r>
              <a:rPr i="0" lang="fr-FR" sz="1600">
                <a:solidFill>
                  <a:schemeClr val="dk1"/>
                </a:solidFill>
              </a:rPr>
              <a:t>du groupe Risque</a:t>
            </a:r>
            <a:endParaRPr/>
          </a:p>
          <a:p>
            <a:pPr indent="-179388" lvl="1" marL="198438" rtl="0" algn="just"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Répondre à la réglementation (Bale II, maîtrise des risques)</a:t>
            </a:r>
            <a:endParaRPr/>
          </a:p>
          <a:p>
            <a:pPr indent="-179388" lvl="1" marL="198438" rtl="0" algn="just">
              <a:spcBef>
                <a:spcPts val="1600"/>
              </a:spcBef>
              <a:spcAft>
                <a:spcPts val="0"/>
              </a:spcAft>
              <a:buSzPts val="1600"/>
              <a:buChar char="■"/>
            </a:pPr>
            <a:r>
              <a:rPr lang="fr-FR" sz="1600">
                <a:solidFill>
                  <a:schemeClr val="dk1"/>
                </a:solidFill>
              </a:rPr>
              <a:t>Permettre un développement commercial </a:t>
            </a:r>
            <a:endParaRPr/>
          </a:p>
        </p:txBody>
      </p:sp>
      <p:sp>
        <p:nvSpPr>
          <p:cNvPr id="107" name="Google Shape;107;p6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Objectifs RDP Référentiel Données Publiques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13" name="Google Shape;113;p7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Généralités</a:t>
            </a:r>
            <a:endParaRPr/>
          </a:p>
        </p:txBody>
      </p:sp>
      <p:sp>
        <p:nvSpPr>
          <p:cNvPr id="114" name="Google Shape;114;p7"/>
          <p:cNvSpPr txBox="1"/>
          <p:nvPr>
            <p:ph idx="2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Données Privées (Topaze-Personne) / Publiques (RDP) </a:t>
            </a:r>
            <a:endParaRPr/>
          </a:p>
        </p:txBody>
      </p:sp>
      <p:graphicFrame>
        <p:nvGraphicFramePr>
          <p:cNvPr id="115" name="Google Shape;115;p7"/>
          <p:cNvGraphicFramePr/>
          <p:nvPr/>
        </p:nvGraphicFramePr>
        <p:xfrm>
          <a:off x="735291" y="148184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{2F1F6822-B8FA-4DCC-8945-9444621FD6A7}</a:tableStyleId>
              </a:tblPr>
              <a:tblGrid>
                <a:gridCol w="3963975"/>
                <a:gridCol w="3963975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u="none" cap="none" strike="noStrike"/>
                        <a:t>Etablissement (Topaze-Personne)</a:t>
                      </a:r>
                      <a:endParaRPr sz="16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u="none" cap="none" strike="noStrike"/>
                        <a:t>Entreprise (RDP et Topaze-Personne)</a:t>
                      </a:r>
                      <a:endParaRPr sz="1600" u="none" cap="none" strike="noStrike"/>
                    </a:p>
                  </a:txBody>
                  <a:tcPr marT="45725" marB="45725" marR="91450" marL="91450"/>
                </a:tc>
              </a:tr>
              <a:tr h="230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 u="none" cap="none" strike="noStrike"/>
                        <a:t>SIRET (SIREN + NIC)</a:t>
                      </a:r>
                      <a:endParaRPr sz="14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SIREN</a:t>
                      </a:r>
                      <a:endParaRPr sz="1400"/>
                    </a:p>
                  </a:txBody>
                  <a:tcPr marT="45725" marB="45725" marR="91450" marL="91450"/>
                </a:tc>
              </a:tr>
              <a:tr h="182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NAF</a:t>
                      </a:r>
                      <a:endParaRPr sz="14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Forme juridique</a:t>
                      </a:r>
                      <a:endParaRPr sz="14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S – Dirigeants opérationnels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A – Membres</a:t>
                      </a:r>
                      <a:endParaRPr sz="14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Bénéficiaires Effectifs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S – Dirigeants</a:t>
                      </a:r>
                      <a:r>
                        <a:rPr lang="fr-FR" sz="1400"/>
                        <a:t> statutaires 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(dont RL)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Associés Actionnaires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(dont actionnariat diffus)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A – Bureau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E – Entrepreneur</a:t>
                      </a:r>
                      <a:endParaRPr sz="1400"/>
                    </a:p>
                  </a:txBody>
                  <a:tcPr marT="45725" marB="45725" marR="91450" marL="91450"/>
                </a:tc>
              </a:tr>
              <a:tr h="177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Adresse</a:t>
                      </a:r>
                      <a:endParaRPr sz="14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fr-FR" sz="1400"/>
                        <a:t>CA, Effectifs etc.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Classifications</a:t>
                      </a:r>
                      <a:endParaRPr sz="14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fr-FR" sz="1400"/>
                        <a:t>Organigramme</a:t>
                      </a:r>
                      <a:r>
                        <a:rPr lang="fr-FR" sz="1400"/>
                        <a:t>s :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-"/>
                      </a:pPr>
                      <a:r>
                        <a:rPr lang="fr-FR" sz="1200"/>
                        <a:t>Participations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-"/>
                      </a:pPr>
                      <a:r>
                        <a:rPr lang="fr-FR" sz="1200"/>
                        <a:t>Groupe risque</a:t>
                      </a:r>
                      <a:endParaRPr sz="12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Info commerciales : Relations</a:t>
                      </a:r>
                      <a:r>
                        <a:rPr lang="fr-FR" sz="1400"/>
                        <a:t> bancaires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-"/>
                      </a:pPr>
                      <a:r>
                        <a:rPr lang="fr-FR" sz="1200"/>
                        <a:t>Qualité de la relation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-"/>
                      </a:pPr>
                      <a:r>
                        <a:rPr lang="fr-FR" sz="1200"/>
                        <a:t>Crédits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-"/>
                      </a:pPr>
                      <a:r>
                        <a:rPr lang="fr-FR" sz="1200"/>
                        <a:t>Epargne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-"/>
                      </a:pPr>
                      <a:r>
                        <a:rPr lang="fr-FR" sz="1200"/>
                        <a:t>Relations avec les filiales</a:t>
                      </a:r>
                      <a:endParaRPr sz="12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/>
                        <a:t>Autres liens de contrôle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/>
                        <a:t>- Bilan consolidé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/>
                        <a:t>- Dépendance financière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/>
                        <a:t>- Direction de fait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/>
                        <a:t>- Influence conjointe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/>
                        <a:t>- Grands comptes</a:t>
                      </a:r>
                      <a:endParaRPr sz="12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Généralités </a:t>
            </a:r>
            <a:endParaRPr/>
          </a:p>
        </p:txBody>
      </p:sp>
      <p:sp>
        <p:nvSpPr>
          <p:cNvPr id="121" name="Google Shape;121;p8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22" name="Google Shape;122;p8"/>
          <p:cNvSpPr txBox="1"/>
          <p:nvPr>
            <p:ph idx="3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Entreprise mono-établissement</a:t>
            </a:r>
            <a:endParaRPr/>
          </a:p>
        </p:txBody>
      </p:sp>
      <p:pic>
        <p:nvPicPr>
          <p:cNvPr id="123" name="Google Shape;123;p8"/>
          <p:cNvPicPr preferRelativeResize="0"/>
          <p:nvPr/>
        </p:nvPicPr>
        <p:blipFill rotWithShape="1">
          <a:blip r:embed="rId3">
            <a:alphaModFix/>
          </a:blip>
          <a:srcRect b="1779" l="297" r="854" t="1779"/>
          <a:stretch/>
        </p:blipFill>
        <p:spPr>
          <a:xfrm>
            <a:off x="141403" y="1762811"/>
            <a:ext cx="8748074" cy="37612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9"/>
          <p:cNvSpPr txBox="1"/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Généralités</a:t>
            </a:r>
            <a:endParaRPr/>
          </a:p>
        </p:txBody>
      </p:sp>
      <p:sp>
        <p:nvSpPr>
          <p:cNvPr id="129" name="Google Shape;129;p9"/>
          <p:cNvSpPr txBox="1"/>
          <p:nvPr>
            <p:ph idx="12" type="sldNum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30" name="Google Shape;130;p9"/>
          <p:cNvSpPr txBox="1"/>
          <p:nvPr>
            <p:ph idx="3" type="body"/>
          </p:nvPr>
        </p:nvSpPr>
        <p:spPr>
          <a:xfrm>
            <a:off x="609600" y="1091492"/>
            <a:ext cx="7977600" cy="4320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-FR"/>
              <a:t>Entreprise multi-établissements</a:t>
            </a:r>
            <a:endParaRPr/>
          </a:p>
        </p:txBody>
      </p:sp>
      <p:pic>
        <p:nvPicPr>
          <p:cNvPr id="131" name="Google Shape;13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3531" y="3186261"/>
            <a:ext cx="7343480" cy="3671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9"/>
          <p:cNvPicPr preferRelativeResize="0"/>
          <p:nvPr/>
        </p:nvPicPr>
        <p:blipFill rotWithShape="1">
          <a:blip r:embed="rId4">
            <a:alphaModFix/>
          </a:blip>
          <a:srcRect b="45192" l="0" r="0" t="2918"/>
          <a:stretch/>
        </p:blipFill>
        <p:spPr>
          <a:xfrm>
            <a:off x="1906451" y="1457690"/>
            <a:ext cx="7237549" cy="20773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Thème CM Arkéa">
  <a:themeElements>
    <a:clrScheme name="CM ARKEA">
      <a:dk1>
        <a:srgbClr val="000000"/>
      </a:dk1>
      <a:lt1>
        <a:srgbClr val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2011-07-04T12:18:36Z</dcterms:created>
  <dc:creator>a.cial11</dc:creator>
</cp:coreProperties>
</file>