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6858000" cx="9144000"/>
  <p:notesSz cx="6858000" cy="9144000"/>
  <p:embeddedFontLst>
    <p:embeddedFont>
      <p:font typeface="Tahoma"/>
      <p:regular r:id="rId40"/>
      <p:bold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702">
          <p15:clr>
            <a:srgbClr val="000000"/>
          </p15:clr>
        </p15:guide>
        <p15:guide id="2" pos="476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r:id="rId42" roundtripDataSignature="AMtx7miTIx8ZVP1pBvFOMcCtO6KqFSa0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A1100E6-E907-47FA-8CF2-81DE80EF764F}">
  <a:tblStyle styleId="{4A1100E6-E907-47FA-8CF2-81DE80EF764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9F9F9"/>
          </a:solidFill>
        </a:fill>
      </a:tcStyle>
    </a:wholeTbl>
    <a:band1H>
      <a:tcTxStyle/>
      <a:tcStyle>
        <a:fill>
          <a:solidFill>
            <a:srgbClr val="F2F2F2"/>
          </a:solidFill>
        </a:fill>
      </a:tcStyle>
    </a:band1H>
    <a:band2H>
      <a:tcTxStyle/>
    </a:band2H>
    <a:band1V>
      <a:tcTxStyle/>
      <a:tcStyle>
        <a:fill>
          <a:solidFill>
            <a:srgbClr val="F2F2F2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702" orient="horz"/>
        <p:guide pos="476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Tahoma-regular.fntdata"/><Relationship Id="rId20" Type="http://schemas.openxmlformats.org/officeDocument/2006/relationships/slide" Target="slides/slide14.xml"/><Relationship Id="rId42" Type="http://customschemas.google.com/relationships/presentationmetadata" Target="metadata"/><Relationship Id="rId41" Type="http://schemas.openxmlformats.org/officeDocument/2006/relationships/font" Target="fonts/Tahoma-bold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1" name="Google Shape;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5100"/>
            <a:ext cx="9144000" cy="652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5"/>
          <p:cNvSpPr txBox="1"/>
          <p:nvPr>
            <p:ph type="ctrTitle"/>
          </p:nvPr>
        </p:nvSpPr>
        <p:spPr>
          <a:xfrm>
            <a:off x="743843" y="3717032"/>
            <a:ext cx="5976590" cy="1143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_interieure_2blocs">
  <p:cSld name="Page_interieure_2bloc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6"/>
          <p:cNvSpPr txBox="1"/>
          <p:nvPr>
            <p:ph type="title"/>
          </p:nvPr>
        </p:nvSpPr>
        <p:spPr>
          <a:xfrm>
            <a:off x="971600" y="260648"/>
            <a:ext cx="7920880" cy="571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" type="body"/>
          </p:nvPr>
        </p:nvSpPr>
        <p:spPr>
          <a:xfrm>
            <a:off x="971600" y="1196752"/>
            <a:ext cx="7920880" cy="171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91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erdana"/>
              <a:buChar char="•"/>
              <a:defRPr sz="2000" cap="none"/>
            </a:lvl1pPr>
            <a:lvl2pPr indent="-400050" lvl="1" marL="914400" algn="l">
              <a:spcBef>
                <a:spcPts val="360"/>
              </a:spcBef>
              <a:spcAft>
                <a:spcPts val="0"/>
              </a:spcAft>
              <a:buClr>
                <a:srgbClr val="FF0000"/>
              </a:buClr>
              <a:buSzPts val="2700"/>
              <a:buFont typeface="Noto Sans Symbols"/>
              <a:buChar char="▪"/>
              <a:defRPr sz="1800" cap="none"/>
            </a:lvl2pPr>
            <a:lvl3pPr indent="-350519" lvl="2" marL="1371600" algn="l">
              <a:spcBef>
                <a:spcPts val="320"/>
              </a:spcBef>
              <a:spcAft>
                <a:spcPts val="0"/>
              </a:spcAft>
              <a:buClr>
                <a:srgbClr val="A5A5A5"/>
              </a:buClr>
              <a:buSzPts val="1920"/>
              <a:buFont typeface="Noto Sans Symbols"/>
              <a:buChar char="▪"/>
              <a:defRPr sz="1600" cap="none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Noto Sans Symbols"/>
              <a:buChar char="▪"/>
              <a:defRPr sz="1400" cap="none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Noto Sans Symbols"/>
              <a:buChar char="▪"/>
              <a:defRPr sz="1200" cap="none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2" type="body"/>
          </p:nvPr>
        </p:nvSpPr>
        <p:spPr>
          <a:xfrm>
            <a:off x="971600" y="3068960"/>
            <a:ext cx="7920880" cy="2087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91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erdana"/>
              <a:buChar char="•"/>
              <a:defRPr sz="2000" cap="none"/>
            </a:lvl1pPr>
            <a:lvl2pPr indent="-400050" lvl="1" marL="914400" algn="l">
              <a:spcBef>
                <a:spcPts val="360"/>
              </a:spcBef>
              <a:spcAft>
                <a:spcPts val="0"/>
              </a:spcAft>
              <a:buClr>
                <a:srgbClr val="FF0000"/>
              </a:buClr>
              <a:buSzPts val="2700"/>
              <a:buFont typeface="Noto Sans Symbols"/>
              <a:buChar char="▪"/>
              <a:defRPr sz="1800" cap="none"/>
            </a:lvl2pPr>
            <a:lvl3pPr indent="-350519" lvl="2" marL="1371600" algn="l">
              <a:spcBef>
                <a:spcPts val="320"/>
              </a:spcBef>
              <a:spcAft>
                <a:spcPts val="0"/>
              </a:spcAft>
              <a:buClr>
                <a:srgbClr val="A5A5A5"/>
              </a:buClr>
              <a:buSzPts val="1920"/>
              <a:buFont typeface="Noto Sans Symbols"/>
              <a:buChar char="▪"/>
              <a:defRPr sz="1600" cap="none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Noto Sans Symbols"/>
              <a:buChar char="▪"/>
              <a:defRPr sz="1400" cap="none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Noto Sans Symbols"/>
              <a:buChar char="▪"/>
              <a:defRPr sz="1200" cap="none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6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6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4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Disposition personnalisée">
  <p:cSld name="2_Disposition personnalisé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7"/>
          <p:cNvSpPr txBox="1"/>
          <p:nvPr>
            <p:ph type="title"/>
          </p:nvPr>
        </p:nvSpPr>
        <p:spPr>
          <a:xfrm>
            <a:off x="928688" y="260648"/>
            <a:ext cx="8215312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1" type="body"/>
          </p:nvPr>
        </p:nvSpPr>
        <p:spPr>
          <a:xfrm>
            <a:off x="971600" y="1268760"/>
            <a:ext cx="7129463" cy="38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005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7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4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8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8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4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_interieure_tableau">
  <p:cSld name="page_interieure_tableau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9"/>
          <p:cNvSpPr txBox="1"/>
          <p:nvPr>
            <p:ph idx="1" type="body"/>
          </p:nvPr>
        </p:nvSpPr>
        <p:spPr>
          <a:xfrm>
            <a:off x="971600" y="1268760"/>
            <a:ext cx="3096840" cy="4248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91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erdana"/>
              <a:buChar char="•"/>
              <a:defRPr sz="2000" cap="none"/>
            </a:lvl1pPr>
            <a:lvl2pPr indent="-400050" lvl="1" marL="914400" algn="l">
              <a:spcBef>
                <a:spcPts val="360"/>
              </a:spcBef>
              <a:spcAft>
                <a:spcPts val="0"/>
              </a:spcAft>
              <a:buClr>
                <a:srgbClr val="FF0000"/>
              </a:buClr>
              <a:buSzPts val="2700"/>
              <a:buFont typeface="Noto Sans Symbols"/>
              <a:buChar char="▪"/>
              <a:defRPr sz="1800" cap="none"/>
            </a:lvl2pPr>
            <a:lvl3pPr indent="-350519" lvl="2" marL="1371600" algn="l">
              <a:spcBef>
                <a:spcPts val="320"/>
              </a:spcBef>
              <a:spcAft>
                <a:spcPts val="0"/>
              </a:spcAft>
              <a:buClr>
                <a:srgbClr val="A5A5A5"/>
              </a:buClr>
              <a:buSzPts val="1920"/>
              <a:buFont typeface="Noto Sans Symbols"/>
              <a:buChar char="▪"/>
              <a:defRPr sz="1600" cap="none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Noto Sans Symbols"/>
              <a:buChar char="▪"/>
              <a:defRPr sz="1400" cap="none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Noto Sans Symbols"/>
              <a:buChar char="▪"/>
              <a:defRPr sz="1200" cap="none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type="title"/>
          </p:nvPr>
        </p:nvSpPr>
        <p:spPr>
          <a:xfrm>
            <a:off x="928688" y="284163"/>
            <a:ext cx="7954962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9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9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4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1.jpg"/><Relationship Id="rId2" Type="http://schemas.openxmlformats.org/officeDocument/2006/relationships/image" Target="../media/image5.jp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4"/>
          <p:cNvSpPr txBox="1"/>
          <p:nvPr>
            <p:ph type="title"/>
          </p:nvPr>
        </p:nvSpPr>
        <p:spPr>
          <a:xfrm>
            <a:off x="928688" y="284163"/>
            <a:ext cx="7954962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34"/>
          <p:cNvSpPr txBox="1"/>
          <p:nvPr>
            <p:ph idx="1" type="body"/>
          </p:nvPr>
        </p:nvSpPr>
        <p:spPr>
          <a:xfrm>
            <a:off x="944563" y="1268413"/>
            <a:ext cx="7929562" cy="1641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91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erdana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E53138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E53138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rgbClr val="BFBFBF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4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CarreRouge_SIGNE_2cm" id="14" name="Google Shape;14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7338" y="171450"/>
            <a:ext cx="684212" cy="684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4875" y="5589588"/>
            <a:ext cx="358775" cy="36036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4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4</a:t>
            </a:r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idx="4294967295" type="ctrTitle"/>
          </p:nvPr>
        </p:nvSpPr>
        <p:spPr>
          <a:xfrm>
            <a:off x="-107950" y="3644900"/>
            <a:ext cx="7164388" cy="1223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TOPAZE PERSONNE</a:t>
            </a:r>
            <a:br>
              <a:rPr b="1" i="0" lang="fr-FR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b="1" i="0" sz="2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179388" y="6381750"/>
            <a:ext cx="3960812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DPB – Usage interne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0"/>
          <p:cNvSpPr/>
          <p:nvPr/>
        </p:nvSpPr>
        <p:spPr>
          <a:xfrm>
            <a:off x="153988" y="849679"/>
            <a:ext cx="8712200" cy="4922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349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Famille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ne gère que les liens entre parents et enfants à partir des 18 ans et 1 jour de l’enfant</a:t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Dans un groupe famille on trouve l’enfant et ses parents.  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composé d’un descendant unique et de deux ascendants maximum,</a:t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Procuration Générale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 constitution de ce groupe permet au mandant (celui qui donne mandat) de donner en un seul acte de gestion à un ou plusieurs personnes procuration sur l’ensemble de ses contrats existants ou à venir. 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constitué manuellement et fait l’objet d’une contractualisation.</a:t>
            </a:r>
            <a:endParaRPr/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Succession 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 groupe est constitué automatiquement à la saisie de la date de décès d’une personne. Il est constitué manuellement et fait l’objet d’une contractualisation.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permet de lier les ayants droits potentiels à la succession et sert « de point d’entrée » au traitement de cette dernière.</a:t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EI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pour Entreprise Individuelle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composé de la Personne Physique et de l’Entrepreneur Individuel</a:t>
            </a:r>
            <a:endParaRPr/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2" name="Google Shape;152;p10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-2- Groupe de Personnes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1"/>
          <p:cNvSpPr/>
          <p:nvPr/>
        </p:nvSpPr>
        <p:spPr>
          <a:xfrm>
            <a:off x="153988" y="849679"/>
            <a:ext cx="8712200" cy="51050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349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Groupe Doublon 2 cas : Identifiant Harmonisé (IH)/ Non Harmonisé (IN)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Char char="-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groupe doublon IH (pour Identifiant Harmonisé) correspond à une même personne.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 exemple : </a:t>
            </a: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client qui aurait plus de 5 comptes chèques : techniquement, on est obligé de créer un 2ième identifiant Topaze-Personne pour ouvrir un 6ième CCHQ. </a:t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2 identifiants sont alors rassemblés dans un groupe IH. Et le premier identifiant est l’identifiant « Maître » du groupe, le second est l’identifiant « Esclave ».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un groupe doublon IN (pour Identifiant Non harmonisé) regroupe des personnes différentes.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 exemple une personne qui est sous tutelle d'une personne physique : les deux PP sont reliées dans un groupe IN.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Autre exemple : pour une entreprise en faillite, on crée un groupe IN pour bloquer la consultation du compte bloqué du liquidateur. </a:t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Des icônes M et D (IH)/I (IN)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permettent d’indiquer la présence de doublon 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Char char="-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M pour l’identifiant « maître » 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Char char="-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et le D ou I pour l’identifiant « esclave ».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9" name="Google Shape;159;p11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-2- Groupe de Personnes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0" name="Google Shape;16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0674" y="4293096"/>
            <a:ext cx="962025" cy="17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2080" y="4581128"/>
            <a:ext cx="1247775" cy="89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2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/>
          </a:p>
        </p:txBody>
      </p:sp>
      <p:sp>
        <p:nvSpPr>
          <p:cNvPr id="167" name="Google Shape;167;p12"/>
          <p:cNvSpPr/>
          <p:nvPr/>
        </p:nvSpPr>
        <p:spPr>
          <a:xfrm>
            <a:off x="180975" y="980728"/>
            <a:ext cx="8712200" cy="44644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2) Pour les Personnes Morales :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sng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sng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Société et Actionnaires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permet d’identifier les liens d’actionnariat en capital d’une personne morale.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actionnaires peuvent être des personnes physiques ou morales (maxi 100%).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 possibilité de saisir un actionnariat diffus est proposée pour certaines catégories juridiques.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Nb: la matérialisation de ces liens est essentielle dans le cadre de l’approche du risque de crédit par contrepartie. A court terme le groupe Risque sera calculé automatiquement à partir de ces liens en capital.</a:t>
            </a:r>
            <a:endParaRPr/>
          </a:p>
          <a:p>
            <a:pPr indent="-1968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349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Association</a:t>
            </a:r>
            <a:endParaRPr/>
          </a:p>
          <a:p>
            <a:pPr indent="0" lvl="3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 Il est composé du Président et des participants au bureau</a:t>
            </a:r>
            <a:endParaRPr/>
          </a:p>
          <a:p>
            <a:pPr indent="0" lvl="0" marL="0" marR="0" rtl="0" algn="l">
              <a:spcBef>
                <a:spcPts val="24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8" name="Google Shape;168;p12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-2- Groupes de Personnes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"/>
          <p:cNvSpPr txBox="1"/>
          <p:nvPr/>
        </p:nvSpPr>
        <p:spPr>
          <a:xfrm>
            <a:off x="8532814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3"/>
          <p:cNvSpPr/>
          <p:nvPr/>
        </p:nvSpPr>
        <p:spPr>
          <a:xfrm>
            <a:off x="539750" y="779462"/>
            <a:ext cx="8496300" cy="4017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 </a:t>
            </a:r>
            <a:r>
              <a:rPr b="1" lang="fr-FR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Groupe permet de lier entre eux plusieurs identifiants (automatiquement ou manuellement)</a:t>
            </a:r>
            <a:endParaRPr b="1"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  </a:t>
            </a:r>
            <a:r>
              <a:rPr b="1" lang="fr-FR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Tout identifiant appartenant à un Groupe se voit attribuer un ROLE.</a:t>
            </a:r>
            <a:endParaRPr b="1"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Exemple de rôles dans un groupe Foyer (FO) : enfant (mineur/majeur), concubin, conjoint, pacs et personnes seule.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Exemple de rôles dans une société (ST): société, directeur, dirigeant, gérant. </a:t>
            </a:r>
            <a:endParaRPr/>
          </a:p>
          <a:p>
            <a:pPr indent="0" lvl="0" marL="0" marR="0" rtl="0" algn="l">
              <a:spcBef>
                <a:spcPts val="24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3429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5" name="Google Shape;175;p13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-3- Rôle d’une personne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4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-4- types de saisie</a:t>
            </a:r>
            <a:endParaRPr/>
          </a:p>
        </p:txBody>
      </p:sp>
      <p:sp>
        <p:nvSpPr>
          <p:cNvPr id="182" name="Google Shape;182;p14"/>
          <p:cNvSpPr/>
          <p:nvPr/>
        </p:nvSpPr>
        <p:spPr>
          <a:xfrm>
            <a:off x="179512" y="846381"/>
            <a:ext cx="8604250" cy="47428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 existe 2 types de saisie 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0" i="0" lang="fr-FR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minimale :</a:t>
            </a: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utilisée pour toute personne n’ayant aucune participation contractuelle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Physique :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Intitulé, nom, prénom, code postal, situation de famille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Société ou Association :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raison sociale, adresse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Institution administrative ou Financière :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raison sociale, adresse, type d’institution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0" i="0" lang="fr-FR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légale : </a:t>
            </a: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obligatoire pour toute personne intervenant sur un contrat en tant que (co)titulaire, mandataire, représentant légal, caution ou bénéficiaire effectif.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Physique : 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état civil complet, justificatifs d’adresse et d’identité.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Morale : 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désignation d’un représentant légal lui-même en qualité Participant ou Client, collecte du SIRET, des données juridiques, des justificatifs (KBIS, etc.)</a:t>
            </a:r>
            <a:endParaRPr b="0" i="0" sz="1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5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-5- Relation commerciale</a:t>
            </a:r>
            <a:endParaRPr b="1" sz="2400" u="sng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9" name="Google Shape;189;p15"/>
          <p:cNvSpPr/>
          <p:nvPr/>
        </p:nvSpPr>
        <p:spPr>
          <a:xfrm>
            <a:off x="539750" y="779462"/>
            <a:ext cx="8496300" cy="2289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 commerciale :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 </a:t>
            </a: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identifiant participant à un contrat en tant que titulaire, co-titulaire, emprunteur, co-emprunteur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Participant : </a:t>
            </a: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prospect en saisie légale, participant à un contrat en tant que mandataire, caution, etc.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Prospect : </a:t>
            </a: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identifiant en saisie minimale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6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-5- Notion de CLIENT / PROSPECT </a:t>
            </a:r>
            <a:endParaRPr/>
          </a:p>
        </p:txBody>
      </p:sp>
      <p:sp>
        <p:nvSpPr>
          <p:cNvPr id="196" name="Google Shape;196;p16"/>
          <p:cNvSpPr/>
          <p:nvPr/>
        </p:nvSpPr>
        <p:spPr>
          <a:xfrm>
            <a:off x="539750" y="779463"/>
            <a:ext cx="8496300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 Donnée calculée chaque jour en fonction de la nature des participations sur les contrats.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 CLIENT : toute personne physique ou morale qui, à titre personnel, dispose d’un contrat ou d’un produit EN VIE.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 PROSPECT : toute autre personne (représentant légal seul, mandataire seul même porteur de carte, caution, intermédiaire professionnel).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ATTENTION = Il existe une BASE PROSPECT à distinguer de la BASE TOPAZE. La Base Prospect est alimentée par Domiweb, E.E.R 9.0., Max…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7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-6- blocs de données </a:t>
            </a:r>
            <a:endParaRPr b="1" sz="2400" u="sng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3" name="Google Shape;203;p17"/>
          <p:cNvSpPr/>
          <p:nvPr/>
        </p:nvSpPr>
        <p:spPr>
          <a:xfrm>
            <a:off x="539750" y="779462"/>
            <a:ext cx="8604250" cy="3945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grands blocs de données Topaze personne portent sur :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PP (nom, prénom, nom d’usage, date lieu de naissance)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PM (raison sociale, enseigne, sigle, n° SIRET, SIREN, CJ, code activité principale)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adresses (principale, lieu d’exploitation, temporaire, courrier, spécificité linguistique)</a:t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de patrimoine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de classification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données groupe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endParaRPr/>
          </a:p>
          <a:p>
            <a:pPr indent="0" lvl="0" marL="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8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8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-7- La gestion des justificatifs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0" name="Google Shape;210;p18"/>
          <p:cNvSpPr/>
          <p:nvPr/>
        </p:nvSpPr>
        <p:spPr>
          <a:xfrm>
            <a:off x="539750" y="779463"/>
            <a:ext cx="8604250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justificatifs sont scannés et sont stockés </a:t>
            </a:r>
            <a:r>
              <a:rPr b="1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 GED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 Justificatif d ’identité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 OBLIGATOIRE 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pour la souscription des contrats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 par identifiant </a:t>
            </a:r>
            <a:endParaRPr b="1"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 Justificatif d ’adresse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 	 OBLIGATOIRE 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pour la Mise à disposition de moyens de paiements. 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  par foyer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22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Résumé : création d’une personne dans Topaze</a:t>
            </a:r>
            <a:endParaRPr sz="222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16" name="Google Shape;216;p19"/>
          <p:cNvGrpSpPr/>
          <p:nvPr/>
        </p:nvGrpSpPr>
        <p:grpSpPr>
          <a:xfrm>
            <a:off x="128588" y="815734"/>
            <a:ext cx="9056144" cy="5168341"/>
            <a:chOff x="128588" y="807587"/>
            <a:chExt cx="9341556" cy="5640699"/>
          </a:xfrm>
        </p:grpSpPr>
        <p:pic>
          <p:nvPicPr>
            <p:cNvPr descr="C:\Program Files\Microsoft Office\MEDIA\CAGCAT10\j0195384.wmf" id="217" name="Google Shape;217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50875" y="1571625"/>
              <a:ext cx="917575" cy="9350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8" name="Google Shape;218;p19"/>
            <p:cNvSpPr txBox="1"/>
            <p:nvPr/>
          </p:nvSpPr>
          <p:spPr>
            <a:xfrm>
              <a:off x="196532" y="807587"/>
              <a:ext cx="2632394" cy="638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Sites web 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ex : RCI, PSA,BEMIX..</a:t>
              </a:r>
              <a:endParaRPr/>
            </a:p>
          </p:txBody>
        </p:sp>
        <p:sp>
          <p:nvSpPr>
            <p:cNvPr id="219" name="Google Shape;219;p19"/>
            <p:cNvSpPr/>
            <p:nvPr/>
          </p:nvSpPr>
          <p:spPr>
            <a:xfrm>
              <a:off x="227013" y="4400550"/>
              <a:ext cx="1176337" cy="1290638"/>
            </a:xfrm>
            <a:prstGeom prst="flowChartMagneticDisk">
              <a:avLst/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9"/>
            <p:cNvSpPr txBox="1"/>
            <p:nvPr/>
          </p:nvSpPr>
          <p:spPr>
            <a:xfrm>
              <a:off x="255587" y="4902200"/>
              <a:ext cx="1393030" cy="7054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Base prospects</a:t>
              </a:r>
              <a:endParaRPr/>
            </a:p>
          </p:txBody>
        </p:sp>
        <p:sp>
          <p:nvSpPr>
            <p:cNvPr id="221" name="Google Shape;221;p19"/>
            <p:cNvSpPr/>
            <p:nvPr/>
          </p:nvSpPr>
          <p:spPr>
            <a:xfrm>
              <a:off x="2674938" y="3983038"/>
              <a:ext cx="904875" cy="1069975"/>
            </a:xfrm>
            <a:custGeom>
              <a:rect b="b" l="l" r="r" t="t"/>
              <a:pathLst>
                <a:path extrusionOk="0" h="21600" w="2160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extrusionOk="0" h="21600" w="2160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extrusionOk="0" h="21600" w="2160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extrusionOk="0" h="21600" w="2160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extrusionOk="0" h="21600" w="2160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extrusionOk="0" h="21600" w="2160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99"/>
            </a:solidFill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9"/>
            <p:cNvSpPr txBox="1"/>
            <p:nvPr/>
          </p:nvSpPr>
          <p:spPr>
            <a:xfrm>
              <a:off x="2530475" y="5156200"/>
              <a:ext cx="1425575" cy="6461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Applicationback office </a:t>
              </a:r>
              <a:endParaRPr/>
            </a:p>
          </p:txBody>
        </p:sp>
        <p:sp>
          <p:nvSpPr>
            <p:cNvPr id="223" name="Google Shape;223;p19"/>
            <p:cNvSpPr/>
            <p:nvPr/>
          </p:nvSpPr>
          <p:spPr>
            <a:xfrm>
              <a:off x="5083758" y="4505324"/>
              <a:ext cx="982080" cy="1366838"/>
            </a:xfrm>
            <a:prstGeom prst="flowChartMagneticDisk">
              <a:avLst/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9"/>
            <p:cNvSpPr txBox="1"/>
            <p:nvPr/>
          </p:nvSpPr>
          <p:spPr>
            <a:xfrm>
              <a:off x="5010150" y="4925996"/>
              <a:ext cx="1216025" cy="7054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Topaze personne</a:t>
              </a:r>
              <a:endParaRPr/>
            </a:p>
          </p:txBody>
        </p:sp>
        <p:sp>
          <p:nvSpPr>
            <p:cNvPr id="225" name="Google Shape;225;p19"/>
            <p:cNvSpPr/>
            <p:nvPr/>
          </p:nvSpPr>
          <p:spPr>
            <a:xfrm rot="6282789">
              <a:off x="-53975" y="3297238"/>
              <a:ext cx="1819275" cy="307975"/>
            </a:xfrm>
            <a:prstGeom prst="leftRightArrow">
              <a:avLst>
                <a:gd fmla="val 50000" name="adj1"/>
                <a:gd fmla="val 35662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19"/>
            <p:cNvSpPr/>
            <p:nvPr/>
          </p:nvSpPr>
          <p:spPr>
            <a:xfrm>
              <a:off x="3500439" y="4594225"/>
              <a:ext cx="1583319" cy="307975"/>
            </a:xfrm>
            <a:prstGeom prst="leftRightArrow">
              <a:avLst>
                <a:gd fmla="val 50000" name="adj1"/>
                <a:gd fmla="val 35676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19"/>
            <p:cNvSpPr/>
            <p:nvPr/>
          </p:nvSpPr>
          <p:spPr>
            <a:xfrm>
              <a:off x="1668463" y="4748213"/>
              <a:ext cx="1006475" cy="311150"/>
            </a:xfrm>
            <a:prstGeom prst="rightArrow">
              <a:avLst>
                <a:gd fmla="val 50000" name="adj1"/>
                <a:gd fmla="val 49928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19"/>
            <p:cNvSpPr txBox="1"/>
            <p:nvPr/>
          </p:nvSpPr>
          <p:spPr>
            <a:xfrm>
              <a:off x="7917828" y="2966987"/>
              <a:ext cx="1552316" cy="7054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Applications métiers</a:t>
              </a:r>
              <a:endParaRPr/>
            </a:p>
          </p:txBody>
        </p:sp>
        <p:sp>
          <p:nvSpPr>
            <p:cNvPr id="229" name="Google Shape;229;p19"/>
            <p:cNvSpPr/>
            <p:nvPr/>
          </p:nvSpPr>
          <p:spPr>
            <a:xfrm rot="-1216705">
              <a:off x="6335839" y="4364037"/>
              <a:ext cx="1602469" cy="307975"/>
            </a:xfrm>
            <a:prstGeom prst="leftRightArrow">
              <a:avLst>
                <a:gd fmla="val 50000" name="adj1"/>
                <a:gd fmla="val 35675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19"/>
            <p:cNvSpPr txBox="1"/>
            <p:nvPr/>
          </p:nvSpPr>
          <p:spPr>
            <a:xfrm>
              <a:off x="952102" y="3659981"/>
              <a:ext cx="1185862" cy="646112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92D050"/>
                  </a:solidFill>
                  <a:latin typeface="Arial"/>
                  <a:ea typeface="Arial"/>
                  <a:cs typeface="Arial"/>
                  <a:sym typeface="Arial"/>
                </a:rPr>
                <a:t>Services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92D050"/>
                  </a:solidFill>
                  <a:latin typeface="Arial"/>
                  <a:ea typeface="Arial"/>
                  <a:cs typeface="Arial"/>
                  <a:sym typeface="Arial"/>
                </a:rPr>
                <a:t>prospects</a:t>
              </a:r>
              <a:endParaRPr/>
            </a:p>
          </p:txBody>
        </p:sp>
        <p:sp>
          <p:nvSpPr>
            <p:cNvPr id="231" name="Google Shape;231;p19"/>
            <p:cNvSpPr txBox="1"/>
            <p:nvPr/>
          </p:nvSpPr>
          <p:spPr>
            <a:xfrm rot="-1376815">
              <a:off x="6453654" y="3997647"/>
              <a:ext cx="1366837" cy="335906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-FR" sz="1400">
                  <a:solidFill>
                    <a:srgbClr val="92D050"/>
                  </a:solidFill>
                  <a:latin typeface="Arial"/>
                  <a:ea typeface="Arial"/>
                  <a:cs typeface="Arial"/>
                  <a:sym typeface="Arial"/>
                </a:rPr>
                <a:t>webservices</a:t>
              </a:r>
              <a:endParaRPr b="1" sz="1400">
                <a:solidFill>
                  <a:srgbClr val="92D05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:\Program Files\Microsoft Office\MEDIA\CAGCAT10\j0195384.wmf" id="232" name="Google Shape;232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39088" y="1327150"/>
              <a:ext cx="917575" cy="936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3" name="Google Shape;233;p19"/>
            <p:cNvSpPr txBox="1"/>
            <p:nvPr/>
          </p:nvSpPr>
          <p:spPr>
            <a:xfrm>
              <a:off x="6996113" y="904875"/>
              <a:ext cx="2173287" cy="36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Site web Fortuneo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6461125" y="2124075"/>
              <a:ext cx="792163" cy="803275"/>
            </a:xfrm>
            <a:prstGeom prst="flowChartMagneticDisk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9"/>
            <p:cNvSpPr/>
            <p:nvPr/>
          </p:nvSpPr>
          <p:spPr>
            <a:xfrm rot="-2269059">
              <a:off x="7310438" y="2009775"/>
              <a:ext cx="598487" cy="306388"/>
            </a:xfrm>
            <a:prstGeom prst="leftRightArrow">
              <a:avLst>
                <a:gd fmla="val 50000" name="adj1"/>
                <a:gd fmla="val 35821" name="adj2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9"/>
            <p:cNvSpPr/>
            <p:nvPr/>
          </p:nvSpPr>
          <p:spPr>
            <a:xfrm>
              <a:off x="8139405" y="3692655"/>
              <a:ext cx="880722" cy="660270"/>
            </a:xfrm>
            <a:custGeom>
              <a:rect b="b" l="l" r="r" t="t"/>
              <a:pathLst>
                <a:path extrusionOk="0" h="21600" w="2160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extrusionOk="0" h="21600" w="21600"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extrusionOk="0" h="21600" w="21600"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extrusionOk="0" h="21600" w="21600"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extrusionOk="0" h="21600" w="21600"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lnTo>
                    <a:pt x="16402" y="2314"/>
                  </a:lnTo>
                  <a:close/>
                </a:path>
                <a:path extrusionOk="0" h="21600" w="21600"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lnTo>
                    <a:pt x="4043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99"/>
            </a:solidFill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9"/>
            <p:cNvSpPr/>
            <p:nvPr/>
          </p:nvSpPr>
          <p:spPr>
            <a:xfrm>
              <a:off x="3041650" y="2927350"/>
              <a:ext cx="982663" cy="739775"/>
            </a:xfrm>
            <a:custGeom>
              <a:rect b="b" l="l" r="r" t="t"/>
              <a:pathLst>
                <a:path extrusionOk="0" h="21600" w="2160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extrusionOk="0" h="21600" w="21600"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extrusionOk="0" h="21600" w="21600"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extrusionOk="0" h="21600" w="21600"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extrusionOk="0" h="21600" w="21600"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lnTo>
                    <a:pt x="16402" y="2314"/>
                  </a:lnTo>
                  <a:close/>
                </a:path>
                <a:path extrusionOk="0" h="21600" w="21600"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lnTo>
                    <a:pt x="4043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99"/>
            </a:solidFill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:\Program Files\Microsoft Office\MEDIA\CAGCAT10\j0292020.wmf" id="238" name="Google Shape;238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991100" y="2003425"/>
              <a:ext cx="835025" cy="7921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Google Shape;239;p19"/>
            <p:cNvSpPr/>
            <p:nvPr/>
          </p:nvSpPr>
          <p:spPr>
            <a:xfrm rot="-9402040">
              <a:off x="3797300" y="4011613"/>
              <a:ext cx="1584325" cy="307975"/>
            </a:xfrm>
            <a:prstGeom prst="leftRightArrow">
              <a:avLst>
                <a:gd fmla="val 50000" name="adj1"/>
                <a:gd fmla="val 35701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0" name="Google Shape;240;p19"/>
            <p:cNvCxnSpPr/>
            <p:nvPr/>
          </p:nvCxnSpPr>
          <p:spPr>
            <a:xfrm rot="10800000">
              <a:off x="5940425" y="2371725"/>
              <a:ext cx="431800" cy="98425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241" name="Google Shape;241;p19"/>
            <p:cNvCxnSpPr>
              <a:stCxn id="238" idx="2"/>
            </p:cNvCxnSpPr>
            <p:nvPr/>
          </p:nvCxnSpPr>
          <p:spPr>
            <a:xfrm>
              <a:off x="5408612" y="2795588"/>
              <a:ext cx="78600" cy="219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42" name="Google Shape;242;p19"/>
            <p:cNvSpPr txBox="1"/>
            <p:nvPr/>
          </p:nvSpPr>
          <p:spPr>
            <a:xfrm>
              <a:off x="4775201" y="1608138"/>
              <a:ext cx="1816098" cy="4030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Ou back office</a:t>
              </a:r>
              <a:endParaRPr/>
            </a:p>
          </p:txBody>
        </p:sp>
        <p:pic>
          <p:nvPicPr>
            <p:cNvPr descr="C:\Program Files\Microsoft Office\MEDIA\CAGCAT10\j0292020.wmf" id="243" name="Google Shape;243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708275" y="1262063"/>
              <a:ext cx="1273175" cy="120808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44" name="Google Shape;244;p19"/>
            <p:cNvCxnSpPr/>
            <p:nvPr/>
          </p:nvCxnSpPr>
          <p:spPr>
            <a:xfrm>
              <a:off x="3851275" y="2532063"/>
              <a:ext cx="1027113" cy="566737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45" name="Google Shape;245;p19"/>
            <p:cNvSpPr/>
            <p:nvPr/>
          </p:nvSpPr>
          <p:spPr>
            <a:xfrm>
              <a:off x="4891088" y="3098800"/>
              <a:ext cx="1049337" cy="739775"/>
            </a:xfrm>
            <a:custGeom>
              <a:rect b="b" l="l" r="r" t="t"/>
              <a:pathLst>
                <a:path extrusionOk="0" h="21600" w="2160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extrusionOk="0" h="21600" w="21600"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extrusionOk="0" h="21600" w="21600"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extrusionOk="0" h="21600" w="21600"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extrusionOk="0" h="21600" w="21600"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lnTo>
                    <a:pt x="16402" y="2314"/>
                  </a:lnTo>
                  <a:close/>
                </a:path>
                <a:path extrusionOk="0" h="21600" w="21600"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lnTo>
                    <a:pt x="4043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99"/>
            </a:solidFill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9"/>
            <p:cNvSpPr txBox="1"/>
            <p:nvPr/>
          </p:nvSpPr>
          <p:spPr>
            <a:xfrm>
              <a:off x="3327400" y="3000375"/>
              <a:ext cx="830263" cy="3079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KYC</a:t>
              </a:r>
              <a:endParaRPr/>
            </a:p>
          </p:txBody>
        </p:sp>
        <p:cxnSp>
          <p:nvCxnSpPr>
            <p:cNvPr id="247" name="Google Shape;247;p19"/>
            <p:cNvCxnSpPr/>
            <p:nvPr/>
          </p:nvCxnSpPr>
          <p:spPr>
            <a:xfrm>
              <a:off x="3381375" y="2508250"/>
              <a:ext cx="0" cy="342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48" name="Google Shape;248;p19"/>
            <p:cNvSpPr/>
            <p:nvPr/>
          </p:nvSpPr>
          <p:spPr>
            <a:xfrm rot="-5598809">
              <a:off x="5361781" y="4064794"/>
              <a:ext cx="512763" cy="307975"/>
            </a:xfrm>
            <a:prstGeom prst="leftRightArrow">
              <a:avLst>
                <a:gd fmla="val 50000" name="adj1"/>
                <a:gd fmla="val 35735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9"/>
            <p:cNvSpPr txBox="1"/>
            <p:nvPr/>
          </p:nvSpPr>
          <p:spPr>
            <a:xfrm>
              <a:off x="5187950" y="3232150"/>
              <a:ext cx="723106" cy="3023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RATP</a:t>
              </a:r>
              <a:endParaRPr/>
            </a:p>
          </p:txBody>
        </p:sp>
        <p:sp>
          <p:nvSpPr>
            <p:cNvPr id="250" name="Google Shape;250;p19"/>
            <p:cNvSpPr/>
            <p:nvPr/>
          </p:nvSpPr>
          <p:spPr>
            <a:xfrm rot="-2489027">
              <a:off x="5640388" y="3316288"/>
              <a:ext cx="2974975" cy="306387"/>
            </a:xfrm>
            <a:prstGeom prst="leftRightArrow">
              <a:avLst>
                <a:gd fmla="val 50000" name="adj1"/>
                <a:gd fmla="val 35873" name="adj2"/>
              </a:avLst>
            </a:prstGeom>
            <a:solidFill>
              <a:srgbClr val="92D05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9"/>
            <p:cNvSpPr txBox="1"/>
            <p:nvPr/>
          </p:nvSpPr>
          <p:spPr>
            <a:xfrm>
              <a:off x="2828925" y="4013200"/>
              <a:ext cx="828675" cy="5238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Back OSR</a:t>
              </a:r>
              <a:endParaRPr/>
            </a:p>
          </p:txBody>
        </p:sp>
        <p:sp>
          <p:nvSpPr>
            <p:cNvPr id="252" name="Google Shape;252;p19"/>
            <p:cNvSpPr txBox="1"/>
            <p:nvPr/>
          </p:nvSpPr>
          <p:spPr>
            <a:xfrm>
              <a:off x="8342313" y="2487613"/>
              <a:ext cx="712787" cy="3079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Maj </a:t>
              </a:r>
              <a:endParaRPr/>
            </a:p>
          </p:txBody>
        </p:sp>
        <p:sp>
          <p:nvSpPr>
            <p:cNvPr id="253" name="Google Shape;253;p19"/>
            <p:cNvSpPr txBox="1"/>
            <p:nvPr/>
          </p:nvSpPr>
          <p:spPr>
            <a:xfrm>
              <a:off x="6996113" y="1684338"/>
              <a:ext cx="904875" cy="3079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création </a:t>
              </a:r>
              <a:endParaRPr/>
            </a:p>
          </p:txBody>
        </p:sp>
        <p:sp>
          <p:nvSpPr>
            <p:cNvPr id="254" name="Google Shape;254;p19"/>
            <p:cNvSpPr txBox="1"/>
            <p:nvPr/>
          </p:nvSpPr>
          <p:spPr>
            <a:xfrm>
              <a:off x="6419849" y="2349337"/>
              <a:ext cx="1071123" cy="5710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Prospects fortuneo </a:t>
              </a:r>
              <a:endParaRPr/>
            </a:p>
          </p:txBody>
        </p:sp>
        <p:sp>
          <p:nvSpPr>
            <p:cNvPr id="255" name="Google Shape;255;p19"/>
            <p:cNvSpPr/>
            <p:nvPr/>
          </p:nvSpPr>
          <p:spPr>
            <a:xfrm rot="5400000">
              <a:off x="684213" y="5803900"/>
              <a:ext cx="342900" cy="311150"/>
            </a:xfrm>
            <a:prstGeom prst="rightArrow">
              <a:avLst>
                <a:gd fmla="val 50000" name="adj1"/>
                <a:gd fmla="val 49939" name="adj2"/>
              </a:avLst>
            </a:prstGeom>
            <a:solidFill>
              <a:srgbClr val="4CA4E6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9"/>
            <p:cNvSpPr txBox="1"/>
            <p:nvPr/>
          </p:nvSpPr>
          <p:spPr>
            <a:xfrm>
              <a:off x="128588" y="6035675"/>
              <a:ext cx="2282825" cy="369888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4CA4E6"/>
                  </a:solidFill>
                  <a:latin typeface="Arial"/>
                  <a:ea typeface="Arial"/>
                  <a:cs typeface="Arial"/>
                  <a:sym typeface="Arial"/>
                </a:rPr>
                <a:t>Publications fichiers</a:t>
              </a:r>
              <a:endParaRPr/>
            </a:p>
          </p:txBody>
        </p:sp>
        <p:sp>
          <p:nvSpPr>
            <p:cNvPr id="257" name="Google Shape;257;p19"/>
            <p:cNvSpPr txBox="1"/>
            <p:nvPr/>
          </p:nvSpPr>
          <p:spPr>
            <a:xfrm>
              <a:off x="3833020" y="6045199"/>
              <a:ext cx="2871787" cy="403087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solidFill>
                    <a:srgbClr val="4CA4E6"/>
                  </a:solidFill>
                  <a:latin typeface="Arial"/>
                  <a:ea typeface="Arial"/>
                  <a:cs typeface="Arial"/>
                  <a:sym typeface="Arial"/>
                </a:rPr>
                <a:t>Publications fichiers/CRE</a:t>
              </a:r>
              <a:endParaRPr sz="1800">
                <a:solidFill>
                  <a:srgbClr val="4CA4E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9"/>
            <p:cNvSpPr/>
            <p:nvPr/>
          </p:nvSpPr>
          <p:spPr>
            <a:xfrm rot="5400000">
              <a:off x="5739607" y="5890418"/>
              <a:ext cx="342900" cy="309563"/>
            </a:xfrm>
            <a:prstGeom prst="rightArrow">
              <a:avLst>
                <a:gd fmla="val 50000" name="adj1"/>
                <a:gd fmla="val 50195" name="adj2"/>
              </a:avLst>
            </a:prstGeom>
            <a:solidFill>
              <a:srgbClr val="4CA4E6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9"/>
            <p:cNvSpPr/>
            <p:nvPr/>
          </p:nvSpPr>
          <p:spPr>
            <a:xfrm rot="10800000">
              <a:off x="6126339" y="5099326"/>
              <a:ext cx="464960" cy="311150"/>
            </a:xfrm>
            <a:prstGeom prst="rightArrow">
              <a:avLst>
                <a:gd fmla="val 50000" name="adj1"/>
                <a:gd fmla="val 49947" name="adj2"/>
              </a:avLst>
            </a:prstGeom>
            <a:solidFill>
              <a:srgbClr val="4CA4E6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9"/>
            <p:cNvSpPr txBox="1"/>
            <p:nvPr/>
          </p:nvSpPr>
          <p:spPr>
            <a:xfrm>
              <a:off x="1431925" y="2822575"/>
              <a:ext cx="996950" cy="6461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-FR" sz="1800">
                  <a:solidFill>
                    <a:srgbClr val="4CA4E6"/>
                  </a:solidFill>
                  <a:latin typeface="Arial"/>
                  <a:ea typeface="Arial"/>
                  <a:cs typeface="Arial"/>
                  <a:sym typeface="Arial"/>
                </a:rPr>
                <a:t>Batch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-FR" sz="1800">
                  <a:solidFill>
                    <a:srgbClr val="92D050"/>
                  </a:solidFill>
                  <a:latin typeface="Arial"/>
                  <a:ea typeface="Arial"/>
                  <a:cs typeface="Arial"/>
                  <a:sym typeface="Arial"/>
                </a:rPr>
                <a:t>TP</a:t>
              </a:r>
              <a:endParaRPr/>
            </a:p>
          </p:txBody>
        </p:sp>
        <p:sp>
          <p:nvSpPr>
            <p:cNvPr id="261" name="Google Shape;261;p19"/>
            <p:cNvSpPr txBox="1"/>
            <p:nvPr/>
          </p:nvSpPr>
          <p:spPr>
            <a:xfrm>
              <a:off x="6591299" y="4718108"/>
              <a:ext cx="2797672" cy="11420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Injection par batch : 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- Par fichier CSV (RDO ponctuelles)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- Par TRT Batch IF (Intégration filiale) 🡺 ex : Keytrade, ACI, Financo…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- Par CRE spécifiques 🡺 ex : LBP,</a:t>
              </a:r>
              <a:endParaRPr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" name="Google Shape;262;p19"/>
          <p:cNvSpPr txBox="1"/>
          <p:nvPr>
            <p:ph idx="12" type="sldNum"/>
          </p:nvPr>
        </p:nvSpPr>
        <p:spPr>
          <a:xfrm>
            <a:off x="8532815" y="5592607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9"/>
          <p:cNvSpPr txBox="1"/>
          <p:nvPr/>
        </p:nvSpPr>
        <p:spPr>
          <a:xfrm>
            <a:off x="2991547" y="666133"/>
            <a:ext cx="138048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Conseiller en CCM</a:t>
            </a:r>
            <a:endParaRPr sz="18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9"/>
          <p:cNvSpPr txBox="1"/>
          <p:nvPr/>
        </p:nvSpPr>
        <p:spPr>
          <a:xfrm>
            <a:off x="4591678" y="831850"/>
            <a:ext cx="180216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Autres entités </a:t>
            </a:r>
            <a:r>
              <a:rPr lang="fr-FR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ex : Monext</a:t>
            </a:r>
            <a:endParaRPr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 txBox="1"/>
          <p:nvPr/>
        </p:nvSpPr>
        <p:spPr>
          <a:xfrm>
            <a:off x="3861890" y="4689315"/>
            <a:ext cx="1325076" cy="592006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92D050"/>
                </a:solidFill>
                <a:latin typeface="Arial"/>
                <a:ea typeface="Arial"/>
                <a:cs typeface="Arial"/>
                <a:sym typeface="Arial"/>
              </a:rPr>
              <a:t>Services topazes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Sommaire : </a:t>
            </a:r>
            <a:endParaRPr/>
          </a:p>
        </p:txBody>
      </p:sp>
      <p:sp>
        <p:nvSpPr>
          <p:cNvPr id="50" name="Google Shape;50;p2"/>
          <p:cNvSpPr txBox="1"/>
          <p:nvPr>
            <p:ph idx="1" type="body"/>
          </p:nvPr>
        </p:nvSpPr>
        <p:spPr>
          <a:xfrm>
            <a:off x="971550" y="1628775"/>
            <a:ext cx="7921625" cy="2879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Introduction</a:t>
            </a:r>
            <a:endParaRPr/>
          </a:p>
          <a:p>
            <a:pPr indent="-762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None/>
            </a:pPr>
            <a:r>
              <a:t/>
            </a:r>
            <a:endParaRPr sz="2800"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Principes</a:t>
            </a:r>
            <a:endParaRPr/>
          </a:p>
          <a:p>
            <a:pPr indent="-762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None/>
            </a:pPr>
            <a:r>
              <a:t/>
            </a:r>
            <a:endParaRPr sz="2800"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Processus en 5 étapes </a:t>
            </a:r>
            <a:endParaRPr sz="2800"/>
          </a:p>
          <a:p>
            <a:pPr indent="-209550" lvl="1" marL="742950" rtl="0" algn="l">
              <a:lnSpc>
                <a:spcPct val="90000"/>
              </a:lnSpc>
              <a:spcBef>
                <a:spcPts val="160"/>
              </a:spcBef>
              <a:spcAft>
                <a:spcPts val="0"/>
              </a:spcAft>
              <a:buSzPts val="1200"/>
              <a:buFont typeface="Verdana"/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>
              <a:solidFill>
                <a:schemeClr val="accent2"/>
              </a:solidFill>
            </a:endParaRPr>
          </a:p>
        </p:txBody>
      </p:sp>
      <p:sp>
        <p:nvSpPr>
          <p:cNvPr id="51" name="Google Shape;51;p2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1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Octobre 2019</a:t>
            </a:r>
            <a:endParaRPr/>
          </a:p>
        </p:txBody>
      </p:sp>
      <p:sp>
        <p:nvSpPr>
          <p:cNvPr id="52" name="Google Shape;52;p2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53" name="Google Shape;53;p2"/>
          <p:cNvSpPr/>
          <p:nvPr/>
        </p:nvSpPr>
        <p:spPr>
          <a:xfrm>
            <a:off x="539750" y="1628775"/>
            <a:ext cx="7848600" cy="45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Sommaire </a:t>
            </a:r>
            <a:endParaRPr/>
          </a:p>
        </p:txBody>
      </p:sp>
      <p:sp>
        <p:nvSpPr>
          <p:cNvPr id="271" name="Google Shape;271;p20"/>
          <p:cNvSpPr txBox="1"/>
          <p:nvPr>
            <p:ph idx="1" type="body"/>
          </p:nvPr>
        </p:nvSpPr>
        <p:spPr>
          <a:xfrm>
            <a:off x="971550" y="1222375"/>
            <a:ext cx="7921625" cy="2879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Introduction</a:t>
            </a:r>
            <a:endParaRPr/>
          </a:p>
          <a:p>
            <a:pPr indent="-266700" lvl="0" marL="342900" rtl="0" algn="l">
              <a:lnSpc>
                <a:spcPct val="9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</a:pPr>
            <a:r>
              <a:t/>
            </a:r>
            <a:endParaRPr sz="800"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Principes</a:t>
            </a:r>
            <a:endParaRPr sz="2800"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1) Notion de Type de personne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2) Notion de Groupe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3) Notion de Rôle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4) Type de saisie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5) Notion de client/prospect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6) Les blocs de données Topaze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7) La gestion des justificatifs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Entrée en relation et SAV</a:t>
            </a:r>
            <a:endParaRPr sz="2800"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1) Processus d’EER en 5 étapes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2) SAV</a:t>
            </a:r>
            <a:endParaRPr/>
          </a:p>
          <a:p>
            <a:pPr indent="-209550" lvl="1" marL="742950" rtl="0" algn="l">
              <a:lnSpc>
                <a:spcPct val="90000"/>
              </a:lnSpc>
              <a:spcBef>
                <a:spcPts val="160"/>
              </a:spcBef>
              <a:spcAft>
                <a:spcPts val="0"/>
              </a:spcAft>
              <a:buSzPts val="1200"/>
              <a:buFont typeface="Verdana"/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>
              <a:solidFill>
                <a:schemeClr val="accent2"/>
              </a:solidFill>
            </a:endParaRPr>
          </a:p>
        </p:txBody>
      </p:sp>
      <p:sp>
        <p:nvSpPr>
          <p:cNvPr id="272" name="Google Shape;272;p20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0"/>
          <p:cNvSpPr/>
          <p:nvPr/>
        </p:nvSpPr>
        <p:spPr>
          <a:xfrm>
            <a:off x="430301" y="4653136"/>
            <a:ext cx="7848600" cy="45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1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1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processus d’Entrée En Relation en 5 étapes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processus de création de personne se déroule selon un principe de « jauge » en 5 étapes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1:  identification de chaque personne du groupe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2: gestion des rôles au sein du groupe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3: gestion des adresses </a:t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4: gestion des canaux de relation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5: gestion des données personnes</a:t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0" name="Google Shape;280;p21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1" name="Google Shape;28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888" y="2232025"/>
            <a:ext cx="7143750" cy="59055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1"/>
          <p:cNvSpPr/>
          <p:nvPr/>
        </p:nvSpPr>
        <p:spPr>
          <a:xfrm>
            <a:off x="3657600" y="4149725"/>
            <a:ext cx="381000" cy="228600"/>
          </a:xfrm>
          <a:prstGeom prst="downArrow">
            <a:avLst>
              <a:gd fmla="val 50000" name="adj1"/>
              <a:gd fmla="val 25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1"/>
          <p:cNvSpPr/>
          <p:nvPr/>
        </p:nvSpPr>
        <p:spPr>
          <a:xfrm>
            <a:off x="3657600" y="3733800"/>
            <a:ext cx="381000" cy="228600"/>
          </a:xfrm>
          <a:prstGeom prst="downArrow">
            <a:avLst>
              <a:gd fmla="val 50000" name="adj1"/>
              <a:gd fmla="val 25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1"/>
          <p:cNvSpPr/>
          <p:nvPr/>
        </p:nvSpPr>
        <p:spPr>
          <a:xfrm>
            <a:off x="3657600" y="3208338"/>
            <a:ext cx="381000" cy="228600"/>
          </a:xfrm>
          <a:prstGeom prst="downArrow">
            <a:avLst>
              <a:gd fmla="val 50000" name="adj1"/>
              <a:gd fmla="val 25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1"/>
          <p:cNvSpPr/>
          <p:nvPr/>
        </p:nvSpPr>
        <p:spPr>
          <a:xfrm>
            <a:off x="3657600" y="4652963"/>
            <a:ext cx="381000" cy="228600"/>
          </a:xfrm>
          <a:prstGeom prst="downArrow">
            <a:avLst>
              <a:gd fmla="val 50000" name="adj1"/>
              <a:gd fmla="val 25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2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2"/>
          <p:cNvSpPr/>
          <p:nvPr/>
        </p:nvSpPr>
        <p:spPr>
          <a:xfrm>
            <a:off x="539750" y="779463"/>
            <a:ext cx="8159750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1 : Identification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 u="sng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 u="sng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 relation: Client (CLI) / Prospect avec Participation à un contrat (PAP) / Prospect Sans Participation (PSP)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Ces relations correspondent aux notions de saisie légale (CLI/PAP) et de saisie minimale (PSP)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Personne Physique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convient d’ identifier toutes les personnes du foyer avec ou sans relation avec la banque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Entreprise Individuelle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convient d’ identifier </a:t>
            </a:r>
            <a:r>
              <a:rPr b="1" i="0" lang="fr-FR" sz="14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obligatoirement</a:t>
            </a: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l’Entreprise et l’Entrepreneur dès que l’un d’eux devient client (Réglementation Banque de France)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Personnes Morales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Identification de la Société ou de l’Association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Identification du Représentant Légal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Pour la société : identification des dirigeants et actionnaires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Pour l’association : identification du président et des membres du bureau</a:t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3" name="Google Shape;29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650" y="1196975"/>
            <a:ext cx="7442200" cy="10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3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2 : Rôles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5715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●"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Saisie du rôle en cohérence avec la situation de famille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Rôle ‘ Conjoint ’ autorise une situation de famille ‘ Marié ’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(Nb: dans le cas de l ’identification d ’un seul conjoint, la personne aura un rôle ‘ conjoint ’ et une situation ‘ marié ’)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Rôle ‘ Concubin ’ autorise une situation de famille ‘ Union Autre ’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Rôle ‘Personne Seule ’ autorise les situations de famille ‘ Veuf ’, ‘ Divorcé ’, ‘ Séparé ’ ou ‘ Célibataire ’  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00" name="Google Shape;300;p23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1" name="Google Shape;30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8525" y="3440658"/>
            <a:ext cx="7404100" cy="18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4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3 : Adresses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Principale / Fiscale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Spécificité linguistique (adresse en langue bretonne pour le CMB)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‘Déviation ’ des courriers: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 dispositifs de déviation existent: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Temporaire (pour la déviation de l ’ensemble des courriers d ’une personne, physique ou morale)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Lieux d ’exploitation (idem mais limité aux personnes morales)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Contrat (‘ déviation ’ limitée au courrier relatif à ce contrat)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07" name="Google Shape;307;p24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08" name="Google Shape;308;p24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9" name="Google Shape;30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5616" y="3212976"/>
            <a:ext cx="6391265" cy="2922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5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étape 4: la gestion des </a:t>
            </a:r>
            <a:r>
              <a:rPr b="1"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canaux</a:t>
            </a:r>
            <a:r>
              <a:rPr lang="fr-FR" sz="2000" u="sng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de relation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 Le choix d’un canal privilégié est obligatoire :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c’est le biais par lequel le client souhaite être contacté en priorité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Les codes acceptations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Ces codes acceptation ‘ courrier ’, ‘ téléphone ’, ‘e-mail’, ‘SMS’ et ‘PUSH’ (pour Paylib) doivent être renseignés </a:t>
            </a:r>
            <a:r>
              <a:rPr b="1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 accord avec le client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noter que pour les PM (dont les EI), il est possible d’identifier les interlocuteurs privilégiés (comptable, secrétaire, etc.)</a:t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5" name="Google Shape;315;p25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6" name="Google Shape;316;p25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7624" y="2420888"/>
            <a:ext cx="5969911" cy="2304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6289" y="4797151"/>
            <a:ext cx="6751007" cy="857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6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étape 5: la gestion des </a:t>
            </a:r>
            <a:r>
              <a:rPr b="1"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données personnes</a:t>
            </a:r>
            <a:endParaRPr/>
          </a:p>
          <a:p>
            <a:pPr indent="-635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●"/>
            </a:pPr>
            <a:r>
              <a:rPr b="0" i="0" lang="fr-FR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Personnes physiques: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Renseignement des situations familiales &amp; professionnelles des membres du groupe.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Renseignement du statut social (Elève, Etudiant, Apprenti, Actif, Demandeur d ’Emploi, Retraité)  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635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●"/>
            </a:pPr>
            <a:r>
              <a:rPr b="0" i="0" lang="fr-FR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Personnes Morales: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Renseignement des données juridiques et financières (Nb: la saisie du SIRET permet d ’importer la majorité des ces informations depuis les bases INSEE)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24" name="Google Shape;324;p26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5" name="Google Shape;325;p26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Janvier 2014</a:t>
            </a:r>
            <a:endParaRPr/>
          </a:p>
        </p:txBody>
      </p:sp>
      <p:sp>
        <p:nvSpPr>
          <p:cNvPr id="326" name="Google Shape;326;p26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430" y="3717032"/>
            <a:ext cx="8728745" cy="1681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7"/>
          <p:cNvSpPr/>
          <p:nvPr/>
        </p:nvSpPr>
        <p:spPr>
          <a:xfrm>
            <a:off x="251520" y="779463"/>
            <a:ext cx="8641655" cy="633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Débranchement sur l’outil de </a:t>
            </a:r>
            <a:r>
              <a:rPr b="1"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collecte</a:t>
            </a:r>
            <a:r>
              <a:rPr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pour récolter JI et JA</a:t>
            </a:r>
            <a:endParaRPr sz="24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33" name="Google Shape;333;p27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34" name="Google Shape;334;p27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Google Shape;33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76" y="1454798"/>
            <a:ext cx="7475811" cy="4499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8"/>
          <p:cNvSpPr/>
          <p:nvPr/>
        </p:nvSpPr>
        <p:spPr>
          <a:xfrm>
            <a:off x="539750" y="779463"/>
            <a:ext cx="8208963" cy="633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Débranchement sur l’outil de conformité client </a:t>
            </a:r>
            <a:r>
              <a:rPr b="1" lang="fr-FR" sz="2400" u="sng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KYC</a:t>
            </a:r>
            <a:endParaRPr b="1" sz="24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41" name="Google Shape;341;p28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Processus en 5 étapes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42" name="Google Shape;342;p28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Google Shape;34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412776"/>
            <a:ext cx="7768208" cy="4040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9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Pour passer un prospect en client 🡺 menu « Données de fonctionnement » 🡺 « Passage en saisie légale »</a:t>
            </a:r>
            <a:endParaRPr sz="24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49" name="Google Shape;349;p29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S.A.V. – passage en saisie légale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50" name="Google Shape;350;p29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893" y="1844824"/>
            <a:ext cx="8487820" cy="3258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Introduction: </a:t>
            </a:r>
            <a:endParaRPr/>
          </a:p>
        </p:txBody>
      </p:sp>
      <p:sp>
        <p:nvSpPr>
          <p:cNvPr id="59" name="Google Shape;59;p3"/>
          <p:cNvSpPr txBox="1"/>
          <p:nvPr>
            <p:ph idx="1" type="body"/>
          </p:nvPr>
        </p:nvSpPr>
        <p:spPr>
          <a:xfrm>
            <a:off x="971550" y="1176338"/>
            <a:ext cx="7921625" cy="4464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erdana"/>
              <a:buChar char="•"/>
            </a:pPr>
            <a:r>
              <a:rPr lang="fr-FR"/>
              <a:t>Les 3 référentiels TOPAZE</a:t>
            </a:r>
            <a:endParaRPr/>
          </a:p>
        </p:txBody>
      </p:sp>
      <p:sp>
        <p:nvSpPr>
          <p:cNvPr id="60" name="Google Shape;60;p3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61" name="Google Shape;61;p3"/>
          <p:cNvSpPr/>
          <p:nvPr/>
        </p:nvSpPr>
        <p:spPr>
          <a:xfrm>
            <a:off x="1547813" y="2671763"/>
            <a:ext cx="2051050" cy="1473200"/>
          </a:xfrm>
          <a:prstGeom prst="ellipse">
            <a:avLst/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Personnes</a:t>
            </a:r>
            <a:endParaRPr/>
          </a:p>
        </p:txBody>
      </p:sp>
      <p:sp>
        <p:nvSpPr>
          <p:cNvPr id="62" name="Google Shape;62;p3"/>
          <p:cNvSpPr/>
          <p:nvPr/>
        </p:nvSpPr>
        <p:spPr>
          <a:xfrm>
            <a:off x="5364163" y="1916113"/>
            <a:ext cx="1806575" cy="1276350"/>
          </a:xfrm>
          <a:prstGeom prst="ellipse">
            <a:avLst/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Structures</a:t>
            </a:r>
            <a:endParaRPr/>
          </a:p>
        </p:txBody>
      </p:sp>
      <p:sp>
        <p:nvSpPr>
          <p:cNvPr id="63" name="Google Shape;63;p3"/>
          <p:cNvSpPr/>
          <p:nvPr/>
        </p:nvSpPr>
        <p:spPr>
          <a:xfrm>
            <a:off x="4564063" y="3933825"/>
            <a:ext cx="2398712" cy="1262063"/>
          </a:xfrm>
          <a:prstGeom prst="ellipse">
            <a:avLst/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Contrats</a:t>
            </a:r>
            <a:endParaRPr/>
          </a:p>
        </p:txBody>
      </p:sp>
      <p:cxnSp>
        <p:nvCxnSpPr>
          <p:cNvPr id="64" name="Google Shape;64;p3"/>
          <p:cNvCxnSpPr/>
          <p:nvPr/>
        </p:nvCxnSpPr>
        <p:spPr>
          <a:xfrm flipH="1">
            <a:off x="3779838" y="2671763"/>
            <a:ext cx="1439862" cy="396875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65" name="Google Shape;65;p3"/>
          <p:cNvCxnSpPr/>
          <p:nvPr/>
        </p:nvCxnSpPr>
        <p:spPr>
          <a:xfrm>
            <a:off x="3575050" y="4002088"/>
            <a:ext cx="863600" cy="287337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66" name="Google Shape;66;p3"/>
          <p:cNvSpPr/>
          <p:nvPr/>
        </p:nvSpPr>
        <p:spPr>
          <a:xfrm>
            <a:off x="1547664" y="4289430"/>
            <a:ext cx="1296144" cy="507722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none" cap="none" strike="noStrike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A qui nous distribuons</a:t>
            </a:r>
            <a:endParaRPr/>
          </a:p>
        </p:txBody>
      </p:sp>
      <p:sp>
        <p:nvSpPr>
          <p:cNvPr id="67" name="Google Shape;67;p3"/>
          <p:cNvSpPr/>
          <p:nvPr/>
        </p:nvSpPr>
        <p:spPr>
          <a:xfrm>
            <a:off x="5667130" y="1196752"/>
            <a:ext cx="1785189" cy="507722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none" cap="none" strike="noStrike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Qui fabrique et distribue </a:t>
            </a:r>
            <a:endParaRPr/>
          </a:p>
        </p:txBody>
      </p:sp>
      <p:sp>
        <p:nvSpPr>
          <p:cNvPr id="68" name="Google Shape;68;p3"/>
          <p:cNvSpPr/>
          <p:nvPr/>
        </p:nvSpPr>
        <p:spPr>
          <a:xfrm>
            <a:off x="5220072" y="5373216"/>
            <a:ext cx="1950592" cy="507722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none" cap="none" strike="noStrike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Que nous commercialisons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0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lieu de naissance, de l’adresse complète </a:t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57" name="Google Shape;357;p30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S.A.V. – identification et adresse 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58" name="Google Shape;358;p30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24" y="1124744"/>
            <a:ext cx="6855664" cy="2383055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0"/>
          <p:cNvSpPr/>
          <p:nvPr/>
        </p:nvSpPr>
        <p:spPr>
          <a:xfrm>
            <a:off x="395536" y="3542237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de l’adresse complète </a:t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pic>
        <p:nvPicPr>
          <p:cNvPr id="361" name="Google Shape;361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3688" y="3867028"/>
            <a:ext cx="4752528" cy="2740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1"/>
          <p:cNvSpPr/>
          <p:nvPr/>
        </p:nvSpPr>
        <p:spPr>
          <a:xfrm>
            <a:off x="539750" y="779463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canaux de relation</a:t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67" name="Google Shape;367;p31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22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S.A.V. – canaux de relation et consentements</a:t>
            </a:r>
            <a:endParaRPr sz="222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8" name="Google Shape;368;p31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1"/>
          <p:cNvSpPr/>
          <p:nvPr/>
        </p:nvSpPr>
        <p:spPr>
          <a:xfrm>
            <a:off x="395536" y="3542237"/>
            <a:ext cx="8208963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consentements</a:t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pic>
        <p:nvPicPr>
          <p:cNvPr id="370" name="Google Shape;37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252" y="1322513"/>
            <a:ext cx="8659530" cy="1983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577" y="4119140"/>
            <a:ext cx="8528598" cy="1099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2"/>
          <p:cNvSpPr/>
          <p:nvPr/>
        </p:nvSpPr>
        <p:spPr>
          <a:xfrm>
            <a:off x="323528" y="779463"/>
            <a:ext cx="8425185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profession, récupération des Pièces Justificatives et validation KYC (Conformité des donnée clients).</a:t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77" name="Google Shape;377;p32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S.A.V. – activité professionnelle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8" name="Google Shape;378;p32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439" y="1699153"/>
            <a:ext cx="8350374" cy="4281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3"/>
          <p:cNvSpPr/>
          <p:nvPr/>
        </p:nvSpPr>
        <p:spPr>
          <a:xfrm>
            <a:off x="323528" y="779463"/>
            <a:ext cx="8425185" cy="1712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sp>
        <p:nvSpPr>
          <p:cNvPr id="385" name="Google Shape;385;p33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Divers</a:t>
            </a:r>
            <a:endParaRPr sz="24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86" name="Google Shape;386;p33"/>
          <p:cNvSpPr txBox="1"/>
          <p:nvPr/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3"/>
          <p:cNvSpPr/>
          <p:nvPr/>
        </p:nvSpPr>
        <p:spPr>
          <a:xfrm>
            <a:off x="475928" y="931862"/>
            <a:ext cx="8425185" cy="2929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fr-F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Accès Applications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 u="sng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</a:t>
            </a:r>
            <a:endParaRPr/>
          </a:p>
        </p:txBody>
      </p:sp>
      <p:graphicFrame>
        <p:nvGraphicFramePr>
          <p:cNvPr id="388" name="Google Shape;388;p33"/>
          <p:cNvGraphicFramePr/>
          <p:nvPr/>
        </p:nvGraphicFramePr>
        <p:xfrm>
          <a:off x="1259632" y="14992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{4A1100E6-E907-47FA-8CF2-81DE80EF764F}</a:tableStyleId>
              </a:tblPr>
              <a:tblGrid>
                <a:gridCol w="2032000"/>
                <a:gridCol w="2032000"/>
                <a:gridCol w="2032000"/>
              </a:tblGrid>
              <a:tr h="9860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1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Calibri"/>
                        <a:buNone/>
                      </a:pPr>
                      <a:r>
                        <a:rPr lang="fr-FR" sz="2000" u="none" cap="none" strike="noStrike">
                          <a:solidFill>
                            <a:srgbClr val="000000"/>
                          </a:solidFill>
                        </a:rPr>
                        <a:t>ARKEA, ses filiales et BPE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rgbClr val="000000"/>
                          </a:solidFill>
                        </a:rPr>
                        <a:t>B2B</a:t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1286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RATP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GO/RATP GO/TOPAZE GO/RECH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3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t/>
                      </a:r>
                      <a:endParaRPr sz="2000" u="none" cap="none" strike="noStrike"/>
                    </a:p>
                    <a:p>
                      <a:pPr indent="0" lvl="3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 u="none" cap="none" strike="noStrike"/>
                        <a:t>GO/TOPAZEB2B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521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/>
                        <a:t>KYC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GO/KYCGWT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http://kycgwt.b2b.arkea.com:8080/kycgwt/</a:t>
                      </a: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Introduction</a:t>
            </a:r>
            <a:endParaRPr/>
          </a:p>
        </p:txBody>
      </p:sp>
      <p:sp>
        <p:nvSpPr>
          <p:cNvPr id="74" name="Google Shape;74;p4"/>
          <p:cNvSpPr txBox="1"/>
          <p:nvPr>
            <p:ph idx="12" type="sldNum"/>
          </p:nvPr>
        </p:nvSpPr>
        <p:spPr>
          <a:xfrm>
            <a:off x="8532440" y="5589240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75" name="Google Shape;75;p4"/>
          <p:cNvSpPr/>
          <p:nvPr/>
        </p:nvSpPr>
        <p:spPr>
          <a:xfrm>
            <a:off x="251520" y="764704"/>
            <a:ext cx="8640762" cy="5829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3716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60"/>
              <a:buFont typeface="Arial"/>
              <a:buChar char="•"/>
            </a:pPr>
            <a:r>
              <a:rPr b="0" i="0" lang="fr-F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Topaze Structure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Référentiel technique des entités, fabricantes ou distributrices qui stocke les données de type coordonnées, heures d ’ouverture, classification, rattachement à une filière... 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400" u="sng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fr-FR" sz="1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Exemple:</a:t>
            </a:r>
            <a:r>
              <a:rPr b="0" i="1" lang="fr-F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0714 Quimper Centre.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fr-F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Cette CCM est rattachée dans Topaze Structure à la filière « 3700 Réseau des Caisses Locales », ainsi qu ’à la filière « 101000 Direction Départementale 29 »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3716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Topaze contrat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Description technique de l’offre commerciale : le « Catalogue »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	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fr-FR" sz="1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Exemple: une carte Gold Mastercard à débit différée se trouve référencée en Services&gt;Cartes&gt;Cartes de Paiement avec un numéro de contrat catalogue 10042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Regroupement des contrats détenus par un client, la qualité de sa participation et les participants à ces contrats, leurs caractéristiques techniques, et le mode de fonctionnement : le « Souscrit ».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fr-FR" sz="1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Exemple: Mme Durand V est titulaire d ’un livret bleu en état normal (souscrit N°AZRPY5008) et emprunteur d ’un prêt Automédiat soldé (souscrit N°TE23642742).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Introduction Topaze personne</a:t>
            </a:r>
            <a:endParaRPr/>
          </a:p>
        </p:txBody>
      </p:sp>
      <p:sp>
        <p:nvSpPr>
          <p:cNvPr id="81" name="Google Shape;81;p5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82" name="Google Shape;82;p5"/>
          <p:cNvSpPr/>
          <p:nvPr/>
        </p:nvSpPr>
        <p:spPr>
          <a:xfrm>
            <a:off x="468313" y="971550"/>
            <a:ext cx="8640762" cy="503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fonctionnement de Topaze Personne est basé sur une approche par </a:t>
            </a:r>
            <a:r>
              <a:rPr b="0" i="0" lang="fr-FR" sz="22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Groupe de Personnes</a:t>
            </a:r>
            <a:r>
              <a:rPr b="0" i="0" lang="fr-FR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L’outil permet 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Une bonne connaissance de notre clientèle particulier (physique) et professionnelle (morale) avec des :</a:t>
            </a:r>
            <a:endParaRPr b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Données légales (justificatifs, état civil, capacité juridique, etc.)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Données commerciales (situation professionnelle, revenus/charges, etc.)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Coordonnées (adresse(s), téléphone, m@ils, etc.)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Groupes (foyer, famille, doublon, représentant légal, risque, etc.)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b="0" i="0" lang="fr-FR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Des déclarations et des reportings réglementaires 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Une approche risque maîtrisée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Centralisation des Risques Banque de France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Cotation Mc Donough</a:t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Procédure d ’Octroi de Crédit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Fichiers Ficoba (Direction des Impôts), Banque de France...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Anacrédit, SURFI, FINREP, BAL III….</a:t>
            </a:r>
            <a:endParaRPr/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"/>
          <p:cNvSpPr txBox="1"/>
          <p:nvPr>
            <p:ph type="title"/>
          </p:nvPr>
        </p:nvSpPr>
        <p:spPr>
          <a:xfrm>
            <a:off x="928688" y="260648"/>
            <a:ext cx="8215312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Identification d’une personne dans Topaze</a:t>
            </a:r>
            <a:endParaRPr/>
          </a:p>
        </p:txBody>
      </p:sp>
      <p:sp>
        <p:nvSpPr>
          <p:cNvPr id="88" name="Google Shape;88;p6"/>
          <p:cNvSpPr txBox="1"/>
          <p:nvPr>
            <p:ph idx="1" type="body"/>
          </p:nvPr>
        </p:nvSpPr>
        <p:spPr>
          <a:xfrm>
            <a:off x="539750" y="1341438"/>
            <a:ext cx="7704138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None/>
            </a:pPr>
            <a:r>
              <a:t/>
            </a:r>
            <a:endParaRPr sz="1400"/>
          </a:p>
          <a:p>
            <a:pPr indent="0" lvl="2" marL="914400" rtl="0" algn="l">
              <a:spcBef>
                <a:spcPts val="280"/>
              </a:spcBef>
              <a:spcAft>
                <a:spcPts val="0"/>
              </a:spcAft>
              <a:buSzPts val="1400"/>
              <a:buFont typeface="Noto Sans Symbols"/>
              <a:buNone/>
            </a:pPr>
            <a:r>
              <a:t/>
            </a:r>
            <a:endParaRPr sz="1400"/>
          </a:p>
        </p:txBody>
      </p:sp>
      <p:sp>
        <p:nvSpPr>
          <p:cNvPr id="89" name="Google Shape;89;p6"/>
          <p:cNvSpPr/>
          <p:nvPr/>
        </p:nvSpPr>
        <p:spPr>
          <a:xfrm>
            <a:off x="3276600" y="1995488"/>
            <a:ext cx="1727200" cy="1439862"/>
          </a:xfrm>
          <a:prstGeom prst="roundRect">
            <a:avLst>
              <a:gd fmla="val 16667" name="adj"/>
            </a:avLst>
          </a:prstGeom>
          <a:solidFill>
            <a:srgbClr val="BFBFB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physique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 morale</a:t>
            </a:r>
            <a:endParaRPr/>
          </a:p>
        </p:txBody>
      </p:sp>
      <p:pic>
        <p:nvPicPr>
          <p:cNvPr descr="C:\Users\A0189\AppData\Local\Microsoft\Windows\Temporary Internet Files\Content.IE5\E3JHZMG3\silhouette-man-walking[1].jpg" id="90" name="Google Shape;9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43908" y="2564904"/>
            <a:ext cx="792088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6"/>
          <p:cNvSpPr/>
          <p:nvPr/>
        </p:nvSpPr>
        <p:spPr>
          <a:xfrm>
            <a:off x="1187450" y="4076700"/>
            <a:ext cx="1800225" cy="1512888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6"/>
          <p:cNvSpPr txBox="1"/>
          <p:nvPr/>
        </p:nvSpPr>
        <p:spPr>
          <a:xfrm>
            <a:off x="1258888" y="5229225"/>
            <a:ext cx="584200" cy="307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CMB</a:t>
            </a:r>
            <a:endParaRPr/>
          </a:p>
        </p:txBody>
      </p:sp>
      <p:sp>
        <p:nvSpPr>
          <p:cNvPr id="93" name="Google Shape;93;p6"/>
          <p:cNvSpPr/>
          <p:nvPr/>
        </p:nvSpPr>
        <p:spPr>
          <a:xfrm>
            <a:off x="3322638" y="4070350"/>
            <a:ext cx="1152525" cy="1511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6"/>
          <p:cNvSpPr txBox="1"/>
          <p:nvPr/>
        </p:nvSpPr>
        <p:spPr>
          <a:xfrm>
            <a:off x="3394075" y="5222875"/>
            <a:ext cx="900113" cy="307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Fortuneo</a:t>
            </a:r>
            <a:endParaRPr/>
          </a:p>
        </p:txBody>
      </p:sp>
      <p:sp>
        <p:nvSpPr>
          <p:cNvPr id="95" name="Google Shape;95;p6"/>
          <p:cNvSpPr/>
          <p:nvPr/>
        </p:nvSpPr>
        <p:spPr>
          <a:xfrm>
            <a:off x="4860925" y="4056063"/>
            <a:ext cx="1152525" cy="151130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6"/>
          <p:cNvSpPr txBox="1"/>
          <p:nvPr/>
        </p:nvSpPr>
        <p:spPr>
          <a:xfrm>
            <a:off x="4933950" y="5208588"/>
            <a:ext cx="722313" cy="306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CMSO</a:t>
            </a:r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6634163" y="4076700"/>
            <a:ext cx="1152525" cy="1512888"/>
          </a:xfrm>
          <a:prstGeom prst="rect">
            <a:avLst/>
          </a:prstGeom>
          <a:noFill/>
          <a:ln cap="flat" cmpd="sng" w="25400">
            <a:solidFill>
              <a:srgbClr val="A5A5A5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6"/>
          <p:cNvSpPr txBox="1"/>
          <p:nvPr/>
        </p:nvSpPr>
        <p:spPr>
          <a:xfrm>
            <a:off x="6707188" y="4124325"/>
            <a:ext cx="673100" cy="307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Etc …</a:t>
            </a:r>
            <a:endParaRPr/>
          </a:p>
        </p:txBody>
      </p:sp>
      <p:sp>
        <p:nvSpPr>
          <p:cNvPr id="99" name="Google Shape;99;p6"/>
          <p:cNvSpPr/>
          <p:nvPr/>
        </p:nvSpPr>
        <p:spPr>
          <a:xfrm>
            <a:off x="1331913" y="4240213"/>
            <a:ext cx="673100" cy="593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6"/>
          <p:cNvSpPr txBox="1"/>
          <p:nvPr/>
        </p:nvSpPr>
        <p:spPr>
          <a:xfrm>
            <a:off x="1331913" y="4337050"/>
            <a:ext cx="6731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CD-SI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NO-PSE</a:t>
            </a:r>
            <a:endParaRPr/>
          </a:p>
        </p:txBody>
      </p:sp>
      <p:sp>
        <p:nvSpPr>
          <p:cNvPr id="101" name="Google Shape;101;p6"/>
          <p:cNvSpPr/>
          <p:nvPr/>
        </p:nvSpPr>
        <p:spPr>
          <a:xfrm>
            <a:off x="2087563" y="4240213"/>
            <a:ext cx="673100" cy="593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6"/>
          <p:cNvSpPr txBox="1"/>
          <p:nvPr/>
        </p:nvSpPr>
        <p:spPr>
          <a:xfrm>
            <a:off x="2087563" y="4337050"/>
            <a:ext cx="6731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CD-SI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NO-PSE</a:t>
            </a:r>
            <a:endParaRPr/>
          </a:p>
        </p:txBody>
      </p:sp>
      <p:sp>
        <p:nvSpPr>
          <p:cNvPr id="103" name="Google Shape;103;p6"/>
          <p:cNvSpPr/>
          <p:nvPr/>
        </p:nvSpPr>
        <p:spPr>
          <a:xfrm>
            <a:off x="3467100" y="4240213"/>
            <a:ext cx="673100" cy="593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6"/>
          <p:cNvSpPr txBox="1"/>
          <p:nvPr/>
        </p:nvSpPr>
        <p:spPr>
          <a:xfrm>
            <a:off x="3467100" y="4337050"/>
            <a:ext cx="6731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CD-SI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NO-PSE</a:t>
            </a:r>
            <a:endParaRPr/>
          </a:p>
        </p:txBody>
      </p:sp>
      <p:sp>
        <p:nvSpPr>
          <p:cNvPr id="105" name="Google Shape;105;p6"/>
          <p:cNvSpPr/>
          <p:nvPr/>
        </p:nvSpPr>
        <p:spPr>
          <a:xfrm>
            <a:off x="4983163" y="4256088"/>
            <a:ext cx="673100" cy="593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6"/>
          <p:cNvSpPr txBox="1"/>
          <p:nvPr/>
        </p:nvSpPr>
        <p:spPr>
          <a:xfrm>
            <a:off x="4983163" y="4352925"/>
            <a:ext cx="6731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CD-SI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NO-PSE</a:t>
            </a:r>
            <a:endParaRPr/>
          </a:p>
        </p:txBody>
      </p:sp>
      <p:cxnSp>
        <p:nvCxnSpPr>
          <p:cNvPr id="107" name="Google Shape;107;p6"/>
          <p:cNvCxnSpPr/>
          <p:nvPr/>
        </p:nvCxnSpPr>
        <p:spPr>
          <a:xfrm flipH="1">
            <a:off x="1668463" y="3435350"/>
            <a:ext cx="2471737" cy="804863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08" name="Google Shape;108;p6"/>
          <p:cNvCxnSpPr>
            <a:stCxn id="89" idx="2"/>
          </p:cNvCxnSpPr>
          <p:nvPr/>
        </p:nvCxnSpPr>
        <p:spPr>
          <a:xfrm flipH="1">
            <a:off x="2424200" y="3435350"/>
            <a:ext cx="1716000" cy="80490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09" name="Google Shape;109;p6"/>
          <p:cNvCxnSpPr>
            <a:endCxn id="103" idx="0"/>
          </p:cNvCxnSpPr>
          <p:nvPr/>
        </p:nvCxnSpPr>
        <p:spPr>
          <a:xfrm flipH="1">
            <a:off x="3803650" y="3435313"/>
            <a:ext cx="336600" cy="80490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0" name="Google Shape;110;p6"/>
          <p:cNvCxnSpPr>
            <a:endCxn id="105" idx="0"/>
          </p:cNvCxnSpPr>
          <p:nvPr/>
        </p:nvCxnSpPr>
        <p:spPr>
          <a:xfrm>
            <a:off x="4140113" y="3435288"/>
            <a:ext cx="1179600" cy="82080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1" name="Google Shape;111;p6"/>
          <p:cNvCxnSpPr>
            <a:stCxn id="89" idx="2"/>
            <a:endCxn id="97" idx="0"/>
          </p:cNvCxnSpPr>
          <p:nvPr/>
        </p:nvCxnSpPr>
        <p:spPr>
          <a:xfrm>
            <a:off x="4140200" y="3435350"/>
            <a:ext cx="3070200" cy="64140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med" w="med" type="stealth"/>
          </a:ln>
        </p:spPr>
      </p:cxnSp>
      <p:sp>
        <p:nvSpPr>
          <p:cNvPr id="112" name="Google Shape;112;p6"/>
          <p:cNvSpPr txBox="1"/>
          <p:nvPr/>
        </p:nvSpPr>
        <p:spPr>
          <a:xfrm>
            <a:off x="467544" y="836712"/>
            <a:ext cx="799288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Chaque personne a une description et une identification unique:  1 personne =&gt; 1 identifiant</a:t>
            </a:r>
            <a:r>
              <a:rPr b="0" i="0" lang="fr-F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/>
          </a:p>
        </p:txBody>
      </p:sp>
      <p:sp>
        <p:nvSpPr>
          <p:cNvPr id="113" name="Google Shape;113;p6"/>
          <p:cNvSpPr txBox="1"/>
          <p:nvPr/>
        </p:nvSpPr>
        <p:spPr>
          <a:xfrm>
            <a:off x="8532440" y="5589588"/>
            <a:ext cx="36004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u="sng" cap="none"/>
              <a:t>Sommaire </a:t>
            </a:r>
            <a:endParaRPr/>
          </a:p>
        </p:txBody>
      </p:sp>
      <p:sp>
        <p:nvSpPr>
          <p:cNvPr id="119" name="Google Shape;119;p7"/>
          <p:cNvSpPr txBox="1"/>
          <p:nvPr>
            <p:ph idx="1" type="body"/>
          </p:nvPr>
        </p:nvSpPr>
        <p:spPr>
          <a:xfrm>
            <a:off x="971550" y="1222375"/>
            <a:ext cx="7921625" cy="2879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Introduction</a:t>
            </a:r>
            <a:endParaRPr/>
          </a:p>
          <a:p>
            <a:pPr indent="-266700" lvl="0" marL="342900" rtl="0" algn="l">
              <a:lnSpc>
                <a:spcPct val="9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</a:pPr>
            <a:r>
              <a:t/>
            </a:r>
            <a:endParaRPr sz="800"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Principes</a:t>
            </a:r>
            <a:endParaRPr sz="2800"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1) Notion de Type de personne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2) Notion de Groupe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3) Notion de Rôle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4) Type de saisie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5) Notion de client/prospect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6) Les blocs de données Topaze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7) La gestion des justificatifs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Verdana"/>
              <a:buChar char="٠"/>
            </a:pPr>
            <a:r>
              <a:rPr lang="fr-FR" sz="2800"/>
              <a:t>Entrée en relation et SAV</a:t>
            </a:r>
            <a:endParaRPr sz="2800"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1) Processus d’EER en 5 étapes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Verdana"/>
              <a:buChar char="٠"/>
            </a:pPr>
            <a:r>
              <a:rPr lang="fr-FR" sz="2000"/>
              <a:t>2) SAV</a:t>
            </a:r>
            <a:endParaRPr/>
          </a:p>
          <a:p>
            <a:pPr indent="-209550" lvl="1" marL="742950" rtl="0" algn="l">
              <a:lnSpc>
                <a:spcPct val="90000"/>
              </a:lnSpc>
              <a:spcBef>
                <a:spcPts val="160"/>
              </a:spcBef>
              <a:spcAft>
                <a:spcPts val="0"/>
              </a:spcAft>
              <a:buSzPts val="1200"/>
              <a:buFont typeface="Verdana"/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t/>
            </a:r>
            <a:endParaRPr sz="3200">
              <a:solidFill>
                <a:schemeClr val="accent2"/>
              </a:solidFill>
            </a:endParaRPr>
          </a:p>
        </p:txBody>
      </p:sp>
      <p:sp>
        <p:nvSpPr>
          <p:cNvPr id="120" name="Google Shape;120;p7"/>
          <p:cNvSpPr txBox="1"/>
          <p:nvPr>
            <p:ph idx="12" type="sldNum"/>
          </p:nvPr>
        </p:nvSpPr>
        <p:spPr>
          <a:xfrm>
            <a:off x="8532813" y="5589588"/>
            <a:ext cx="3603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121" name="Google Shape;121;p7"/>
          <p:cNvSpPr/>
          <p:nvPr/>
        </p:nvSpPr>
        <p:spPr>
          <a:xfrm>
            <a:off x="441325" y="1844824"/>
            <a:ext cx="7848600" cy="45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>
            <p:ph type="title"/>
          </p:nvPr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1" lang="fr-FR" sz="2160" u="sng" cap="none"/>
            </a:br>
            <a:r>
              <a:rPr b="1" lang="fr-FR" sz="2430" u="sng" cap="none"/>
              <a:t>Principes -1- Type de Personne</a:t>
            </a:r>
            <a:br>
              <a:rPr b="1" lang="fr-FR" sz="2430" u="sng" cap="none"/>
            </a:br>
            <a:endParaRPr b="1" sz="2430" u="sng" cap="none"/>
          </a:p>
        </p:txBody>
      </p:sp>
      <p:sp>
        <p:nvSpPr>
          <p:cNvPr id="127" name="Google Shape;127;p8"/>
          <p:cNvSpPr txBox="1"/>
          <p:nvPr>
            <p:ph idx="12" type="sldNum"/>
          </p:nvPr>
        </p:nvSpPr>
        <p:spPr>
          <a:xfrm>
            <a:off x="8532813" y="5589588"/>
            <a:ext cx="2873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  <p:sp>
        <p:nvSpPr>
          <p:cNvPr id="128" name="Google Shape;128;p8"/>
          <p:cNvSpPr/>
          <p:nvPr/>
        </p:nvSpPr>
        <p:spPr>
          <a:xfrm>
            <a:off x="468313" y="836613"/>
            <a:ext cx="8135937" cy="41242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possible de créer différents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types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de personnes :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    Personnes physiques (P)</a:t>
            </a:r>
            <a:endParaRPr/>
          </a:p>
          <a:p>
            <a:pPr indent="-1841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Personnes morales 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Sociétés (S)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Associations (A)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Institutions Financières (F)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Institutions Administratives (I)</a:t>
            </a:r>
            <a:endParaRPr/>
          </a:p>
          <a:p>
            <a:pPr indent="-1841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Cas particulier des Entreprises individuelles 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 identifiant pour l’entrepreneur individuel (P)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-"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 identifiant pour l’entreprise individuelle (E)</a:t>
            </a:r>
            <a:endParaRPr/>
          </a:p>
          <a:p>
            <a:pPr indent="-1841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9" name="Google Shape;129;p8"/>
          <p:cNvSpPr/>
          <p:nvPr/>
        </p:nvSpPr>
        <p:spPr>
          <a:xfrm>
            <a:off x="1239838" y="1844824"/>
            <a:ext cx="287338" cy="14446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8"/>
          <p:cNvSpPr/>
          <p:nvPr/>
        </p:nvSpPr>
        <p:spPr>
          <a:xfrm>
            <a:off x="1226772" y="2276872"/>
            <a:ext cx="288925" cy="144463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8"/>
          <p:cNvSpPr/>
          <p:nvPr/>
        </p:nvSpPr>
        <p:spPr>
          <a:xfrm>
            <a:off x="1285632" y="3789040"/>
            <a:ext cx="287337" cy="144463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A1A1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/>
          <p:nvPr/>
        </p:nvSpPr>
        <p:spPr>
          <a:xfrm>
            <a:off x="8532813" y="5589588"/>
            <a:ext cx="3333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  <p:sp>
        <p:nvSpPr>
          <p:cNvPr id="137" name="Google Shape;137;p9"/>
          <p:cNvSpPr/>
          <p:nvPr/>
        </p:nvSpPr>
        <p:spPr>
          <a:xfrm>
            <a:off x="153988" y="849679"/>
            <a:ext cx="8712200" cy="2651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 création et la modification de personne se fait par une approche Groupe de personnes et non par individu. Cela permet de mutualiser certaines infos.</a:t>
            </a:r>
            <a:r>
              <a:rPr b="0" i="1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b="0" i="1" sz="1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AutoNum type="arabicParenR"/>
            </a:pPr>
            <a:r>
              <a:rPr b="0" i="0" lang="fr-FR" sz="18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Pour les Personnes Physiques :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2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groupe </a:t>
            </a:r>
            <a:r>
              <a:rPr b="1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Foyer</a:t>
            </a:r>
            <a:r>
              <a:rPr b="0" i="0" lang="fr-FR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regroupe des personnes habitants à la même adresse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composé des parents et des enfants mineurs 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 est à noter qu’à 18 ans, l’enfant devenu majeur constitue un foyer</a:t>
            </a:r>
            <a:endParaRPr/>
          </a:p>
          <a:p>
            <a:pPr indent="-285750" lvl="3" marL="1657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fr-FR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foyer propre au majeur et celui de ses parents peuvent être liés par un même numéro d’adresse (exemple : ci-dessous)</a:t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9"/>
          <p:cNvSpPr txBox="1"/>
          <p:nvPr/>
        </p:nvSpPr>
        <p:spPr>
          <a:xfrm>
            <a:off x="971550" y="260350"/>
            <a:ext cx="7921625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 u="sng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Principes -2- Groupe de Personnes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" name="Google Shape;139;p9"/>
          <p:cNvSpPr txBox="1"/>
          <p:nvPr>
            <p:ph idx="10" type="dt"/>
          </p:nvPr>
        </p:nvSpPr>
        <p:spPr>
          <a:xfrm>
            <a:off x="857250" y="6215063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Octobre 2019</a:t>
            </a:r>
            <a:endParaRPr/>
          </a:p>
        </p:txBody>
      </p:sp>
      <p:pic>
        <p:nvPicPr>
          <p:cNvPr id="140" name="Google Shape;14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584" y="3429000"/>
            <a:ext cx="6829425" cy="3152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p9"/>
          <p:cNvCxnSpPr/>
          <p:nvPr/>
        </p:nvCxnSpPr>
        <p:spPr>
          <a:xfrm flipH="1">
            <a:off x="5076056" y="3810367"/>
            <a:ext cx="432048" cy="194697"/>
          </a:xfrm>
          <a:prstGeom prst="straightConnector1">
            <a:avLst/>
          </a:prstGeom>
          <a:noFill/>
          <a:ln cap="flat" cmpd="sng" w="349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2" name="Google Shape;142;p9"/>
          <p:cNvSpPr txBox="1"/>
          <p:nvPr/>
        </p:nvSpPr>
        <p:spPr>
          <a:xfrm>
            <a:off x="2483768" y="3434129"/>
            <a:ext cx="4213225" cy="376238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Personnes du foyer     Enfant Majeur      </a:t>
            </a: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3" name="Google Shape;143;p9"/>
          <p:cNvCxnSpPr/>
          <p:nvPr/>
        </p:nvCxnSpPr>
        <p:spPr>
          <a:xfrm flipH="1">
            <a:off x="2483768" y="3810367"/>
            <a:ext cx="1080120" cy="227935"/>
          </a:xfrm>
          <a:prstGeom prst="straightConnector1">
            <a:avLst/>
          </a:prstGeom>
          <a:noFill/>
          <a:ln cap="flat" cmpd="sng" w="349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4" name="Google Shape;144;p9"/>
          <p:cNvCxnSpPr/>
          <p:nvPr/>
        </p:nvCxnSpPr>
        <p:spPr>
          <a:xfrm>
            <a:off x="3563888" y="3810367"/>
            <a:ext cx="504056" cy="227935"/>
          </a:xfrm>
          <a:prstGeom prst="straightConnector1">
            <a:avLst/>
          </a:prstGeom>
          <a:noFill/>
          <a:ln cap="flat" cmpd="sng" w="349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5" name="Google Shape;145;p9"/>
          <p:cNvCxnSpPr/>
          <p:nvPr/>
        </p:nvCxnSpPr>
        <p:spPr>
          <a:xfrm flipH="1">
            <a:off x="3203848" y="3810367"/>
            <a:ext cx="360040" cy="261173"/>
          </a:xfrm>
          <a:prstGeom prst="straightConnector1">
            <a:avLst/>
          </a:prstGeom>
          <a:noFill/>
          <a:ln cap="flat" cmpd="sng" w="349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ge_interieure classique">
  <a:themeElements>
    <a:clrScheme name="Nuances de gris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2011-07-04T12:18:36Z</dcterms:created>
  <dc:creator>DINASQUET SANDRINE</dc:creator>
</cp:coreProperties>
</file>