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9" r:id="rId4"/>
    <p:sldId id="260" r:id="rId5"/>
    <p:sldId id="261" r:id="rId6"/>
    <p:sldId id="262" r:id="rId7"/>
    <p:sldId id="25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9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CF315D-EB66-C6CE-2BCE-43C118E1F8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28956BE-6714-A396-F7C0-C7F8E029F9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CCE547-92B8-72FD-6079-1F7733229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ED6505-CBF3-5A64-562B-098480574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C40381-50E0-5E2D-3B02-84B7D141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382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66DDA4-0196-9DF2-452B-982A79628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797C1F3-9A51-009D-FE89-EC189B408E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2934E3-FB43-B1E9-2C1B-26EE6E701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0987C5-3B0B-9CAD-D610-AD93C00A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2E3AFC-429D-EC5C-3201-8E75F25A3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492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8604CBD-E347-0531-7787-B9FF02ECAF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B268746-01C9-4633-CA50-9A06CA0B88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0B5967-524A-A1D3-5DB5-DFCF48D4E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9F0E1A-D70D-1851-A681-98AC7B81E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8C1635-0B66-0AE4-932C-3AE61DCB9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701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EEDA92-C73B-5833-C808-17BCB41E8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CD9AF4-47A6-FB03-B502-D8CE9C9FA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D9985A-70D6-F8D6-BC40-C35C6C97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25CC11-E15E-1313-2C03-39E71A40A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4CE164-8644-52D0-BBA1-F4C8DD230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95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69F625-A9F1-1FD6-DB26-C35A80EB3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81FDA6-AE6B-93CD-0782-E3AC339D4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147650-53B6-C2E9-EC52-557EE3E2D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E548E8-1A48-3308-1CD9-6897A062A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F7AB92-AEFA-0D80-27DA-4CE6B0675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22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47B9BB-4BBA-2541-0204-38D5ABBB7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7D8FE6-673B-3D44-211B-55BAE9E0A9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ECCCA96-7C1C-6231-DB87-22B0E20F3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F73CAB-E7FA-3C21-C1E9-1CCB1733C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D74B40-03C7-06FE-C7DC-BA35AD5F4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A5482D-C10A-A45A-764D-F3F89ADDB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66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00ADD0-6834-BBB7-BF94-1AE9A5410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36B6AC-BA4B-6F92-8F58-1B9207EB7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5CBCBEA-A164-CEA2-FCD8-44D43E756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2B01690-961C-1D59-0E96-7C714B58BB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1F2F22B-C9A1-BDB2-FCD3-04EC7933F4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D8B4F83-B420-8974-ED16-7A4256BE0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3D2145A-B8B3-D531-4A36-7B259CF1C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E4B955-B85B-4469-2780-FD0956227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249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A8484F-ECE1-9AE1-9153-D260B35C9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F20EE13-C4FA-28F0-E0AE-EA254DE3E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2E35C0A-5178-4C8F-EF3C-4CF60000F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DF7257-3C4C-9E31-238C-CB14A4823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9970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31A7C1B-B601-D1A8-14A3-F6C50F138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CE4CC72-C40A-2636-593C-1B3CE9E34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0DEBFFE-4C0F-3DF5-5231-766EAAA4E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62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E5CE6D-0C93-37C6-2005-D622DCC39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3EA140-2CC5-6830-1F99-775F79C59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085834F-E5DD-03F9-37ED-9A4A1998E5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215379D-AC4B-B9E6-371B-9CFDCBFB9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299123-AAEB-A9CD-6BF6-C66EE825D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E751AB-82FC-0F15-5E5A-56BDE0A00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535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50988B-6700-79FF-BBB3-0F7911068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6415EDF-8C80-5D10-0CFA-3DA4E63F76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83E6CC4-68BE-ADFC-A990-AC5E216CB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630A2AA-4BC5-BA92-6733-C4BB8398D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105BF12-68F7-9A9F-7BCF-D1618A66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DDF089-968D-13F1-0BA4-AF006F241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62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390EC25-26D1-5468-1D79-1ACCE179C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721D2C-BFD7-41D9-5183-E4DBC7FFD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8D9BAC-6969-426B-4302-DC554F0E59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DBD85-F98C-448E-824A-7F5D6887138B}" type="datetimeFigureOut">
              <a:rPr lang="fr-FR" smtClean="0"/>
              <a:t>31/01/2023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2A3A30-9AD5-891F-95F7-DF05612A39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761AF4-8140-F539-6B09-C6641AFE22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AEA35-A15C-464F-BE41-E4404289CE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040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onext.fr/pages/viewpage.action?pageId=737202587" TargetMode="External"/><Relationship Id="rId7" Type="http://schemas.openxmlformats.org/officeDocument/2006/relationships/hyperlink" Target="https://docs.monext.fr/pages/viewpage.action?pageId=863698109" TargetMode="External"/><Relationship Id="rId2" Type="http://schemas.openxmlformats.org/officeDocument/2006/relationships/hyperlink" Target="https://docs.monext.fr/pages/viewpage.action?pageId=791147889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monext.fr/pages/viewpage.action?pageId=783582291" TargetMode="External"/><Relationship Id="rId5" Type="http://schemas.openxmlformats.org/officeDocument/2006/relationships/hyperlink" Target="https://docs.monext.fr/display/OGEPREF/II.+Personne+morale" TargetMode="External"/><Relationship Id="rId4" Type="http://schemas.openxmlformats.org/officeDocument/2006/relationships/hyperlink" Target="https://docs.monext.fr/display/OGEPREF/I.+Personne+Physiqu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monext.fr/pages/viewpage.action?pageId=737198375" TargetMode="External"/><Relationship Id="rId3" Type="http://schemas.openxmlformats.org/officeDocument/2006/relationships/hyperlink" Target="https://docs.monext.fr/pages/viewpage.action?pageId=737197659" TargetMode="External"/><Relationship Id="rId7" Type="http://schemas.openxmlformats.org/officeDocument/2006/relationships/hyperlink" Target="https://docs.monext.fr/pages/viewpage.action?pageId=737198676" TargetMode="External"/><Relationship Id="rId2" Type="http://schemas.openxmlformats.org/officeDocument/2006/relationships/hyperlink" Target="https://docs.monext.fr/pages/viewpage.action?pageId=73719594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monext.fr/display/OGEPREF/III.+Processus+Modification+Rolling+Reserve+-+BO" TargetMode="External"/><Relationship Id="rId5" Type="http://schemas.openxmlformats.org/officeDocument/2006/relationships/hyperlink" Target="https://docs.monext.fr/pages/viewpage.action?pageId=737197769" TargetMode="External"/><Relationship Id="rId10" Type="http://schemas.openxmlformats.org/officeDocument/2006/relationships/hyperlink" Target="https://docs.monext.fr/display/OGEPREF/III.+Processus+Modification+Rolling+Reserve" TargetMode="External"/><Relationship Id="rId4" Type="http://schemas.openxmlformats.org/officeDocument/2006/relationships/hyperlink" Target="https://docs.monext.fr/pages/viewpage.action?pageId=737196097" TargetMode="External"/><Relationship Id="rId9" Type="http://schemas.openxmlformats.org/officeDocument/2006/relationships/hyperlink" Target="https://docs.monext.fr/pages/viewpage.action?pageId=737198399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monext.fr/pages/viewpage.action?pageId=737195691" TargetMode="External"/><Relationship Id="rId3" Type="http://schemas.openxmlformats.org/officeDocument/2006/relationships/hyperlink" Target="https://docs.monext.fr/pages/viewpage.action?pageId=737195544" TargetMode="External"/><Relationship Id="rId7" Type="http://schemas.openxmlformats.org/officeDocument/2006/relationships/hyperlink" Target="https://docs.monext.fr/pages/viewpage.action?pageId=737195552" TargetMode="External"/><Relationship Id="rId2" Type="http://schemas.openxmlformats.org/officeDocument/2006/relationships/hyperlink" Target="https://docs.monext.fr/pages/viewpage.action?pageId=737194214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monext.fr/display/OGEPREF/III.+Collecte+des+informations" TargetMode="External"/><Relationship Id="rId11" Type="http://schemas.openxmlformats.org/officeDocument/2006/relationships/hyperlink" Target="https://docs.monext.fr/pages/viewpage.action?pageId=796344148" TargetMode="External"/><Relationship Id="rId5" Type="http://schemas.openxmlformats.org/officeDocument/2006/relationships/hyperlink" Target="https://docs.monext.fr/pages/viewpage.action?pageId=737195546" TargetMode="External"/><Relationship Id="rId10" Type="http://schemas.openxmlformats.org/officeDocument/2006/relationships/hyperlink" Target="https://docs.monext.fr/pages/viewpage.action?pageId=737195708" TargetMode="External"/><Relationship Id="rId4" Type="http://schemas.openxmlformats.org/officeDocument/2006/relationships/hyperlink" Target="https://docs.monext.fr/pages/viewpage.action?pageId=737195431" TargetMode="External"/><Relationship Id="rId9" Type="http://schemas.openxmlformats.org/officeDocument/2006/relationships/hyperlink" Target="https://docs.monext.fr/pages/viewpage.action?pageId=73719569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onext.fr/pages/viewpage.action?pageId=793623381" TargetMode="External"/><Relationship Id="rId7" Type="http://schemas.openxmlformats.org/officeDocument/2006/relationships/hyperlink" Target="https://docs.monext.fr/pages/viewpage.action?pageId=884030980&amp;preview=/884030980/888731253/Formulaire%20contr%C3%B4le%20KYC%20v2022-11-22.pdf" TargetMode="External"/><Relationship Id="rId2" Type="http://schemas.openxmlformats.org/officeDocument/2006/relationships/hyperlink" Target="https://docs.monext.fr/display/OGEPREF/Gestion+des+MID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monext.fr/pages/viewpage.action?pageId=884030980" TargetMode="External"/><Relationship Id="rId5" Type="http://schemas.openxmlformats.org/officeDocument/2006/relationships/hyperlink" Target="https://docs.monext.fr/pages/viewpage.action?pageId=792816270" TargetMode="External"/><Relationship Id="rId4" Type="http://schemas.openxmlformats.org/officeDocument/2006/relationships/hyperlink" Target="https://docs.monext.fr/pages/viewpage.action?pageId=79633115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onext.fr/pages/viewpage.action?pageId=796347774" TargetMode="External"/><Relationship Id="rId2" Type="http://schemas.openxmlformats.org/officeDocument/2006/relationships/hyperlink" Target="https://docs.monext.fr/pages/viewpage.action?pageId=799373439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ocs.monext.fr/pages/viewpage.action?pageId=88873249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C573A7-B6F4-FF81-82E2-669408F4F1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Actualisation des procédures EP 01/2023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FAEEE06-A1B0-4A5F-E69A-963DDF4621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2558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AFAEEE06-A1B0-4A5F-E69A-963DDF4621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-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28F6D63-6BA6-8C37-6266-3B6226339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79" y="0"/>
            <a:ext cx="9570721" cy="627017"/>
          </a:xfrm>
        </p:spPr>
        <p:txBody>
          <a:bodyPr>
            <a:normAutofit/>
          </a:bodyPr>
          <a:lstStyle/>
          <a:p>
            <a:r>
              <a:rPr lang="fr-FR" sz="2800" u="sng" dirty="0"/>
              <a:t>Procédures Opérationnelles de la gestion des commerçants EP </a:t>
            </a:r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264FBEC7-1E2B-57B1-80E6-FBF8D4459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970486"/>
              </p:ext>
            </p:extLst>
          </p:nvPr>
        </p:nvGraphicFramePr>
        <p:xfrm>
          <a:off x="263434" y="645319"/>
          <a:ext cx="11694888" cy="6733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095">
                  <a:extLst>
                    <a:ext uri="{9D8B030D-6E8A-4147-A177-3AD203B41FA5}">
                      <a16:colId xmlns:a16="http://schemas.microsoft.com/office/drawing/2014/main" val="3707169265"/>
                    </a:ext>
                  </a:extLst>
                </a:gridCol>
                <a:gridCol w="2592351">
                  <a:extLst>
                    <a:ext uri="{9D8B030D-6E8A-4147-A177-3AD203B41FA5}">
                      <a16:colId xmlns:a16="http://schemas.microsoft.com/office/drawing/2014/main" val="4211542069"/>
                    </a:ext>
                  </a:extLst>
                </a:gridCol>
                <a:gridCol w="1532786">
                  <a:extLst>
                    <a:ext uri="{9D8B030D-6E8A-4147-A177-3AD203B41FA5}">
                      <a16:colId xmlns:a16="http://schemas.microsoft.com/office/drawing/2014/main" val="1640721354"/>
                    </a:ext>
                  </a:extLst>
                </a:gridCol>
                <a:gridCol w="2521458">
                  <a:extLst>
                    <a:ext uri="{9D8B030D-6E8A-4147-A177-3AD203B41FA5}">
                      <a16:colId xmlns:a16="http://schemas.microsoft.com/office/drawing/2014/main" val="2386317572"/>
                    </a:ext>
                  </a:extLst>
                </a:gridCol>
                <a:gridCol w="2539596">
                  <a:extLst>
                    <a:ext uri="{9D8B030D-6E8A-4147-A177-3AD203B41FA5}">
                      <a16:colId xmlns:a16="http://schemas.microsoft.com/office/drawing/2014/main" val="636531830"/>
                    </a:ext>
                  </a:extLst>
                </a:gridCol>
                <a:gridCol w="802640">
                  <a:extLst>
                    <a:ext uri="{9D8B030D-6E8A-4147-A177-3AD203B41FA5}">
                      <a16:colId xmlns:a16="http://schemas.microsoft.com/office/drawing/2014/main" val="2112119423"/>
                    </a:ext>
                  </a:extLst>
                </a:gridCol>
                <a:gridCol w="822962">
                  <a:extLst>
                    <a:ext uri="{9D8B030D-6E8A-4147-A177-3AD203B41FA5}">
                      <a16:colId xmlns:a16="http://schemas.microsoft.com/office/drawing/2014/main" val="15287823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PROCESSUS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 Périmètre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Liens 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Observations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 MODIFIER/Actions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Statut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Structure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413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ZENDESK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47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Portail ERD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543477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fr-FR" dirty="0"/>
                        <a:t>KYC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Formulaires KYC (Entrée en relation et suivi KYC)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2"/>
                        </a:rPr>
                        <a:t>KYC - Liste des éléments à collecter - OG-EP Référentiel - Confluence (monext.fr)</a:t>
                      </a:r>
                      <a:endParaRPr lang="fr-F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-Formulaire Entrée en Relation</a:t>
                      </a:r>
                    </a:p>
                    <a:p>
                      <a:r>
                        <a:rPr lang="fr-FR" sz="1050" dirty="0"/>
                        <a:t>-Formulaire de MAJ connaissance client</a:t>
                      </a:r>
                    </a:p>
                    <a:p>
                      <a:endParaRPr lang="fr-F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RAS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highlight>
                            <a:srgbClr val="00FF00"/>
                          </a:highlight>
                        </a:rPr>
                        <a:t>Validée 10/01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66904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Documents spécifiques à collecter</a:t>
                      </a:r>
                    </a:p>
                    <a:p>
                      <a:pPr marL="0" algn="l" defTabSz="914400" rtl="0" eaLnBrk="1" latinLnBrk="0" hangingPunct="1"/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KYC - Documents spécifiques à collecter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-Auto-certification de la Résidence Principale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-Procuration sur le compte de paiement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Fiche de renseignement KYC PPE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REVOIR REGLES KYC PPE avec Juridique 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(Nello)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Cf maj procédure le 30/01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Validée le 10/01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3955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Procédure Opérationnelle des Contrôles pièces 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I. Personne Physique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-Justificatif d’adresse PP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-Justificatif d’identité PP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Revoir CNI 15 ANS ET 10 ANS  (action Nello AVEC Juridique)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Validé le 30/01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6461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Procédure Opérationnelle des Contrôles pièces PM</a:t>
                      </a:r>
                    </a:p>
                    <a:p>
                      <a:pPr marL="0" algn="l" defTabSz="914400" rtl="0" eaLnBrk="1" latinLnBrk="0" hangingPunct="1"/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II. Personne morale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-Justificatif d’adresse PM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-Justificatif d’identité PM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-Justificatifs de PP liées à la PM</a:t>
                      </a:r>
                    </a:p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Demandé  Statuts/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rib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/bilan des 2 derniers 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exercicess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L’extrait KBIS est à récupérer auprès du commerçant. Rajouter  le mandat compte de paiement (fait 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Validée 10/01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58002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Recherche de bénéficiaires effectifs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6"/>
                        </a:rPr>
                        <a:t>Mode opératoire KYC - Recherche d'un bénéficiaire effectif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Recherche obligatoire sur INPI si aucune 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declaration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/demander au commerçant les motifs et déclarations</a:t>
                      </a:r>
                    </a:p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Validé le 30/01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438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 grandes étapes d’une ouverture de compte de paiement</a:t>
                      </a:r>
                    </a:p>
                    <a:p>
                      <a:pPr marL="0" algn="l" defTabSz="914400" rtl="0" eaLnBrk="1" latinLnBrk="0" hangingPunct="1"/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7"/>
                        </a:rPr>
                        <a:t>Procédure manuelle de souscription à un compte de paiement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MAJ le 10 JANVIER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dk1"/>
                          </a:solidFill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Validée 10/01</a:t>
                      </a:r>
                    </a:p>
                    <a:p>
                      <a:endParaRPr lang="fr-FR" sz="1200" kern="1200" dirty="0">
                        <a:solidFill>
                          <a:schemeClr val="dk1"/>
                        </a:solidFill>
                        <a:highlight>
                          <a:srgbClr val="00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520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481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8359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AFAEEE06-A1B0-4A5F-E69A-963DDF4621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-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28F6D63-6BA6-8C37-6266-3B6226339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79" y="0"/>
            <a:ext cx="9570721" cy="627017"/>
          </a:xfrm>
        </p:spPr>
        <p:txBody>
          <a:bodyPr>
            <a:normAutofit/>
          </a:bodyPr>
          <a:lstStyle/>
          <a:p>
            <a:r>
              <a:rPr lang="fr-FR" sz="2800" u="sng" dirty="0"/>
              <a:t>Procédures Opérationnelles de la gestion des commerçants EP </a:t>
            </a:r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264FBEC7-1E2B-57B1-80E6-FBF8D4459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163248"/>
              </p:ext>
            </p:extLst>
          </p:nvPr>
        </p:nvGraphicFramePr>
        <p:xfrm>
          <a:off x="345440" y="645319"/>
          <a:ext cx="11612880" cy="567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280">
                  <a:extLst>
                    <a:ext uri="{9D8B030D-6E8A-4147-A177-3AD203B41FA5}">
                      <a16:colId xmlns:a16="http://schemas.microsoft.com/office/drawing/2014/main" val="3707169265"/>
                    </a:ext>
                  </a:extLst>
                </a:gridCol>
                <a:gridCol w="3905069">
                  <a:extLst>
                    <a:ext uri="{9D8B030D-6E8A-4147-A177-3AD203B41FA5}">
                      <a16:colId xmlns:a16="http://schemas.microsoft.com/office/drawing/2014/main" val="4211542069"/>
                    </a:ext>
                  </a:extLst>
                </a:gridCol>
                <a:gridCol w="1674789">
                  <a:extLst>
                    <a:ext uri="{9D8B030D-6E8A-4147-A177-3AD203B41FA5}">
                      <a16:colId xmlns:a16="http://schemas.microsoft.com/office/drawing/2014/main" val="1640721354"/>
                    </a:ext>
                  </a:extLst>
                </a:gridCol>
                <a:gridCol w="3530858">
                  <a:extLst>
                    <a:ext uri="{9D8B030D-6E8A-4147-A177-3AD203B41FA5}">
                      <a16:colId xmlns:a16="http://schemas.microsoft.com/office/drawing/2014/main" val="2386317572"/>
                    </a:ext>
                  </a:extLst>
                </a:gridCol>
                <a:gridCol w="1150884">
                  <a:extLst>
                    <a:ext uri="{9D8B030D-6E8A-4147-A177-3AD203B41FA5}">
                      <a16:colId xmlns:a16="http://schemas.microsoft.com/office/drawing/2014/main" val="15287823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PROCESSUS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 Périmètre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Liens 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Observations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Structure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41307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JIRA/KYC par le commerce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Création du Ticket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I. Création ticket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6729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Mise à jour du Ticket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II. Mise à jour ticket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315831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fr-FR" dirty="0"/>
                        <a:t>JIRA/KYC par le BO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Création du Ticket par le Back-Office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4"/>
                        </a:rPr>
                        <a:t>I. Processus Création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55004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Mise à jour du Ticket par le Back-Office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5"/>
                        </a:rPr>
                        <a:t>II. Processus Mise à jour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10909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MAJ Rolling Réserve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6"/>
                        </a:rPr>
                        <a:t>III. Processus Modification Rolling Reserve - BO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5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Impact sur le processus CICS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9758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Clôture du JIRA/KYC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7"/>
                        </a:rPr>
                        <a:t>IV. Processus Clôture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Refus ou Passage en production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579226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JIRA/KYC par l’Autorité EP</a:t>
                      </a:r>
                    </a:p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Création Ticket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8"/>
                        </a:rPr>
                        <a:t>I. Processus création ticket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/>
                        <a:t>Validation étape intermédiaire du KYC (Risque, KYC, RR)</a:t>
                      </a:r>
                    </a:p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3325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MAJ du ticket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9"/>
                        </a:rPr>
                        <a:t>II. Processus Mise à jour ticket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9420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Processus de validation de la RR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10"/>
                        </a:rPr>
                        <a:t>III. Processus Modification Rolling Reserve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Dont calcul RR</a:t>
                      </a:r>
                    </a:p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MO/FO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18482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206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295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070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AFAEEE06-A1B0-4A5F-E69A-963DDF4621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-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28F6D63-6BA6-8C37-6266-3B6226339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79" y="0"/>
            <a:ext cx="9570721" cy="627017"/>
          </a:xfrm>
        </p:spPr>
        <p:txBody>
          <a:bodyPr>
            <a:normAutofit/>
          </a:bodyPr>
          <a:lstStyle/>
          <a:p>
            <a:r>
              <a:rPr lang="fr-FR" sz="2800" u="sng" dirty="0"/>
              <a:t>Procédures Opérationnelles de la gestion des commerçants </a:t>
            </a:r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264FBEC7-1E2B-57B1-80E6-FBF8D4459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275779"/>
              </p:ext>
            </p:extLst>
          </p:nvPr>
        </p:nvGraphicFramePr>
        <p:xfrm>
          <a:off x="374469" y="993299"/>
          <a:ext cx="11160032" cy="561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>
                  <a:extLst>
                    <a:ext uri="{9D8B030D-6E8A-4147-A177-3AD203B41FA5}">
                      <a16:colId xmlns:a16="http://schemas.microsoft.com/office/drawing/2014/main" val="3707169265"/>
                    </a:ext>
                  </a:extLst>
                </a:gridCol>
                <a:gridCol w="4084320">
                  <a:extLst>
                    <a:ext uri="{9D8B030D-6E8A-4147-A177-3AD203B41FA5}">
                      <a16:colId xmlns:a16="http://schemas.microsoft.com/office/drawing/2014/main" val="4211542069"/>
                    </a:ext>
                  </a:extLst>
                </a:gridCol>
                <a:gridCol w="1674789">
                  <a:extLst>
                    <a:ext uri="{9D8B030D-6E8A-4147-A177-3AD203B41FA5}">
                      <a16:colId xmlns:a16="http://schemas.microsoft.com/office/drawing/2014/main" val="1640721354"/>
                    </a:ext>
                  </a:extLst>
                </a:gridCol>
                <a:gridCol w="3530858">
                  <a:extLst>
                    <a:ext uri="{9D8B030D-6E8A-4147-A177-3AD203B41FA5}">
                      <a16:colId xmlns:a16="http://schemas.microsoft.com/office/drawing/2014/main" val="2386317572"/>
                    </a:ext>
                  </a:extLst>
                </a:gridCol>
                <a:gridCol w="694408">
                  <a:extLst>
                    <a:ext uri="{9D8B030D-6E8A-4147-A177-3AD203B41FA5}">
                      <a16:colId xmlns:a16="http://schemas.microsoft.com/office/drawing/2014/main" val="15287823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PROCESSUS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 Périmètre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Liens 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Observations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413070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fr-FR" dirty="0"/>
                        <a:t>Topaze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Connexion à l’application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I. Connexion à l'application TOPAZE ARKEA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-Accès à la machine virtuelle (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Vmware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4747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Création des Personnes Physiques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II.1 Créations des personnes physiques liées à la personne morale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54347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Création des Personnes Morales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II.2 Création d'un client - Personne Morale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45519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Synthèse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5"/>
                        </a:rPr>
                        <a:t>II.3 Synthèse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82044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Collecte des informations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6"/>
                        </a:rPr>
                        <a:t>III. Collecte des informations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Applicatif Dossier Électronique Client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57381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Cap40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Création du compte de paiement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7"/>
                        </a:rPr>
                        <a:t>IV. Création du compte de paiement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24645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Accès au compte de paiement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8"/>
                        </a:rPr>
                        <a:t>V. Accès au compte de paiement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Accès au RIB OU 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iban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 compte de paiement 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Recherche d’opérations…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717748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fr-FR" dirty="0"/>
                        <a:t>CICS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Connexion à l’application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9"/>
                        </a:rPr>
                        <a:t>I. Connexion à l'application CICS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1856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Création d’un nouveau client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10"/>
                        </a:rPr>
                        <a:t>II. Créer un nouveau client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48803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Vérification Post-saisie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11"/>
                        </a:rPr>
                        <a:t>III. Vérifications post saisie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967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8367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456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AFAEEE06-A1B0-4A5F-E69A-963DDF4621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-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28F6D63-6BA6-8C37-6266-3B6226339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79" y="0"/>
            <a:ext cx="9570721" cy="627017"/>
          </a:xfrm>
        </p:spPr>
        <p:txBody>
          <a:bodyPr>
            <a:normAutofit/>
          </a:bodyPr>
          <a:lstStyle/>
          <a:p>
            <a:r>
              <a:rPr lang="fr-FR" sz="2800" u="sng" dirty="0"/>
              <a:t>Procédures Opérationnelles de la gestion des commerçants </a:t>
            </a:r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264FBEC7-1E2B-57B1-80E6-FBF8D4459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67303"/>
              </p:ext>
            </p:extLst>
          </p:nvPr>
        </p:nvGraphicFramePr>
        <p:xfrm>
          <a:off x="374469" y="993299"/>
          <a:ext cx="11160032" cy="408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>
                  <a:extLst>
                    <a:ext uri="{9D8B030D-6E8A-4147-A177-3AD203B41FA5}">
                      <a16:colId xmlns:a16="http://schemas.microsoft.com/office/drawing/2014/main" val="3707169265"/>
                    </a:ext>
                  </a:extLst>
                </a:gridCol>
                <a:gridCol w="4084320">
                  <a:extLst>
                    <a:ext uri="{9D8B030D-6E8A-4147-A177-3AD203B41FA5}">
                      <a16:colId xmlns:a16="http://schemas.microsoft.com/office/drawing/2014/main" val="4211542069"/>
                    </a:ext>
                  </a:extLst>
                </a:gridCol>
                <a:gridCol w="1674789">
                  <a:extLst>
                    <a:ext uri="{9D8B030D-6E8A-4147-A177-3AD203B41FA5}">
                      <a16:colId xmlns:a16="http://schemas.microsoft.com/office/drawing/2014/main" val="1640721354"/>
                    </a:ext>
                  </a:extLst>
                </a:gridCol>
                <a:gridCol w="3530858">
                  <a:extLst>
                    <a:ext uri="{9D8B030D-6E8A-4147-A177-3AD203B41FA5}">
                      <a16:colId xmlns:a16="http://schemas.microsoft.com/office/drawing/2014/main" val="2386317572"/>
                    </a:ext>
                  </a:extLst>
                </a:gridCol>
                <a:gridCol w="694408">
                  <a:extLst>
                    <a:ext uri="{9D8B030D-6E8A-4147-A177-3AD203B41FA5}">
                      <a16:colId xmlns:a16="http://schemas.microsoft.com/office/drawing/2014/main" val="15287823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PROCESSUS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 Périmètre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Liens 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Observations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41307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fr-FR" dirty="0"/>
                        <a:t>BNPP-Gestion des </a:t>
                      </a:r>
                      <a:r>
                        <a:rPr lang="fr-FR" dirty="0" err="1"/>
                        <a:t>MIDs</a:t>
                      </a:r>
                      <a:endParaRPr lang="fr-FR" dirty="0"/>
                    </a:p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Contrats propres à chaque commerçant et pré-réservation MONEXT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2"/>
                        </a:rPr>
                        <a:t>Gestion des </a:t>
                      </a:r>
                      <a:r>
                        <a:rPr lang="fr-FR" sz="800" dirty="0" err="1">
                          <a:hlinkClick r:id="rId2"/>
                        </a:rPr>
                        <a:t>MIDs</a:t>
                      </a:r>
                      <a:r>
                        <a:rPr lang="fr-FR" sz="800" dirty="0">
                          <a:hlinkClick r:id="rId2"/>
                        </a:rPr>
                        <a:t>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4747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Procédure de commande des </a:t>
                      </a:r>
                      <a:r>
                        <a:rPr lang="fr-FR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MIDs</a:t>
                      </a:r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BNPP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3"/>
                        </a:rPr>
                        <a:t>Procédure de commande des </a:t>
                      </a:r>
                      <a:r>
                        <a:rPr lang="fr-FR" sz="800" dirty="0" err="1">
                          <a:hlinkClick r:id="rId3"/>
                        </a:rPr>
                        <a:t>MIDs</a:t>
                      </a:r>
                      <a:r>
                        <a:rPr lang="fr-FR" sz="800" dirty="0">
                          <a:hlinkClick r:id="rId3"/>
                        </a:rPr>
                        <a:t> BNPP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54347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Procédure  de MAJ du référentiel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4"/>
                        </a:rPr>
                        <a:t>Procédure de mise à jour du référentiel </a:t>
                      </a:r>
                      <a:r>
                        <a:rPr lang="fr-FR" sz="800" dirty="0" err="1">
                          <a:hlinkClick r:id="rId4"/>
                        </a:rPr>
                        <a:t>MIDs</a:t>
                      </a:r>
                      <a:r>
                        <a:rPr lang="fr-FR" sz="800" dirty="0">
                          <a:hlinkClick r:id="rId4"/>
                        </a:rPr>
                        <a:t> BNPP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Suivi du référentiel de l’utilisation 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MIDs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MONEXT/Commerçant</a:t>
                      </a:r>
                    </a:p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https://docs.monext.fr/pages/viewpage.action?pageId=773854010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455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Mybank</a:t>
                      </a:r>
                      <a:endParaRPr lang="fr-FR" dirty="0"/>
                    </a:p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Création d’un commerçant sur le </a:t>
                      </a:r>
                      <a:r>
                        <a:rPr lang="fr-FR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Dashbord</a:t>
                      </a:r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Mybank</a:t>
                      </a:r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5"/>
                        </a:rPr>
                        <a:t>Mode opératoire KYC - Création d'un commerçant sur le Dashboard </a:t>
                      </a:r>
                      <a:r>
                        <a:rPr lang="fr-FR" sz="800" dirty="0" err="1">
                          <a:hlinkClick r:id="rId5"/>
                        </a:rPr>
                        <a:t>Mybank</a:t>
                      </a:r>
                      <a:r>
                        <a:rPr lang="fr-FR" sz="800" dirty="0">
                          <a:hlinkClick r:id="rId5"/>
                        </a:rPr>
                        <a:t>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-Le commerçant accède à son compte de paiement</a:t>
                      </a:r>
                    </a:p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-Accède à son coffre-fort électronique (Relevé de </a:t>
                      </a:r>
                      <a:r>
                        <a:rPr lang="fr-FR" sz="105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sopérations</a:t>
                      </a:r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712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Contrôle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Formalisation du contrôle opérationnel du KYC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6"/>
                        </a:rPr>
                        <a:t>Dispositif de contrôle des dossiers KYC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Formulaire de restitution du contrôle</a:t>
                      </a:r>
                    </a:p>
                    <a:p>
                      <a:r>
                        <a:rPr lang="fr-FR" sz="1050" dirty="0">
                          <a:hlinkClick r:id="rId7"/>
                        </a:rPr>
                        <a:t>Dispositif de contrôle des dossiers KYC - OG-EP Référentiel - Confluence (monext.fr)</a:t>
                      </a:r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699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286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646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AFAEEE06-A1B0-4A5F-E69A-963DDF4621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-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28F6D63-6BA6-8C37-6266-3B6226339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79" y="0"/>
            <a:ext cx="9570721" cy="627017"/>
          </a:xfrm>
        </p:spPr>
        <p:txBody>
          <a:bodyPr>
            <a:normAutofit/>
          </a:bodyPr>
          <a:lstStyle/>
          <a:p>
            <a:r>
              <a:rPr lang="fr-FR" sz="2800" u="sng" dirty="0"/>
              <a:t>Procédures Opérationnelles de la gestion des commerçants </a:t>
            </a:r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264FBEC7-1E2B-57B1-80E6-FBF8D4459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918699"/>
              </p:ext>
            </p:extLst>
          </p:nvPr>
        </p:nvGraphicFramePr>
        <p:xfrm>
          <a:off x="374469" y="993299"/>
          <a:ext cx="11160032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>
                  <a:extLst>
                    <a:ext uri="{9D8B030D-6E8A-4147-A177-3AD203B41FA5}">
                      <a16:colId xmlns:a16="http://schemas.microsoft.com/office/drawing/2014/main" val="3707169265"/>
                    </a:ext>
                  </a:extLst>
                </a:gridCol>
                <a:gridCol w="4084320">
                  <a:extLst>
                    <a:ext uri="{9D8B030D-6E8A-4147-A177-3AD203B41FA5}">
                      <a16:colId xmlns:a16="http://schemas.microsoft.com/office/drawing/2014/main" val="4211542069"/>
                    </a:ext>
                  </a:extLst>
                </a:gridCol>
                <a:gridCol w="1674789">
                  <a:extLst>
                    <a:ext uri="{9D8B030D-6E8A-4147-A177-3AD203B41FA5}">
                      <a16:colId xmlns:a16="http://schemas.microsoft.com/office/drawing/2014/main" val="1640721354"/>
                    </a:ext>
                  </a:extLst>
                </a:gridCol>
                <a:gridCol w="3530858">
                  <a:extLst>
                    <a:ext uri="{9D8B030D-6E8A-4147-A177-3AD203B41FA5}">
                      <a16:colId xmlns:a16="http://schemas.microsoft.com/office/drawing/2014/main" val="2386317572"/>
                    </a:ext>
                  </a:extLst>
                </a:gridCol>
                <a:gridCol w="694408">
                  <a:extLst>
                    <a:ext uri="{9D8B030D-6E8A-4147-A177-3AD203B41FA5}">
                      <a16:colId xmlns:a16="http://schemas.microsoft.com/office/drawing/2014/main" val="15287823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PROCESSUS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     Périmètre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        Liens procédures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Observations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41307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Grille Tarifaire</a:t>
                      </a:r>
                    </a:p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Création d’une grille tarifaire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2"/>
                        </a:rPr>
                        <a:t>Création d'une grille tarifaire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-Demande formulée par un JIRA/MREP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4747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Création et mise à jour dans MREP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3"/>
                        </a:rPr>
                        <a:t>Création et mise à jour dans MREP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543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Clôture compte et services</a:t>
                      </a:r>
                    </a:p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la demande du client</a:t>
                      </a:r>
                    </a:p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la demande de Monext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hlinkClick r:id="rId4"/>
                        </a:rPr>
                        <a:t>Procédure de clôture de la relation d'affaires - OG-EP Référentiel - Confluence (monext.fr)</a:t>
                      </a:r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712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Contrôle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Formalisation du contrôle opérationnel du KYC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BO/MO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699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286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520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8E565E-E590-2E38-6AF7-319FC2B01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Procédures MO EP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89B998-BCAA-A9C2-9EE3-D4EA3AA15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69206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1139</Words>
  <Application>Microsoft Office PowerPoint</Application>
  <PresentationFormat>Grand écran</PresentationFormat>
  <Paragraphs>179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Actualisation des procédures EP 01/2023</vt:lpstr>
      <vt:lpstr>Procédures Opérationnelles de la gestion des commerçants EP </vt:lpstr>
      <vt:lpstr>Procédures Opérationnelles de la gestion des commerçants EP </vt:lpstr>
      <vt:lpstr>Procédures Opérationnelles de la gestion des commerçants </vt:lpstr>
      <vt:lpstr>Procédures Opérationnelles de la gestion des commerçants </vt:lpstr>
      <vt:lpstr>Procédures Opérationnelles de la gestion des commerçants </vt:lpstr>
      <vt:lpstr>Procédures MO EP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Actualisation des procédures EP 12/2022</dc:title>
  <dc:creator>Nello GREAU</dc:creator>
  <cp:lastModifiedBy>Nello GREAU</cp:lastModifiedBy>
  <cp:revision>11</cp:revision>
  <dcterms:created xsi:type="dcterms:W3CDTF">2022-12-06T08:52:36Z</dcterms:created>
  <dcterms:modified xsi:type="dcterms:W3CDTF">2023-01-31T08:56:09Z</dcterms:modified>
</cp:coreProperties>
</file>