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8" r:id="rId2"/>
    <p:sldId id="260" r:id="rId3"/>
    <p:sldId id="278" r:id="rId4"/>
    <p:sldId id="280" r:id="rId5"/>
    <p:sldId id="279" r:id="rId6"/>
    <p:sldId id="295" r:id="rId7"/>
    <p:sldId id="293" r:id="rId8"/>
    <p:sldId id="294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P3-1 Cash-In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P3-2 Les virement Entrants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P3-3 Les virements manuels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P3-4 Le Cash-Out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P3-5 Les alertes réglementaires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P3-6 La gestion des incidents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P3-7 Le </a:t>
            </a:r>
            <a:r>
              <a:rPr lang="fr-FR" sz="1862" b="0" i="0" u="none" strike="noStrike" baseline="0" dirty="0" err="1">
                <a:effectLst/>
              </a:rPr>
              <a:t>reporting</a:t>
            </a:r>
            <a:r>
              <a:rPr lang="fr-FR" sz="1862" b="0" i="0" u="none" strike="noStrike" baseline="0" dirty="0">
                <a:effectLst/>
              </a:rPr>
              <a:t> commerçant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P3-8 La réclamation client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P3-9 Les déclarations réglementaires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Processus </a:t>
            </a:r>
            <a:r>
              <a:rPr lang="fr-FR" sz="1862" b="0" i="0" u="none" strike="noStrike" baseline="0" dirty="0">
                <a:effectLst/>
              </a:rPr>
              <a:t>P3-10 La clôture des contrats</a:t>
            </a:r>
            <a:endParaRPr lang="fr-F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20</c:v>
                </c:pt>
                <c:pt idx="1">
                  <c:v>50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P2-3 Edition du contrat de SP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P2-4 Ouverture des services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P2-5 La grille Tarifaire EP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40</c:v>
                </c:pt>
                <c:pt idx="1">
                  <c:v>70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fr-FR" sz="1862" b="0" i="0" u="none" strike="noStrike" baseline="0" dirty="0">
                <a:effectLst/>
              </a:rPr>
              <a:t>P2-6 </a:t>
            </a:r>
            <a:r>
              <a:rPr lang="fr-FR" sz="1600" b="0" i="0" u="none" strike="noStrike" baseline="0" dirty="0">
                <a:effectLst/>
              </a:rPr>
              <a:t>L’émission des moyens de paiements 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de contributeurs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Processus </a:t>
            </a:r>
            <a:r>
              <a:rPr lang="fr-FR" sz="1862" b="0" i="0" u="none" strike="noStrike" baseline="0" dirty="0">
                <a:effectLst/>
              </a:rPr>
              <a:t>P2-7 Autorisation-Acquisition</a:t>
            </a:r>
            <a:endParaRPr lang="fr-F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826235645845605"/>
          <c:y val="0.41257078605491498"/>
          <c:w val="0.24565091440640535"/>
          <c:h val="0.50796473400459086"/>
        </c:manualLayout>
      </c:layout>
      <c:radarChart>
        <c:radarStyle val="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Processus P2-2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Feuil1!$A$2:$A$6</c:f>
              <c:strCache>
                <c:ptCount val="4"/>
                <c:pt idx="0">
                  <c:v>Niveau d'automatisation (%)</c:v>
                </c:pt>
                <c:pt idx="1">
                  <c:v>Qualité des procédures (%)</c:v>
                </c:pt>
                <c:pt idx="2">
                  <c:v>Nbre d'outils concernés</c:v>
                </c:pt>
                <c:pt idx="3">
                  <c:v>Nbre d'acteurs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36-47CF-BAF7-40D5FDE6FC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1985624"/>
        <c:axId val="651983000"/>
      </c:radarChart>
      <c:catAx>
        <c:axId val="651985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3000"/>
        <c:crosses val="autoZero"/>
        <c:auto val="1"/>
        <c:lblAlgn val="ctr"/>
        <c:lblOffset val="100"/>
        <c:noMultiLvlLbl val="0"/>
      </c:catAx>
      <c:valAx>
        <c:axId val="65198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51985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slide" Target="../slides/slide7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7" Type="http://schemas.openxmlformats.org/officeDocument/2006/relationships/slide" Target="../slides/slide11.xml"/><Relationship Id="rId2" Type="http://schemas.openxmlformats.org/officeDocument/2006/relationships/slide" Target="../slides/slide13.xml"/><Relationship Id="rId1" Type="http://schemas.openxmlformats.org/officeDocument/2006/relationships/slide" Target="../slides/slide12.xml"/><Relationship Id="rId6" Type="http://schemas.openxmlformats.org/officeDocument/2006/relationships/slide" Target="../slides/slide10.xml"/><Relationship Id="rId5" Type="http://schemas.openxmlformats.org/officeDocument/2006/relationships/slide" Target="../slides/slide9.xml"/><Relationship Id="rId4" Type="http://schemas.openxmlformats.org/officeDocument/2006/relationships/slide" Target="../slides/slide15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3.xml"/><Relationship Id="rId3" Type="http://schemas.openxmlformats.org/officeDocument/2006/relationships/slide" Target="../slides/slide21.xml"/><Relationship Id="rId7" Type="http://schemas.openxmlformats.org/officeDocument/2006/relationships/slide" Target="../slides/slide18.xml"/><Relationship Id="rId2" Type="http://schemas.openxmlformats.org/officeDocument/2006/relationships/slide" Target="../slides/slide20.xml"/><Relationship Id="rId1" Type="http://schemas.openxmlformats.org/officeDocument/2006/relationships/slide" Target="../slides/slide19.xml"/><Relationship Id="rId6" Type="http://schemas.openxmlformats.org/officeDocument/2006/relationships/slide" Target="../slides/slide17.xml"/><Relationship Id="rId11" Type="http://schemas.openxmlformats.org/officeDocument/2006/relationships/slide" Target="../slides/slide26.xml"/><Relationship Id="rId5" Type="http://schemas.openxmlformats.org/officeDocument/2006/relationships/slide" Target="../slides/slide16.xml"/><Relationship Id="rId10" Type="http://schemas.openxmlformats.org/officeDocument/2006/relationships/slide" Target="../slides/slide25.xml"/><Relationship Id="rId4" Type="http://schemas.openxmlformats.org/officeDocument/2006/relationships/slide" Target="../slides/slide22.xml"/><Relationship Id="rId9" Type="http://schemas.openxmlformats.org/officeDocument/2006/relationships/slide" Target="../slides/slide2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F6E4EE-2E90-4478-96E6-E43A716CB0CB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3FAEAC4-8264-41FC-A7FF-0A09794AC155}">
      <dgm:prSet phldrT="[Texte]" custT="1"/>
      <dgm:spPr/>
      <dgm:t>
        <a:bodyPr/>
        <a:lstStyle/>
        <a:p>
          <a:pPr algn="l"/>
          <a:r>
            <a:rPr lang="fr-FR" sz="1800" kern="1200" dirty="0">
              <a:highlight>
                <a:srgbClr val="808000"/>
              </a:highlight>
            </a:rPr>
            <a:t>P-1 La </a:t>
          </a:r>
          <a:r>
            <a:rPr lang="fr-FR" sz="1800" kern="1200" dirty="0">
              <a:solidFill>
                <a:prstClr val="white"/>
              </a:solidFill>
              <a:highlight>
                <a:srgbClr val="808000"/>
              </a:highlight>
              <a:latin typeface="Calibri" panose="020F0502020204030204"/>
              <a:ea typeface="+mn-ea"/>
              <a:cs typeface="+mn-cs"/>
            </a:rPr>
            <a:t>commercialisation </a:t>
          </a:r>
          <a:r>
            <a:rPr lang="fr-FR" sz="1800" kern="1200" dirty="0">
              <a:highlight>
                <a:srgbClr val="808000"/>
              </a:highlight>
            </a:rPr>
            <a:t>de l’Offre Full Services et son suivi commercial  </a:t>
          </a:r>
          <a:r>
            <a:rPr lang="fr-FR" sz="1200" kern="1200" dirty="0">
              <a:highlight>
                <a:srgbClr val="808000"/>
              </a:highlight>
            </a:rPr>
            <a:t>(avec les sous-processus)</a:t>
          </a:r>
        </a:p>
      </dgm:t>
    </dgm:pt>
    <dgm:pt modelId="{6D3B728A-312F-414A-8A48-DA765E3D17E0}" type="parTrans" cxnId="{C9A85B08-D8FE-4AE6-896A-DFDDAD305E1E}">
      <dgm:prSet/>
      <dgm:spPr/>
      <dgm:t>
        <a:bodyPr/>
        <a:lstStyle/>
        <a:p>
          <a:endParaRPr lang="fr-FR"/>
        </a:p>
      </dgm:t>
    </dgm:pt>
    <dgm:pt modelId="{DF161ABB-2441-453C-A6FC-00775BEE3BAA}" type="sibTrans" cxnId="{C9A85B08-D8FE-4AE6-896A-DFDDAD305E1E}">
      <dgm:prSet/>
      <dgm:spPr/>
      <dgm:t>
        <a:bodyPr/>
        <a:lstStyle/>
        <a:p>
          <a:endParaRPr lang="fr-FR"/>
        </a:p>
      </dgm:t>
    </dgm:pt>
    <dgm:pt modelId="{71B123DB-2D5B-49B8-AF9D-7598D1EC4A2C}">
      <dgm:prSet phldrT="[Texte]" custT="1"/>
      <dgm:spPr/>
      <dgm:t>
        <a:bodyPr/>
        <a:lstStyle/>
        <a:p>
          <a:r>
            <a:rPr lang="fr-FR" sz="1800" dirty="0">
              <a:highlight>
                <a:srgbClr val="800000"/>
              </a:highlight>
            </a:rPr>
            <a:t>P-2 Les préalables à la mise en œuvre de la prestation</a:t>
          </a:r>
        </a:p>
        <a:p>
          <a:r>
            <a:rPr lang="fr-FR" sz="1200" dirty="0">
              <a:highlight>
                <a:srgbClr val="800000"/>
              </a:highlight>
            </a:rPr>
            <a:t> (avec les sous-processus)</a:t>
          </a:r>
        </a:p>
      </dgm:t>
    </dgm:pt>
    <dgm:pt modelId="{D74040CC-FDAE-408E-996B-4201DFE4A7B3}" type="parTrans" cxnId="{FDB5D174-4D8A-4E27-B013-6535B3E888EF}">
      <dgm:prSet/>
      <dgm:spPr/>
      <dgm:t>
        <a:bodyPr/>
        <a:lstStyle/>
        <a:p>
          <a:endParaRPr lang="fr-FR"/>
        </a:p>
      </dgm:t>
    </dgm:pt>
    <dgm:pt modelId="{F3B690D2-A053-4C73-AEBF-18B4E11F75A4}" type="sibTrans" cxnId="{FDB5D174-4D8A-4E27-B013-6535B3E888EF}">
      <dgm:prSet/>
      <dgm:spPr/>
      <dgm:t>
        <a:bodyPr/>
        <a:lstStyle/>
        <a:p>
          <a:endParaRPr lang="fr-FR"/>
        </a:p>
      </dgm:t>
    </dgm:pt>
    <dgm:pt modelId="{8768EBA8-6ACA-4CA0-9D65-E1F7525954E8}">
      <dgm:prSet phldrT="[Texte]" custT="1"/>
      <dgm:spPr/>
      <dgm:t>
        <a:bodyPr/>
        <a:lstStyle/>
        <a:p>
          <a:r>
            <a:rPr lang="fr-FR" sz="1800" dirty="0">
              <a:highlight>
                <a:srgbClr val="008080"/>
              </a:highlight>
            </a:rPr>
            <a:t>P3-La Gestion des opérations (Le Run)   </a:t>
          </a:r>
        </a:p>
        <a:p>
          <a:r>
            <a:rPr lang="fr-FR" sz="1800" dirty="0">
              <a:highlight>
                <a:srgbClr val="008080"/>
              </a:highlight>
            </a:rPr>
            <a:t> </a:t>
          </a:r>
          <a:r>
            <a:rPr lang="fr-FR" sz="1200" dirty="0">
              <a:highlight>
                <a:srgbClr val="008080"/>
              </a:highlight>
            </a:rPr>
            <a:t>(avec les sous-processus)</a:t>
          </a:r>
        </a:p>
      </dgm:t>
    </dgm:pt>
    <dgm:pt modelId="{1C2D8DD0-1B4C-441E-850B-0A6377A33468}" type="parTrans" cxnId="{1F8F4AD5-99E0-409D-ADF3-253679DD0A7B}">
      <dgm:prSet/>
      <dgm:spPr/>
      <dgm:t>
        <a:bodyPr/>
        <a:lstStyle/>
        <a:p>
          <a:endParaRPr lang="fr-FR"/>
        </a:p>
      </dgm:t>
    </dgm:pt>
    <dgm:pt modelId="{529D35AF-F841-4944-AEAF-76AEECB8DD20}" type="sibTrans" cxnId="{1F8F4AD5-99E0-409D-ADF3-253679DD0A7B}">
      <dgm:prSet/>
      <dgm:spPr/>
      <dgm:t>
        <a:bodyPr/>
        <a:lstStyle/>
        <a:p>
          <a:endParaRPr lang="fr-FR"/>
        </a:p>
      </dgm:t>
    </dgm:pt>
    <dgm:pt modelId="{51475B7F-35FF-4DD8-B7C1-44256A4262D5}" type="pres">
      <dgm:prSet presAssocID="{97F6E4EE-2E90-4478-96E6-E43A716CB0CB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C6330B9D-3BF1-4664-AD19-2F42ACCB998C}" type="pres">
      <dgm:prSet presAssocID="{D3FAEAC4-8264-41FC-A7FF-0A09794AC155}" presName="parentText1" presStyleLbl="node1" presStyleIdx="0" presStyleCnt="3" custScaleX="82955" custScaleY="109986" custLinFactNeighborX="6103" custLinFactNeighborY="-78483">
        <dgm:presLayoutVars>
          <dgm:chMax/>
          <dgm:chPref val="3"/>
          <dgm:bulletEnabled val="1"/>
        </dgm:presLayoutVars>
      </dgm:prSet>
      <dgm:spPr/>
    </dgm:pt>
    <dgm:pt modelId="{9765ECD3-804A-4936-B433-F8ED11C1F7AF}" type="pres">
      <dgm:prSet presAssocID="{71B123DB-2D5B-49B8-AF9D-7598D1EC4A2C}" presName="parentText2" presStyleLbl="node1" presStyleIdx="1" presStyleCnt="3" custScaleX="117704" custScaleY="100222" custLinFactNeighborX="-2746" custLinFactNeighborY="-27263">
        <dgm:presLayoutVars>
          <dgm:chMax/>
          <dgm:chPref val="3"/>
          <dgm:bulletEnabled val="1"/>
        </dgm:presLayoutVars>
      </dgm:prSet>
      <dgm:spPr/>
    </dgm:pt>
    <dgm:pt modelId="{982C14D6-398C-4640-8D37-BD4C512D6FFC}" type="pres">
      <dgm:prSet presAssocID="{8768EBA8-6ACA-4CA0-9D65-E1F7525954E8}" presName="parentText3" presStyleLbl="node1" presStyleIdx="2" presStyleCnt="3" custScaleX="166247" custScaleY="101041" custLinFactNeighborX="-9247" custLinFactNeighborY="21251">
        <dgm:presLayoutVars>
          <dgm:chMax/>
          <dgm:chPref val="3"/>
          <dgm:bulletEnabled val="1"/>
        </dgm:presLayoutVars>
      </dgm:prSet>
      <dgm:spPr/>
    </dgm:pt>
  </dgm:ptLst>
  <dgm:cxnLst>
    <dgm:cxn modelId="{C3A85605-74C4-4CCA-BF63-A0EA6408EC69}" type="presOf" srcId="{8768EBA8-6ACA-4CA0-9D65-E1F7525954E8}" destId="{982C14D6-398C-4640-8D37-BD4C512D6FFC}" srcOrd="0" destOrd="0" presId="urn:microsoft.com/office/officeart/2009/3/layout/IncreasingArrowsProcess"/>
    <dgm:cxn modelId="{C9A85B08-D8FE-4AE6-896A-DFDDAD305E1E}" srcId="{97F6E4EE-2E90-4478-96E6-E43A716CB0CB}" destId="{D3FAEAC4-8264-41FC-A7FF-0A09794AC155}" srcOrd="0" destOrd="0" parTransId="{6D3B728A-312F-414A-8A48-DA765E3D17E0}" sibTransId="{DF161ABB-2441-453C-A6FC-00775BEE3BAA}"/>
    <dgm:cxn modelId="{93E82C5B-232F-4891-B960-14595DCB9689}" type="presOf" srcId="{D3FAEAC4-8264-41FC-A7FF-0A09794AC155}" destId="{C6330B9D-3BF1-4664-AD19-2F42ACCB998C}" srcOrd="0" destOrd="0" presId="urn:microsoft.com/office/officeart/2009/3/layout/IncreasingArrowsProcess"/>
    <dgm:cxn modelId="{8F5A2E74-002A-4F75-8B5A-E0509B229D4D}" type="presOf" srcId="{97F6E4EE-2E90-4478-96E6-E43A716CB0CB}" destId="{51475B7F-35FF-4DD8-B7C1-44256A4262D5}" srcOrd="0" destOrd="0" presId="urn:microsoft.com/office/officeart/2009/3/layout/IncreasingArrowsProcess"/>
    <dgm:cxn modelId="{FDB5D174-4D8A-4E27-B013-6535B3E888EF}" srcId="{97F6E4EE-2E90-4478-96E6-E43A716CB0CB}" destId="{71B123DB-2D5B-49B8-AF9D-7598D1EC4A2C}" srcOrd="1" destOrd="0" parTransId="{D74040CC-FDAE-408E-996B-4201DFE4A7B3}" sibTransId="{F3B690D2-A053-4C73-AEBF-18B4E11F75A4}"/>
    <dgm:cxn modelId="{32DA517E-0773-4214-A164-EFB95FD521F4}" type="presOf" srcId="{71B123DB-2D5B-49B8-AF9D-7598D1EC4A2C}" destId="{9765ECD3-804A-4936-B433-F8ED11C1F7AF}" srcOrd="0" destOrd="0" presId="urn:microsoft.com/office/officeart/2009/3/layout/IncreasingArrowsProcess"/>
    <dgm:cxn modelId="{1F8F4AD5-99E0-409D-ADF3-253679DD0A7B}" srcId="{97F6E4EE-2E90-4478-96E6-E43A716CB0CB}" destId="{8768EBA8-6ACA-4CA0-9D65-E1F7525954E8}" srcOrd="2" destOrd="0" parTransId="{1C2D8DD0-1B4C-441E-850B-0A6377A33468}" sibTransId="{529D35AF-F841-4944-AEAF-76AEECB8DD20}"/>
    <dgm:cxn modelId="{7496152D-11DD-4B84-8100-6B887A2AADA6}" type="presParOf" srcId="{51475B7F-35FF-4DD8-B7C1-44256A4262D5}" destId="{C6330B9D-3BF1-4664-AD19-2F42ACCB998C}" srcOrd="0" destOrd="0" presId="urn:microsoft.com/office/officeart/2009/3/layout/IncreasingArrowsProcess"/>
    <dgm:cxn modelId="{2C2FEB7A-44FB-4921-A68D-430A42359579}" type="presParOf" srcId="{51475B7F-35FF-4DD8-B7C1-44256A4262D5}" destId="{9765ECD3-804A-4936-B433-F8ED11C1F7AF}" srcOrd="1" destOrd="0" presId="urn:microsoft.com/office/officeart/2009/3/layout/IncreasingArrowsProcess"/>
    <dgm:cxn modelId="{0F629CB9-54B3-454B-B082-438877CE57A9}" type="presParOf" srcId="{51475B7F-35FF-4DD8-B7C1-44256A4262D5}" destId="{982C14D6-398C-4640-8D37-BD4C512D6FFC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36B178-B9ED-489A-894C-A80B81B4BE1D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70FDF1D-D07B-4B99-A7CF-BBCBB1C112E6}">
      <dgm:prSet phldrT="[Texte]"/>
      <dgm:spPr/>
      <dgm:t>
        <a:bodyPr/>
        <a:lstStyle/>
        <a:p>
          <a:endParaRPr lang="fr-FR" dirty="0"/>
        </a:p>
      </dgm:t>
    </dgm:pt>
    <dgm:pt modelId="{B5AF34DD-3274-401F-863A-A9C3735A8C2D}" type="parTrans" cxnId="{B850260F-5C6B-4DCB-93EF-5CA52ED3B826}">
      <dgm:prSet/>
      <dgm:spPr/>
      <dgm:t>
        <a:bodyPr/>
        <a:lstStyle/>
        <a:p>
          <a:endParaRPr lang="fr-FR"/>
        </a:p>
      </dgm:t>
    </dgm:pt>
    <dgm:pt modelId="{D7431044-DC32-4EEA-8C62-DF6E8AAD2706}" type="sibTrans" cxnId="{B850260F-5C6B-4DCB-93EF-5CA52ED3B826}">
      <dgm:prSet/>
      <dgm:spPr/>
      <dgm:t>
        <a:bodyPr/>
        <a:lstStyle/>
        <a:p>
          <a:endParaRPr lang="fr-FR"/>
        </a:p>
      </dgm:t>
    </dgm:pt>
    <dgm:pt modelId="{54A8531C-BC94-4EAD-9ADF-5DC1F0DD6148}">
      <dgm:prSet phldrT="[Texte]"/>
      <dgm:spPr/>
      <dgm:t>
        <a:bodyPr/>
        <a:lstStyle/>
        <a:p>
          <a:endParaRPr lang="fr-FR" dirty="0"/>
        </a:p>
      </dgm:t>
    </dgm:pt>
    <dgm:pt modelId="{21EE59E4-2AF3-49D0-B961-63AA2471A86A}" type="parTrans" cxnId="{F841BF08-8FB4-447F-ADD2-7BBA634C4CD7}">
      <dgm:prSet/>
      <dgm:spPr/>
      <dgm:t>
        <a:bodyPr/>
        <a:lstStyle/>
        <a:p>
          <a:endParaRPr lang="fr-FR"/>
        </a:p>
      </dgm:t>
    </dgm:pt>
    <dgm:pt modelId="{2816F0FB-43A2-4FB7-87F5-BA9DFDE3500C}" type="sibTrans" cxnId="{F841BF08-8FB4-447F-ADD2-7BBA634C4CD7}">
      <dgm:prSet/>
      <dgm:spPr/>
      <dgm:t>
        <a:bodyPr/>
        <a:lstStyle/>
        <a:p>
          <a:endParaRPr lang="fr-FR"/>
        </a:p>
      </dgm:t>
    </dgm:pt>
    <dgm:pt modelId="{732EF7BD-5877-4732-9F5E-D87088A7AA07}">
      <dgm:prSet custT="1"/>
      <dgm:spPr/>
      <dgm:t>
        <a:bodyPr/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dirty="0">
              <a:solidFill>
                <a:prstClr val="white"/>
              </a:solidFill>
              <a:highlight>
                <a:srgbClr val="008080"/>
              </a:highlight>
              <a:latin typeface="Calibri" panose="020F0502020204030204"/>
              <a:ea typeface="+mn-ea"/>
              <a:cs typeface="+mn-cs"/>
            </a:rPr>
            <a:t>P1-1 </a:t>
          </a:r>
        </a:p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dirty="0">
              <a:solidFill>
                <a:prstClr val="white"/>
              </a:solidFill>
              <a:highlight>
                <a:srgbClr val="008080"/>
              </a:highlight>
              <a:latin typeface="Calibri" panose="020F0502020204030204"/>
              <a:ea typeface="+mn-ea"/>
              <a:cs typeface="+mn-cs"/>
            </a:rPr>
            <a:t>La </a:t>
          </a:r>
          <a:r>
            <a:rPr lang="fr-FR" sz="2700" kern="1200" dirty="0" err="1">
              <a:solidFill>
                <a:prstClr val="white"/>
              </a:solidFill>
              <a:highlight>
                <a:srgbClr val="008080"/>
              </a:highlight>
              <a:latin typeface="Calibri" panose="020F0502020204030204"/>
              <a:ea typeface="+mn-ea"/>
              <a:cs typeface="+mn-cs"/>
            </a:rPr>
            <a:t>pré-vente</a:t>
          </a:r>
          <a:endParaRPr lang="fr-FR" sz="2700" kern="1200" dirty="0">
            <a:solidFill>
              <a:prstClr val="white"/>
            </a:solidFill>
            <a:highlight>
              <a:srgbClr val="008080"/>
            </a:highlight>
            <a:latin typeface="Calibri" panose="020F0502020204030204"/>
            <a:ea typeface="+mn-ea"/>
            <a:cs typeface="+mn-cs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23D887F7-E457-441D-9F1E-6555F3FFF63E}" type="parTrans" cxnId="{448E9200-E28C-4A24-B141-F4BED7F6C5FD}">
      <dgm:prSet/>
      <dgm:spPr/>
      <dgm:t>
        <a:bodyPr/>
        <a:lstStyle/>
        <a:p>
          <a:endParaRPr lang="fr-FR"/>
        </a:p>
      </dgm:t>
    </dgm:pt>
    <dgm:pt modelId="{C47DDB59-DF64-4566-AE7E-565FC4F63B34}" type="sibTrans" cxnId="{448E9200-E28C-4A24-B141-F4BED7F6C5FD}">
      <dgm:prSet/>
      <dgm:spPr/>
      <dgm:t>
        <a:bodyPr/>
        <a:lstStyle/>
        <a:p>
          <a:endParaRPr lang="fr-FR"/>
        </a:p>
      </dgm:t>
    </dgm:pt>
    <dgm:pt modelId="{2C612104-FA96-4D24-9DD3-B8F6E1A1EE5E}">
      <dgm:prSet/>
      <dgm:spPr/>
      <dgm:t>
        <a:bodyPr/>
        <a:lstStyle/>
        <a:p>
          <a:r>
            <a:rPr lang="fr-FR" dirty="0">
              <a:highlight>
                <a:srgbClr val="008080"/>
              </a:highlight>
            </a:rPr>
            <a:t>P1-2 La vente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68E1C569-8D8A-4A40-B612-F7FB560DF886}" type="parTrans" cxnId="{DDFC2444-D0A3-4E88-9E66-C17133E9D345}">
      <dgm:prSet/>
      <dgm:spPr/>
      <dgm:t>
        <a:bodyPr/>
        <a:lstStyle/>
        <a:p>
          <a:endParaRPr lang="fr-FR"/>
        </a:p>
      </dgm:t>
    </dgm:pt>
    <dgm:pt modelId="{FB67B96F-3AD2-446D-98E9-9BEDD216F9E9}" type="sibTrans" cxnId="{DDFC2444-D0A3-4E88-9E66-C17133E9D345}">
      <dgm:prSet/>
      <dgm:spPr/>
      <dgm:t>
        <a:bodyPr/>
        <a:lstStyle/>
        <a:p>
          <a:endParaRPr lang="fr-FR"/>
        </a:p>
      </dgm:t>
    </dgm:pt>
    <dgm:pt modelId="{93FD5552-513E-4AAB-801D-100B584AA330}">
      <dgm:prSet/>
      <dgm:spPr/>
      <dgm:t>
        <a:bodyPr/>
        <a:lstStyle/>
        <a:p>
          <a:endParaRPr lang="fr-FR" dirty="0"/>
        </a:p>
      </dgm:t>
    </dgm:pt>
    <dgm:pt modelId="{1FE07BA0-2CAD-4274-9A2C-9AB33FAF8093}" type="parTrans" cxnId="{442BDC25-DBCC-4282-9261-9E7629FDAEB4}">
      <dgm:prSet/>
      <dgm:spPr/>
      <dgm:t>
        <a:bodyPr/>
        <a:lstStyle/>
        <a:p>
          <a:endParaRPr lang="fr-FR"/>
        </a:p>
      </dgm:t>
    </dgm:pt>
    <dgm:pt modelId="{43AB48F9-D238-4065-B2BF-5127A83C8E41}" type="sibTrans" cxnId="{442BDC25-DBCC-4282-9261-9E7629FDAEB4}">
      <dgm:prSet/>
      <dgm:spPr/>
      <dgm:t>
        <a:bodyPr/>
        <a:lstStyle/>
        <a:p>
          <a:endParaRPr lang="fr-FR"/>
        </a:p>
      </dgm:t>
    </dgm:pt>
    <dgm:pt modelId="{41C862DE-5C90-427F-8775-A5141EDE952C}" type="pres">
      <dgm:prSet presAssocID="{6436B178-B9ED-489A-894C-A80B81B4BE1D}" presName="diagram" presStyleCnt="0">
        <dgm:presLayoutVars>
          <dgm:dir/>
          <dgm:resizeHandles val="exact"/>
        </dgm:presLayoutVars>
      </dgm:prSet>
      <dgm:spPr/>
    </dgm:pt>
    <dgm:pt modelId="{DA85E1AD-0534-4690-9A26-CB9E8CE41E9D}" type="pres">
      <dgm:prSet presAssocID="{732EF7BD-5877-4732-9F5E-D87088A7AA07}" presName="node" presStyleLbl="node1" presStyleIdx="0" presStyleCnt="5" custScaleX="117016" custScaleY="180158">
        <dgm:presLayoutVars>
          <dgm:bulletEnabled val="1"/>
        </dgm:presLayoutVars>
      </dgm:prSet>
      <dgm:spPr/>
    </dgm:pt>
    <dgm:pt modelId="{5A3FF567-F69E-44EE-B14B-FF7E8F092B99}" type="pres">
      <dgm:prSet presAssocID="{C47DDB59-DF64-4566-AE7E-565FC4F63B34}" presName="sibTrans" presStyleLbl="sibTrans2D1" presStyleIdx="0" presStyleCnt="4" custLinFactNeighborX="-2033" custLinFactNeighborY="-34760"/>
      <dgm:spPr/>
    </dgm:pt>
    <dgm:pt modelId="{9EBF8753-BF37-4F6C-A558-39E9B2DDED66}" type="pres">
      <dgm:prSet presAssocID="{C47DDB59-DF64-4566-AE7E-565FC4F63B34}" presName="connectorText" presStyleLbl="sibTrans2D1" presStyleIdx="0" presStyleCnt="4"/>
      <dgm:spPr/>
    </dgm:pt>
    <dgm:pt modelId="{58D80951-32CB-49F8-8901-F6BE09D939C2}" type="pres">
      <dgm:prSet presAssocID="{2C612104-FA96-4D24-9DD3-B8F6E1A1EE5E}" presName="node" presStyleLbl="node1" presStyleIdx="1" presStyleCnt="5" custScaleX="98557" custScaleY="189378">
        <dgm:presLayoutVars>
          <dgm:bulletEnabled val="1"/>
        </dgm:presLayoutVars>
      </dgm:prSet>
      <dgm:spPr/>
    </dgm:pt>
    <dgm:pt modelId="{64C3A15A-5022-4547-B144-78710345E6EA}" type="pres">
      <dgm:prSet presAssocID="{FB67B96F-3AD2-446D-98E9-9BEDD216F9E9}" presName="sibTrans" presStyleLbl="sibTrans2D1" presStyleIdx="1" presStyleCnt="4"/>
      <dgm:spPr/>
    </dgm:pt>
    <dgm:pt modelId="{FAF2AC5C-7804-40EE-BAC7-0E138E177870}" type="pres">
      <dgm:prSet presAssocID="{FB67B96F-3AD2-446D-98E9-9BEDD216F9E9}" presName="connectorText" presStyleLbl="sibTrans2D1" presStyleIdx="1" presStyleCnt="4"/>
      <dgm:spPr/>
    </dgm:pt>
    <dgm:pt modelId="{1A000235-17B3-4B8D-9CD4-E8B4B3C71095}" type="pres">
      <dgm:prSet presAssocID="{93FD5552-513E-4AAB-801D-100B584AA330}" presName="node" presStyleLbl="node1" presStyleIdx="2" presStyleCnt="5">
        <dgm:presLayoutVars>
          <dgm:bulletEnabled val="1"/>
        </dgm:presLayoutVars>
      </dgm:prSet>
      <dgm:spPr/>
    </dgm:pt>
    <dgm:pt modelId="{F45B00BC-9320-4C5E-A443-91DBF59A4D9C}" type="pres">
      <dgm:prSet presAssocID="{43AB48F9-D238-4065-B2BF-5127A83C8E41}" presName="sibTrans" presStyleLbl="sibTrans2D1" presStyleIdx="2" presStyleCnt="4"/>
      <dgm:spPr/>
    </dgm:pt>
    <dgm:pt modelId="{1B3645A3-01B8-48F4-94F4-B7FB5DE53C57}" type="pres">
      <dgm:prSet presAssocID="{43AB48F9-D238-4065-B2BF-5127A83C8E41}" presName="connectorText" presStyleLbl="sibTrans2D1" presStyleIdx="2" presStyleCnt="4"/>
      <dgm:spPr/>
    </dgm:pt>
    <dgm:pt modelId="{E44291DD-087E-4165-B278-6ACE760EDC44}" type="pres">
      <dgm:prSet presAssocID="{970FDF1D-D07B-4B99-A7CF-BBCBB1C112E6}" presName="node" presStyleLbl="node1" presStyleIdx="3" presStyleCnt="5">
        <dgm:presLayoutVars>
          <dgm:bulletEnabled val="1"/>
        </dgm:presLayoutVars>
      </dgm:prSet>
      <dgm:spPr/>
    </dgm:pt>
    <dgm:pt modelId="{4601DFFD-34C5-4383-BFD9-827BDD779E81}" type="pres">
      <dgm:prSet presAssocID="{D7431044-DC32-4EEA-8C62-DF6E8AAD2706}" presName="sibTrans" presStyleLbl="sibTrans2D1" presStyleIdx="3" presStyleCnt="4"/>
      <dgm:spPr/>
    </dgm:pt>
    <dgm:pt modelId="{5A45240F-6F3B-42BA-AA3E-CF2C217E0286}" type="pres">
      <dgm:prSet presAssocID="{D7431044-DC32-4EEA-8C62-DF6E8AAD2706}" presName="connectorText" presStyleLbl="sibTrans2D1" presStyleIdx="3" presStyleCnt="4"/>
      <dgm:spPr/>
    </dgm:pt>
    <dgm:pt modelId="{F2266B25-8B6E-4C9B-ABF2-B932FDD92B09}" type="pres">
      <dgm:prSet presAssocID="{54A8531C-BC94-4EAD-9ADF-5DC1F0DD6148}" presName="node" presStyleLbl="node1" presStyleIdx="4" presStyleCnt="5">
        <dgm:presLayoutVars>
          <dgm:bulletEnabled val="1"/>
        </dgm:presLayoutVars>
      </dgm:prSet>
      <dgm:spPr/>
    </dgm:pt>
  </dgm:ptLst>
  <dgm:cxnLst>
    <dgm:cxn modelId="{448E9200-E28C-4A24-B141-F4BED7F6C5FD}" srcId="{6436B178-B9ED-489A-894C-A80B81B4BE1D}" destId="{732EF7BD-5877-4732-9F5E-D87088A7AA07}" srcOrd="0" destOrd="0" parTransId="{23D887F7-E457-441D-9F1E-6555F3FFF63E}" sibTransId="{C47DDB59-DF64-4566-AE7E-565FC4F63B34}"/>
    <dgm:cxn modelId="{F841BF08-8FB4-447F-ADD2-7BBA634C4CD7}" srcId="{6436B178-B9ED-489A-894C-A80B81B4BE1D}" destId="{54A8531C-BC94-4EAD-9ADF-5DC1F0DD6148}" srcOrd="4" destOrd="0" parTransId="{21EE59E4-2AF3-49D0-B961-63AA2471A86A}" sibTransId="{2816F0FB-43A2-4FB7-87F5-BA9DFDE3500C}"/>
    <dgm:cxn modelId="{14FE900D-2D87-47DB-9F73-6232E202C1B7}" type="presOf" srcId="{43AB48F9-D238-4065-B2BF-5127A83C8E41}" destId="{1B3645A3-01B8-48F4-94F4-B7FB5DE53C57}" srcOrd="1" destOrd="0" presId="urn:microsoft.com/office/officeart/2005/8/layout/process5"/>
    <dgm:cxn modelId="{B850260F-5C6B-4DCB-93EF-5CA52ED3B826}" srcId="{6436B178-B9ED-489A-894C-A80B81B4BE1D}" destId="{970FDF1D-D07B-4B99-A7CF-BBCBB1C112E6}" srcOrd="3" destOrd="0" parTransId="{B5AF34DD-3274-401F-863A-A9C3735A8C2D}" sibTransId="{D7431044-DC32-4EEA-8C62-DF6E8AAD2706}"/>
    <dgm:cxn modelId="{442BDC25-DBCC-4282-9261-9E7629FDAEB4}" srcId="{6436B178-B9ED-489A-894C-A80B81B4BE1D}" destId="{93FD5552-513E-4AAB-801D-100B584AA330}" srcOrd="2" destOrd="0" parTransId="{1FE07BA0-2CAD-4274-9A2C-9AB33FAF8093}" sibTransId="{43AB48F9-D238-4065-B2BF-5127A83C8E41}"/>
    <dgm:cxn modelId="{F37D9E28-494E-43C9-B072-0F583A2AFA5A}" type="presOf" srcId="{732EF7BD-5877-4732-9F5E-D87088A7AA07}" destId="{DA85E1AD-0534-4690-9A26-CB9E8CE41E9D}" srcOrd="0" destOrd="0" presId="urn:microsoft.com/office/officeart/2005/8/layout/process5"/>
    <dgm:cxn modelId="{50D3925D-921D-42CC-A791-67AC727E91CA}" type="presOf" srcId="{D7431044-DC32-4EEA-8C62-DF6E8AAD2706}" destId="{4601DFFD-34C5-4383-BFD9-827BDD779E81}" srcOrd="0" destOrd="0" presId="urn:microsoft.com/office/officeart/2005/8/layout/process5"/>
    <dgm:cxn modelId="{DDFC2444-D0A3-4E88-9E66-C17133E9D345}" srcId="{6436B178-B9ED-489A-894C-A80B81B4BE1D}" destId="{2C612104-FA96-4D24-9DD3-B8F6E1A1EE5E}" srcOrd="1" destOrd="0" parTransId="{68E1C569-8D8A-4A40-B612-F7FB560DF886}" sibTransId="{FB67B96F-3AD2-446D-98E9-9BEDD216F9E9}"/>
    <dgm:cxn modelId="{3A568B48-C8EF-4D57-84C6-C19F666FD9E7}" type="presOf" srcId="{43AB48F9-D238-4065-B2BF-5127A83C8E41}" destId="{F45B00BC-9320-4C5E-A443-91DBF59A4D9C}" srcOrd="0" destOrd="0" presId="urn:microsoft.com/office/officeart/2005/8/layout/process5"/>
    <dgm:cxn modelId="{3E410359-7165-4010-92D3-5EFE1F4C29AA}" type="presOf" srcId="{54A8531C-BC94-4EAD-9ADF-5DC1F0DD6148}" destId="{F2266B25-8B6E-4C9B-ABF2-B932FDD92B09}" srcOrd="0" destOrd="0" presId="urn:microsoft.com/office/officeart/2005/8/layout/process5"/>
    <dgm:cxn modelId="{8EA65B9E-25F4-4DA6-A71E-5C40279DD3AB}" type="presOf" srcId="{C47DDB59-DF64-4566-AE7E-565FC4F63B34}" destId="{9EBF8753-BF37-4F6C-A558-39E9B2DDED66}" srcOrd="1" destOrd="0" presId="urn:microsoft.com/office/officeart/2005/8/layout/process5"/>
    <dgm:cxn modelId="{B40101A3-A0E3-43C9-BB1F-6B128711DA5A}" type="presOf" srcId="{970FDF1D-D07B-4B99-A7CF-BBCBB1C112E6}" destId="{E44291DD-087E-4165-B278-6ACE760EDC44}" srcOrd="0" destOrd="0" presId="urn:microsoft.com/office/officeart/2005/8/layout/process5"/>
    <dgm:cxn modelId="{61B6CCB0-3B1D-4C7E-BE11-72C5AC519711}" type="presOf" srcId="{6436B178-B9ED-489A-894C-A80B81B4BE1D}" destId="{41C862DE-5C90-427F-8775-A5141EDE952C}" srcOrd="0" destOrd="0" presId="urn:microsoft.com/office/officeart/2005/8/layout/process5"/>
    <dgm:cxn modelId="{9A3B3DB3-303F-4F9E-A2D2-DC55987E8699}" type="presOf" srcId="{FB67B96F-3AD2-446D-98E9-9BEDD216F9E9}" destId="{FAF2AC5C-7804-40EE-BAC7-0E138E177870}" srcOrd="1" destOrd="0" presId="urn:microsoft.com/office/officeart/2005/8/layout/process5"/>
    <dgm:cxn modelId="{CE0DF1C9-C685-4ED5-AFED-78DC69EDD38A}" type="presOf" srcId="{D7431044-DC32-4EEA-8C62-DF6E8AAD2706}" destId="{5A45240F-6F3B-42BA-AA3E-CF2C217E0286}" srcOrd="1" destOrd="0" presId="urn:microsoft.com/office/officeart/2005/8/layout/process5"/>
    <dgm:cxn modelId="{8710F9CA-A160-487B-8E1A-16A75B6D9238}" type="presOf" srcId="{FB67B96F-3AD2-446D-98E9-9BEDD216F9E9}" destId="{64C3A15A-5022-4547-B144-78710345E6EA}" srcOrd="0" destOrd="0" presId="urn:microsoft.com/office/officeart/2005/8/layout/process5"/>
    <dgm:cxn modelId="{A1A1A3D0-020A-4D9B-942D-7541AD65395C}" type="presOf" srcId="{93FD5552-513E-4AAB-801D-100B584AA330}" destId="{1A000235-17B3-4B8D-9CD4-E8B4B3C71095}" srcOrd="0" destOrd="0" presId="urn:microsoft.com/office/officeart/2005/8/layout/process5"/>
    <dgm:cxn modelId="{97A097E8-8CDC-4DD2-AE24-B0A42EF3423A}" type="presOf" srcId="{C47DDB59-DF64-4566-AE7E-565FC4F63B34}" destId="{5A3FF567-F69E-44EE-B14B-FF7E8F092B99}" srcOrd="0" destOrd="0" presId="urn:microsoft.com/office/officeart/2005/8/layout/process5"/>
    <dgm:cxn modelId="{93C15EF8-48A9-4F01-910C-093E8E854608}" type="presOf" srcId="{2C612104-FA96-4D24-9DD3-B8F6E1A1EE5E}" destId="{58D80951-32CB-49F8-8901-F6BE09D939C2}" srcOrd="0" destOrd="0" presId="urn:microsoft.com/office/officeart/2005/8/layout/process5"/>
    <dgm:cxn modelId="{B0F74165-2965-44CD-AE83-03F921EEAD7A}" type="presParOf" srcId="{41C862DE-5C90-427F-8775-A5141EDE952C}" destId="{DA85E1AD-0534-4690-9A26-CB9E8CE41E9D}" srcOrd="0" destOrd="0" presId="urn:microsoft.com/office/officeart/2005/8/layout/process5"/>
    <dgm:cxn modelId="{60715E2A-C7A6-4140-BC7C-AEC7F85D95F5}" type="presParOf" srcId="{41C862DE-5C90-427F-8775-A5141EDE952C}" destId="{5A3FF567-F69E-44EE-B14B-FF7E8F092B99}" srcOrd="1" destOrd="0" presId="urn:microsoft.com/office/officeart/2005/8/layout/process5"/>
    <dgm:cxn modelId="{299B23E7-DCF3-4DF3-95FB-26DA9CC41FE8}" type="presParOf" srcId="{5A3FF567-F69E-44EE-B14B-FF7E8F092B99}" destId="{9EBF8753-BF37-4F6C-A558-39E9B2DDED66}" srcOrd="0" destOrd="0" presId="urn:microsoft.com/office/officeart/2005/8/layout/process5"/>
    <dgm:cxn modelId="{07E23EF1-F1A0-40CD-BB5A-9D4C4E952EEE}" type="presParOf" srcId="{41C862DE-5C90-427F-8775-A5141EDE952C}" destId="{58D80951-32CB-49F8-8901-F6BE09D939C2}" srcOrd="2" destOrd="0" presId="urn:microsoft.com/office/officeart/2005/8/layout/process5"/>
    <dgm:cxn modelId="{A5B3E112-DC2D-43F2-9E50-8A746F10A484}" type="presParOf" srcId="{41C862DE-5C90-427F-8775-A5141EDE952C}" destId="{64C3A15A-5022-4547-B144-78710345E6EA}" srcOrd="3" destOrd="0" presId="urn:microsoft.com/office/officeart/2005/8/layout/process5"/>
    <dgm:cxn modelId="{BAC462FF-4080-4B24-B233-84AF04573655}" type="presParOf" srcId="{64C3A15A-5022-4547-B144-78710345E6EA}" destId="{FAF2AC5C-7804-40EE-BAC7-0E138E177870}" srcOrd="0" destOrd="0" presId="urn:microsoft.com/office/officeart/2005/8/layout/process5"/>
    <dgm:cxn modelId="{FF17234B-82BB-4122-B5F3-7A7F0260F959}" type="presParOf" srcId="{41C862DE-5C90-427F-8775-A5141EDE952C}" destId="{1A000235-17B3-4B8D-9CD4-E8B4B3C71095}" srcOrd="4" destOrd="0" presId="urn:microsoft.com/office/officeart/2005/8/layout/process5"/>
    <dgm:cxn modelId="{089C3DCE-D138-44D3-A13C-E17BE0E9EE12}" type="presParOf" srcId="{41C862DE-5C90-427F-8775-A5141EDE952C}" destId="{F45B00BC-9320-4C5E-A443-91DBF59A4D9C}" srcOrd="5" destOrd="0" presId="urn:microsoft.com/office/officeart/2005/8/layout/process5"/>
    <dgm:cxn modelId="{85EC30F7-B710-43FA-9D33-F6BCF19FFA00}" type="presParOf" srcId="{F45B00BC-9320-4C5E-A443-91DBF59A4D9C}" destId="{1B3645A3-01B8-48F4-94F4-B7FB5DE53C57}" srcOrd="0" destOrd="0" presId="urn:microsoft.com/office/officeart/2005/8/layout/process5"/>
    <dgm:cxn modelId="{8BBA6832-47D2-412D-ABCE-E949C3200340}" type="presParOf" srcId="{41C862DE-5C90-427F-8775-A5141EDE952C}" destId="{E44291DD-087E-4165-B278-6ACE760EDC44}" srcOrd="6" destOrd="0" presId="urn:microsoft.com/office/officeart/2005/8/layout/process5"/>
    <dgm:cxn modelId="{7EF24BB4-3FD4-48AA-A1B2-994FA12A6BE6}" type="presParOf" srcId="{41C862DE-5C90-427F-8775-A5141EDE952C}" destId="{4601DFFD-34C5-4383-BFD9-827BDD779E81}" srcOrd="7" destOrd="0" presId="urn:microsoft.com/office/officeart/2005/8/layout/process5"/>
    <dgm:cxn modelId="{E8547E5B-1715-4734-9E17-AB38145D7D35}" type="presParOf" srcId="{4601DFFD-34C5-4383-BFD9-827BDD779E81}" destId="{5A45240F-6F3B-42BA-AA3E-CF2C217E0286}" srcOrd="0" destOrd="0" presId="urn:microsoft.com/office/officeart/2005/8/layout/process5"/>
    <dgm:cxn modelId="{8D719512-E4D1-4637-9E5B-E7A0D22B4FC4}" type="presParOf" srcId="{41C862DE-5C90-427F-8775-A5141EDE952C}" destId="{F2266B25-8B6E-4C9B-ABF2-B932FDD92B09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36B178-B9ED-489A-894C-A80B81B4BE1D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70FDF1D-D07B-4B99-A7CF-BBCBB1C112E6}">
      <dgm:prSet phldrT="[Texte]" custT="1"/>
      <dgm:spPr/>
      <dgm:t>
        <a:bodyPr/>
        <a:lstStyle/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P2-4</a:t>
          </a:r>
        </a:p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 Ouverture/MAJ des services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5AF34DD-3274-401F-863A-A9C3735A8C2D}" type="parTrans" cxnId="{B850260F-5C6B-4DCB-93EF-5CA52ED3B826}">
      <dgm:prSet/>
      <dgm:spPr/>
      <dgm:t>
        <a:bodyPr/>
        <a:lstStyle/>
        <a:p>
          <a:endParaRPr lang="fr-FR"/>
        </a:p>
      </dgm:t>
    </dgm:pt>
    <dgm:pt modelId="{D7431044-DC32-4EEA-8C62-DF6E8AAD2706}" type="sibTrans" cxnId="{B850260F-5C6B-4DCB-93EF-5CA52ED3B826}">
      <dgm:prSet/>
      <dgm:spPr/>
      <dgm:t>
        <a:bodyPr/>
        <a:lstStyle/>
        <a:p>
          <a:endParaRPr lang="fr-FR"/>
        </a:p>
      </dgm:t>
    </dgm:pt>
    <dgm:pt modelId="{54A8531C-BC94-4EAD-9ADF-5DC1F0DD6148}">
      <dgm:prSet phldrT="[Texte]" custT="1"/>
      <dgm:spPr/>
      <dgm:t>
        <a:bodyPr/>
        <a:lstStyle/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P2-5 </a:t>
          </a:r>
        </a:p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MAJ référentiel MREP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21EE59E4-2AF3-49D0-B961-63AA2471A86A}" type="parTrans" cxnId="{F841BF08-8FB4-447F-ADD2-7BBA634C4CD7}">
      <dgm:prSet/>
      <dgm:spPr/>
      <dgm:t>
        <a:bodyPr/>
        <a:lstStyle/>
        <a:p>
          <a:endParaRPr lang="fr-FR"/>
        </a:p>
      </dgm:t>
    </dgm:pt>
    <dgm:pt modelId="{2816F0FB-43A2-4FB7-87F5-BA9DFDE3500C}" type="sibTrans" cxnId="{F841BF08-8FB4-447F-ADD2-7BBA634C4CD7}">
      <dgm:prSet/>
      <dgm:spPr/>
      <dgm:t>
        <a:bodyPr/>
        <a:lstStyle/>
        <a:p>
          <a:endParaRPr lang="fr-FR"/>
        </a:p>
      </dgm:t>
    </dgm:pt>
    <dgm:pt modelId="{AA2E4436-914E-49D6-ADF7-AB448FA8C49C}">
      <dgm:prSet phldrT="[Texte]" custT="1"/>
      <dgm:spPr/>
      <dgm:t>
        <a:bodyPr/>
        <a:lstStyle/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P2-6 </a:t>
          </a:r>
        </a:p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Emission des moyens de paiement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19A93433-E3ED-427A-B075-646D7411A176}" type="parTrans" cxnId="{F72041A8-0715-4F0B-A658-9E6A8AB07108}">
      <dgm:prSet/>
      <dgm:spPr/>
      <dgm:t>
        <a:bodyPr/>
        <a:lstStyle/>
        <a:p>
          <a:endParaRPr lang="fr-FR"/>
        </a:p>
      </dgm:t>
    </dgm:pt>
    <dgm:pt modelId="{AB2209BF-BCCD-4908-8115-8E9E5890BD05}" type="sibTrans" cxnId="{F72041A8-0715-4F0B-A658-9E6A8AB07108}">
      <dgm:prSet/>
      <dgm:spPr/>
      <dgm:t>
        <a:bodyPr/>
        <a:lstStyle/>
        <a:p>
          <a:endParaRPr lang="fr-FR"/>
        </a:p>
      </dgm:t>
    </dgm:pt>
    <dgm:pt modelId="{180C53BF-6EBA-4356-A35E-10A275AF289D}">
      <dgm:prSet phldrT="[Texte]" custT="1"/>
      <dgm:spPr/>
      <dgm:t>
        <a:bodyPr/>
        <a:lstStyle/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P2-7</a:t>
          </a:r>
        </a:p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 Autorisation-Acquisition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836FF4D5-C4FC-4818-9706-9D5DDB061BCD}" type="parTrans" cxnId="{A4058906-9DF0-46AF-9551-875D3931EC47}">
      <dgm:prSet/>
      <dgm:spPr/>
      <dgm:t>
        <a:bodyPr/>
        <a:lstStyle/>
        <a:p>
          <a:endParaRPr lang="fr-FR"/>
        </a:p>
      </dgm:t>
    </dgm:pt>
    <dgm:pt modelId="{125B12A8-C907-4F59-A288-60EE6475CA86}" type="sibTrans" cxnId="{A4058906-9DF0-46AF-9551-875D3931EC47}">
      <dgm:prSet/>
      <dgm:spPr/>
      <dgm:t>
        <a:bodyPr/>
        <a:lstStyle/>
        <a:p>
          <a:endParaRPr lang="fr-FR"/>
        </a:p>
      </dgm:t>
    </dgm:pt>
    <dgm:pt modelId="{732EF7BD-5877-4732-9F5E-D87088A7AA07}">
      <dgm:prSet custT="1"/>
      <dgm:spPr/>
      <dgm:t>
        <a:bodyPr/>
        <a:lstStyle/>
        <a:p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P2-1 </a:t>
          </a:r>
        </a:p>
        <a:p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Connaissance Clients (KYC) 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23D887F7-E457-441D-9F1E-6555F3FFF63E}" type="parTrans" cxnId="{448E9200-E28C-4A24-B141-F4BED7F6C5FD}">
      <dgm:prSet/>
      <dgm:spPr/>
      <dgm:t>
        <a:bodyPr/>
        <a:lstStyle/>
        <a:p>
          <a:endParaRPr lang="fr-FR"/>
        </a:p>
      </dgm:t>
    </dgm:pt>
    <dgm:pt modelId="{C47DDB59-DF64-4566-AE7E-565FC4F63B34}" type="sibTrans" cxnId="{448E9200-E28C-4A24-B141-F4BED7F6C5FD}">
      <dgm:prSet/>
      <dgm:spPr/>
      <dgm:t>
        <a:bodyPr/>
        <a:lstStyle/>
        <a:p>
          <a:endParaRPr lang="fr-FR"/>
        </a:p>
      </dgm:t>
    </dgm:pt>
    <dgm:pt modelId="{2C612104-FA96-4D24-9DD3-B8F6E1A1EE5E}">
      <dgm:prSet custT="1"/>
      <dgm:spPr/>
      <dgm:t>
        <a:bodyPr/>
        <a:lstStyle/>
        <a:p>
          <a:r>
            <a:rPr lang="fr-FR" sz="1600" kern="1200" dirty="0">
              <a:solidFill>
                <a:srgbClr val="FFFF00"/>
              </a:solidFill>
            </a:rPr>
            <a:t>P2-2 </a:t>
          </a:r>
        </a:p>
        <a:p>
          <a:r>
            <a:rPr lang="fr-FR" sz="1600" kern="1200" dirty="0">
              <a:solidFill>
                <a:srgbClr val="FFFF00"/>
              </a:solidFill>
            </a:rPr>
            <a:t>La gestion du risqu</a:t>
          </a: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e </a:t>
          </a:r>
          <a:r>
            <a:rPr lang="fr-FR" sz="1600" kern="1200" dirty="0">
              <a:solidFill>
                <a:srgbClr val="FFFF00"/>
              </a:solidFill>
              <a:highlight>
                <a:srgbClr val="0000FF"/>
              </a:highlight>
            </a:rPr>
            <a:t> 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68E1C569-8D8A-4A40-B612-F7FB560DF886}" type="parTrans" cxnId="{DDFC2444-D0A3-4E88-9E66-C17133E9D345}">
      <dgm:prSet/>
      <dgm:spPr/>
      <dgm:t>
        <a:bodyPr/>
        <a:lstStyle/>
        <a:p>
          <a:endParaRPr lang="fr-FR"/>
        </a:p>
      </dgm:t>
    </dgm:pt>
    <dgm:pt modelId="{FB67B96F-3AD2-446D-98E9-9BEDD216F9E9}" type="sibTrans" cxnId="{DDFC2444-D0A3-4E88-9E66-C17133E9D345}">
      <dgm:prSet/>
      <dgm:spPr/>
      <dgm:t>
        <a:bodyPr/>
        <a:lstStyle/>
        <a:p>
          <a:endParaRPr lang="fr-FR"/>
        </a:p>
      </dgm:t>
    </dgm:pt>
    <dgm:pt modelId="{93FD5552-513E-4AAB-801D-100B584AA330}">
      <dgm:prSet custT="1"/>
      <dgm:spPr/>
      <dgm:t>
        <a:bodyPr/>
        <a:lstStyle/>
        <a:p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P2-3</a:t>
          </a:r>
        </a:p>
        <a:p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 Edition du contrat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7" action="ppaction://hlinksldjump"/>
          </dgm14:cNvPr>
        </a:ext>
      </dgm:extLst>
    </dgm:pt>
    <dgm:pt modelId="{1FE07BA0-2CAD-4274-9A2C-9AB33FAF8093}" type="parTrans" cxnId="{442BDC25-DBCC-4282-9261-9E7629FDAEB4}">
      <dgm:prSet/>
      <dgm:spPr/>
      <dgm:t>
        <a:bodyPr/>
        <a:lstStyle/>
        <a:p>
          <a:endParaRPr lang="fr-FR"/>
        </a:p>
      </dgm:t>
    </dgm:pt>
    <dgm:pt modelId="{43AB48F9-D238-4065-B2BF-5127A83C8E41}" type="sibTrans" cxnId="{442BDC25-DBCC-4282-9261-9E7629FDAEB4}">
      <dgm:prSet/>
      <dgm:spPr/>
      <dgm:t>
        <a:bodyPr/>
        <a:lstStyle/>
        <a:p>
          <a:endParaRPr lang="fr-FR"/>
        </a:p>
      </dgm:t>
    </dgm:pt>
    <dgm:pt modelId="{3CC65343-531C-4ECC-89E2-343D64219874}">
      <dgm:prSet/>
      <dgm:spPr/>
      <dgm:t>
        <a:bodyPr/>
        <a:lstStyle/>
        <a:p>
          <a:endParaRPr lang="fr-FR"/>
        </a:p>
      </dgm:t>
    </dgm:pt>
    <dgm:pt modelId="{57221606-2087-41EE-A305-EB8DB35F15F9}" type="parTrans" cxnId="{EFBACCDA-2077-41B4-ADA1-623E984E7B78}">
      <dgm:prSet/>
      <dgm:spPr/>
      <dgm:t>
        <a:bodyPr/>
        <a:lstStyle/>
        <a:p>
          <a:endParaRPr lang="fr-FR"/>
        </a:p>
      </dgm:t>
    </dgm:pt>
    <dgm:pt modelId="{326F953B-C217-40D4-B6CD-11DD94489F98}" type="sibTrans" cxnId="{EFBACCDA-2077-41B4-ADA1-623E984E7B78}">
      <dgm:prSet/>
      <dgm:spPr/>
      <dgm:t>
        <a:bodyPr/>
        <a:lstStyle/>
        <a:p>
          <a:endParaRPr lang="fr-FR"/>
        </a:p>
      </dgm:t>
    </dgm:pt>
    <dgm:pt modelId="{41C862DE-5C90-427F-8775-A5141EDE952C}" type="pres">
      <dgm:prSet presAssocID="{6436B178-B9ED-489A-894C-A80B81B4BE1D}" presName="diagram" presStyleCnt="0">
        <dgm:presLayoutVars>
          <dgm:dir/>
          <dgm:resizeHandles val="exact"/>
        </dgm:presLayoutVars>
      </dgm:prSet>
      <dgm:spPr/>
    </dgm:pt>
    <dgm:pt modelId="{DA85E1AD-0534-4690-9A26-CB9E8CE41E9D}" type="pres">
      <dgm:prSet presAssocID="{732EF7BD-5877-4732-9F5E-D87088A7AA07}" presName="node" presStyleLbl="node1" presStyleIdx="0" presStyleCnt="8">
        <dgm:presLayoutVars>
          <dgm:bulletEnabled val="1"/>
        </dgm:presLayoutVars>
      </dgm:prSet>
      <dgm:spPr/>
    </dgm:pt>
    <dgm:pt modelId="{5A3FF567-F69E-44EE-B14B-FF7E8F092B99}" type="pres">
      <dgm:prSet presAssocID="{C47DDB59-DF64-4566-AE7E-565FC4F63B34}" presName="sibTrans" presStyleLbl="sibTrans2D1" presStyleIdx="0" presStyleCnt="7" custLinFactNeighborX="-2033" custLinFactNeighborY="-34760"/>
      <dgm:spPr/>
    </dgm:pt>
    <dgm:pt modelId="{9EBF8753-BF37-4F6C-A558-39E9B2DDED66}" type="pres">
      <dgm:prSet presAssocID="{C47DDB59-DF64-4566-AE7E-565FC4F63B34}" presName="connectorText" presStyleLbl="sibTrans2D1" presStyleIdx="0" presStyleCnt="7"/>
      <dgm:spPr/>
    </dgm:pt>
    <dgm:pt modelId="{58D80951-32CB-49F8-8901-F6BE09D939C2}" type="pres">
      <dgm:prSet presAssocID="{2C612104-FA96-4D24-9DD3-B8F6E1A1EE5E}" presName="node" presStyleLbl="node1" presStyleIdx="1" presStyleCnt="8">
        <dgm:presLayoutVars>
          <dgm:bulletEnabled val="1"/>
        </dgm:presLayoutVars>
      </dgm:prSet>
      <dgm:spPr/>
    </dgm:pt>
    <dgm:pt modelId="{64C3A15A-5022-4547-B144-78710345E6EA}" type="pres">
      <dgm:prSet presAssocID="{FB67B96F-3AD2-446D-98E9-9BEDD216F9E9}" presName="sibTrans" presStyleLbl="sibTrans2D1" presStyleIdx="1" presStyleCnt="7"/>
      <dgm:spPr/>
    </dgm:pt>
    <dgm:pt modelId="{FAF2AC5C-7804-40EE-BAC7-0E138E177870}" type="pres">
      <dgm:prSet presAssocID="{FB67B96F-3AD2-446D-98E9-9BEDD216F9E9}" presName="connectorText" presStyleLbl="sibTrans2D1" presStyleIdx="1" presStyleCnt="7"/>
      <dgm:spPr/>
    </dgm:pt>
    <dgm:pt modelId="{1A000235-17B3-4B8D-9CD4-E8B4B3C71095}" type="pres">
      <dgm:prSet presAssocID="{93FD5552-513E-4AAB-801D-100B584AA330}" presName="node" presStyleLbl="node1" presStyleIdx="2" presStyleCnt="8">
        <dgm:presLayoutVars>
          <dgm:bulletEnabled val="1"/>
        </dgm:presLayoutVars>
      </dgm:prSet>
      <dgm:spPr/>
    </dgm:pt>
    <dgm:pt modelId="{F45B00BC-9320-4C5E-A443-91DBF59A4D9C}" type="pres">
      <dgm:prSet presAssocID="{43AB48F9-D238-4065-B2BF-5127A83C8E41}" presName="sibTrans" presStyleLbl="sibTrans2D1" presStyleIdx="2" presStyleCnt="7"/>
      <dgm:spPr/>
    </dgm:pt>
    <dgm:pt modelId="{1B3645A3-01B8-48F4-94F4-B7FB5DE53C57}" type="pres">
      <dgm:prSet presAssocID="{43AB48F9-D238-4065-B2BF-5127A83C8E41}" presName="connectorText" presStyleLbl="sibTrans2D1" presStyleIdx="2" presStyleCnt="7"/>
      <dgm:spPr/>
    </dgm:pt>
    <dgm:pt modelId="{E44291DD-087E-4165-B278-6ACE760EDC44}" type="pres">
      <dgm:prSet presAssocID="{970FDF1D-D07B-4B99-A7CF-BBCBB1C112E6}" presName="node" presStyleLbl="node1" presStyleIdx="3" presStyleCnt="8">
        <dgm:presLayoutVars>
          <dgm:bulletEnabled val="1"/>
        </dgm:presLayoutVars>
      </dgm:prSet>
      <dgm:spPr/>
    </dgm:pt>
    <dgm:pt modelId="{4601DFFD-34C5-4383-BFD9-827BDD779E81}" type="pres">
      <dgm:prSet presAssocID="{D7431044-DC32-4EEA-8C62-DF6E8AAD2706}" presName="sibTrans" presStyleLbl="sibTrans2D1" presStyleIdx="3" presStyleCnt="7"/>
      <dgm:spPr/>
    </dgm:pt>
    <dgm:pt modelId="{5A45240F-6F3B-42BA-AA3E-CF2C217E0286}" type="pres">
      <dgm:prSet presAssocID="{D7431044-DC32-4EEA-8C62-DF6E8AAD2706}" presName="connectorText" presStyleLbl="sibTrans2D1" presStyleIdx="3" presStyleCnt="7"/>
      <dgm:spPr/>
    </dgm:pt>
    <dgm:pt modelId="{F2266B25-8B6E-4C9B-ABF2-B932FDD92B09}" type="pres">
      <dgm:prSet presAssocID="{54A8531C-BC94-4EAD-9ADF-5DC1F0DD6148}" presName="node" presStyleLbl="node1" presStyleIdx="4" presStyleCnt="8" custLinFactNeighborX="3017" custLinFactNeighborY="1720">
        <dgm:presLayoutVars>
          <dgm:bulletEnabled val="1"/>
        </dgm:presLayoutVars>
      </dgm:prSet>
      <dgm:spPr/>
    </dgm:pt>
    <dgm:pt modelId="{05C1B441-AECE-4994-8C0C-53222999BAB8}" type="pres">
      <dgm:prSet presAssocID="{2816F0FB-43A2-4FB7-87F5-BA9DFDE3500C}" presName="sibTrans" presStyleLbl="sibTrans2D1" presStyleIdx="4" presStyleCnt="7"/>
      <dgm:spPr/>
    </dgm:pt>
    <dgm:pt modelId="{75D01160-E360-49D4-BC2E-A0893640666D}" type="pres">
      <dgm:prSet presAssocID="{2816F0FB-43A2-4FB7-87F5-BA9DFDE3500C}" presName="connectorText" presStyleLbl="sibTrans2D1" presStyleIdx="4" presStyleCnt="7"/>
      <dgm:spPr/>
    </dgm:pt>
    <dgm:pt modelId="{7A35B902-731B-421F-8998-B48A542FFF5B}" type="pres">
      <dgm:prSet presAssocID="{AA2E4436-914E-49D6-ADF7-AB448FA8C49C}" presName="node" presStyleLbl="node1" presStyleIdx="5" presStyleCnt="8">
        <dgm:presLayoutVars>
          <dgm:bulletEnabled val="1"/>
        </dgm:presLayoutVars>
      </dgm:prSet>
      <dgm:spPr/>
    </dgm:pt>
    <dgm:pt modelId="{A9E2BC8E-ED7F-4C8D-9EED-73EA27311F46}" type="pres">
      <dgm:prSet presAssocID="{AB2209BF-BCCD-4908-8115-8E9E5890BD05}" presName="sibTrans" presStyleLbl="sibTrans2D1" presStyleIdx="5" presStyleCnt="7"/>
      <dgm:spPr/>
    </dgm:pt>
    <dgm:pt modelId="{8A28DE77-4BCB-4459-9AFB-4BA18D58A12B}" type="pres">
      <dgm:prSet presAssocID="{AB2209BF-BCCD-4908-8115-8E9E5890BD05}" presName="connectorText" presStyleLbl="sibTrans2D1" presStyleIdx="5" presStyleCnt="7"/>
      <dgm:spPr/>
    </dgm:pt>
    <dgm:pt modelId="{D9BE4A49-7BA8-422E-A997-E460203CAF7E}" type="pres">
      <dgm:prSet presAssocID="{180C53BF-6EBA-4356-A35E-10A275AF289D}" presName="node" presStyleLbl="node1" presStyleIdx="6" presStyleCnt="8">
        <dgm:presLayoutVars>
          <dgm:bulletEnabled val="1"/>
        </dgm:presLayoutVars>
      </dgm:prSet>
      <dgm:spPr/>
    </dgm:pt>
    <dgm:pt modelId="{55C269E5-9646-479E-AFEC-EC12193DF8DE}" type="pres">
      <dgm:prSet presAssocID="{125B12A8-C907-4F59-A288-60EE6475CA86}" presName="sibTrans" presStyleLbl="sibTrans2D1" presStyleIdx="6" presStyleCnt="7"/>
      <dgm:spPr/>
    </dgm:pt>
    <dgm:pt modelId="{FF57D8C8-1485-40F3-8BB2-ED5066963024}" type="pres">
      <dgm:prSet presAssocID="{125B12A8-C907-4F59-A288-60EE6475CA86}" presName="connectorText" presStyleLbl="sibTrans2D1" presStyleIdx="6" presStyleCnt="7"/>
      <dgm:spPr/>
    </dgm:pt>
    <dgm:pt modelId="{FA75DDFC-30CB-477F-84AE-AC3684012F96}" type="pres">
      <dgm:prSet presAssocID="{3CC65343-531C-4ECC-89E2-343D64219874}" presName="node" presStyleLbl="node1" presStyleIdx="7" presStyleCnt="8">
        <dgm:presLayoutVars>
          <dgm:bulletEnabled val="1"/>
        </dgm:presLayoutVars>
      </dgm:prSet>
      <dgm:spPr/>
    </dgm:pt>
  </dgm:ptLst>
  <dgm:cxnLst>
    <dgm:cxn modelId="{448E9200-E28C-4A24-B141-F4BED7F6C5FD}" srcId="{6436B178-B9ED-489A-894C-A80B81B4BE1D}" destId="{732EF7BD-5877-4732-9F5E-D87088A7AA07}" srcOrd="0" destOrd="0" parTransId="{23D887F7-E457-441D-9F1E-6555F3FFF63E}" sibTransId="{C47DDB59-DF64-4566-AE7E-565FC4F63B34}"/>
    <dgm:cxn modelId="{A4058906-9DF0-46AF-9551-875D3931EC47}" srcId="{6436B178-B9ED-489A-894C-A80B81B4BE1D}" destId="{180C53BF-6EBA-4356-A35E-10A275AF289D}" srcOrd="6" destOrd="0" parTransId="{836FF4D5-C4FC-4818-9706-9D5DDB061BCD}" sibTransId="{125B12A8-C907-4F59-A288-60EE6475CA86}"/>
    <dgm:cxn modelId="{F841BF08-8FB4-447F-ADD2-7BBA634C4CD7}" srcId="{6436B178-B9ED-489A-894C-A80B81B4BE1D}" destId="{54A8531C-BC94-4EAD-9ADF-5DC1F0DD6148}" srcOrd="4" destOrd="0" parTransId="{21EE59E4-2AF3-49D0-B961-63AA2471A86A}" sibTransId="{2816F0FB-43A2-4FB7-87F5-BA9DFDE3500C}"/>
    <dgm:cxn modelId="{14FE900D-2D87-47DB-9F73-6232E202C1B7}" type="presOf" srcId="{43AB48F9-D238-4065-B2BF-5127A83C8E41}" destId="{1B3645A3-01B8-48F4-94F4-B7FB5DE53C57}" srcOrd="1" destOrd="0" presId="urn:microsoft.com/office/officeart/2005/8/layout/process5"/>
    <dgm:cxn modelId="{B850260F-5C6B-4DCB-93EF-5CA52ED3B826}" srcId="{6436B178-B9ED-489A-894C-A80B81B4BE1D}" destId="{970FDF1D-D07B-4B99-A7CF-BBCBB1C112E6}" srcOrd="3" destOrd="0" parTransId="{B5AF34DD-3274-401F-863A-A9C3735A8C2D}" sibTransId="{D7431044-DC32-4EEA-8C62-DF6E8AAD2706}"/>
    <dgm:cxn modelId="{442BDC25-DBCC-4282-9261-9E7629FDAEB4}" srcId="{6436B178-B9ED-489A-894C-A80B81B4BE1D}" destId="{93FD5552-513E-4AAB-801D-100B584AA330}" srcOrd="2" destOrd="0" parTransId="{1FE07BA0-2CAD-4274-9A2C-9AB33FAF8093}" sibTransId="{43AB48F9-D238-4065-B2BF-5127A83C8E41}"/>
    <dgm:cxn modelId="{F37D9E28-494E-43C9-B072-0F583A2AFA5A}" type="presOf" srcId="{732EF7BD-5877-4732-9F5E-D87088A7AA07}" destId="{DA85E1AD-0534-4690-9A26-CB9E8CE41E9D}" srcOrd="0" destOrd="0" presId="urn:microsoft.com/office/officeart/2005/8/layout/process5"/>
    <dgm:cxn modelId="{50D3925D-921D-42CC-A791-67AC727E91CA}" type="presOf" srcId="{D7431044-DC32-4EEA-8C62-DF6E8AAD2706}" destId="{4601DFFD-34C5-4383-BFD9-827BDD779E81}" srcOrd="0" destOrd="0" presId="urn:microsoft.com/office/officeart/2005/8/layout/process5"/>
    <dgm:cxn modelId="{DDFC2444-D0A3-4E88-9E66-C17133E9D345}" srcId="{6436B178-B9ED-489A-894C-A80B81B4BE1D}" destId="{2C612104-FA96-4D24-9DD3-B8F6E1A1EE5E}" srcOrd="1" destOrd="0" parTransId="{68E1C569-8D8A-4A40-B612-F7FB560DF886}" sibTransId="{FB67B96F-3AD2-446D-98E9-9BEDD216F9E9}"/>
    <dgm:cxn modelId="{3A568B48-C8EF-4D57-84C6-C19F666FD9E7}" type="presOf" srcId="{43AB48F9-D238-4065-B2BF-5127A83C8E41}" destId="{F45B00BC-9320-4C5E-A443-91DBF59A4D9C}" srcOrd="0" destOrd="0" presId="urn:microsoft.com/office/officeart/2005/8/layout/process5"/>
    <dgm:cxn modelId="{CF75DD57-C700-4EFB-A1B0-EF728B25EE68}" type="presOf" srcId="{AA2E4436-914E-49D6-ADF7-AB448FA8C49C}" destId="{7A35B902-731B-421F-8998-B48A542FFF5B}" srcOrd="0" destOrd="0" presId="urn:microsoft.com/office/officeart/2005/8/layout/process5"/>
    <dgm:cxn modelId="{9BE27378-0C4F-42A3-92EE-1158D62BD4FB}" type="presOf" srcId="{125B12A8-C907-4F59-A288-60EE6475CA86}" destId="{FF57D8C8-1485-40F3-8BB2-ED5066963024}" srcOrd="1" destOrd="0" presId="urn:microsoft.com/office/officeart/2005/8/layout/process5"/>
    <dgm:cxn modelId="{3E410359-7165-4010-92D3-5EFE1F4C29AA}" type="presOf" srcId="{54A8531C-BC94-4EAD-9ADF-5DC1F0DD6148}" destId="{F2266B25-8B6E-4C9B-ABF2-B932FDD92B09}" srcOrd="0" destOrd="0" presId="urn:microsoft.com/office/officeart/2005/8/layout/process5"/>
    <dgm:cxn modelId="{D545C95A-4DA5-422A-9E30-406136DF9B90}" type="presOf" srcId="{AB2209BF-BCCD-4908-8115-8E9E5890BD05}" destId="{A9E2BC8E-ED7F-4C8D-9EED-73EA27311F46}" srcOrd="0" destOrd="0" presId="urn:microsoft.com/office/officeart/2005/8/layout/process5"/>
    <dgm:cxn modelId="{8EA65B9E-25F4-4DA6-A71E-5C40279DD3AB}" type="presOf" srcId="{C47DDB59-DF64-4566-AE7E-565FC4F63B34}" destId="{9EBF8753-BF37-4F6C-A558-39E9B2DDED66}" srcOrd="1" destOrd="0" presId="urn:microsoft.com/office/officeart/2005/8/layout/process5"/>
    <dgm:cxn modelId="{B40101A3-A0E3-43C9-BB1F-6B128711DA5A}" type="presOf" srcId="{970FDF1D-D07B-4B99-A7CF-BBCBB1C112E6}" destId="{E44291DD-087E-4165-B278-6ACE760EDC44}" srcOrd="0" destOrd="0" presId="urn:microsoft.com/office/officeart/2005/8/layout/process5"/>
    <dgm:cxn modelId="{F72041A8-0715-4F0B-A658-9E6A8AB07108}" srcId="{6436B178-B9ED-489A-894C-A80B81B4BE1D}" destId="{AA2E4436-914E-49D6-ADF7-AB448FA8C49C}" srcOrd="5" destOrd="0" parTransId="{19A93433-E3ED-427A-B075-646D7411A176}" sibTransId="{AB2209BF-BCCD-4908-8115-8E9E5890BD05}"/>
    <dgm:cxn modelId="{61B6CCB0-3B1D-4C7E-BE11-72C5AC519711}" type="presOf" srcId="{6436B178-B9ED-489A-894C-A80B81B4BE1D}" destId="{41C862DE-5C90-427F-8775-A5141EDE952C}" srcOrd="0" destOrd="0" presId="urn:microsoft.com/office/officeart/2005/8/layout/process5"/>
    <dgm:cxn modelId="{9A3B3DB3-303F-4F9E-A2D2-DC55987E8699}" type="presOf" srcId="{FB67B96F-3AD2-446D-98E9-9BEDD216F9E9}" destId="{FAF2AC5C-7804-40EE-BAC7-0E138E177870}" srcOrd="1" destOrd="0" presId="urn:microsoft.com/office/officeart/2005/8/layout/process5"/>
    <dgm:cxn modelId="{75F0DCB7-9630-42CF-AA01-96C024C0A2AC}" type="presOf" srcId="{180C53BF-6EBA-4356-A35E-10A275AF289D}" destId="{D9BE4A49-7BA8-422E-A997-E460203CAF7E}" srcOrd="0" destOrd="0" presId="urn:microsoft.com/office/officeart/2005/8/layout/process5"/>
    <dgm:cxn modelId="{13D1FAC3-0CCF-4AFE-8407-067851968CB7}" type="presOf" srcId="{125B12A8-C907-4F59-A288-60EE6475CA86}" destId="{55C269E5-9646-479E-AFEC-EC12193DF8DE}" srcOrd="0" destOrd="0" presId="urn:microsoft.com/office/officeart/2005/8/layout/process5"/>
    <dgm:cxn modelId="{CE0DF1C9-C685-4ED5-AFED-78DC69EDD38A}" type="presOf" srcId="{D7431044-DC32-4EEA-8C62-DF6E8AAD2706}" destId="{5A45240F-6F3B-42BA-AA3E-CF2C217E0286}" srcOrd="1" destOrd="0" presId="urn:microsoft.com/office/officeart/2005/8/layout/process5"/>
    <dgm:cxn modelId="{8710F9CA-A160-487B-8E1A-16A75B6D9238}" type="presOf" srcId="{FB67B96F-3AD2-446D-98E9-9BEDD216F9E9}" destId="{64C3A15A-5022-4547-B144-78710345E6EA}" srcOrd="0" destOrd="0" presId="urn:microsoft.com/office/officeart/2005/8/layout/process5"/>
    <dgm:cxn modelId="{A1A1A3D0-020A-4D9B-942D-7541AD65395C}" type="presOf" srcId="{93FD5552-513E-4AAB-801D-100B584AA330}" destId="{1A000235-17B3-4B8D-9CD4-E8B4B3C71095}" srcOrd="0" destOrd="0" presId="urn:microsoft.com/office/officeart/2005/8/layout/process5"/>
    <dgm:cxn modelId="{2085C5D7-3AA0-4694-9B25-254CDDEEA87A}" type="presOf" srcId="{2816F0FB-43A2-4FB7-87F5-BA9DFDE3500C}" destId="{05C1B441-AECE-4994-8C0C-53222999BAB8}" srcOrd="0" destOrd="0" presId="urn:microsoft.com/office/officeart/2005/8/layout/process5"/>
    <dgm:cxn modelId="{EFBACCDA-2077-41B4-ADA1-623E984E7B78}" srcId="{6436B178-B9ED-489A-894C-A80B81B4BE1D}" destId="{3CC65343-531C-4ECC-89E2-343D64219874}" srcOrd="7" destOrd="0" parTransId="{57221606-2087-41EE-A305-EB8DB35F15F9}" sibTransId="{326F953B-C217-40D4-B6CD-11DD94489F98}"/>
    <dgm:cxn modelId="{97A097E8-8CDC-4DD2-AE24-B0A42EF3423A}" type="presOf" srcId="{C47DDB59-DF64-4566-AE7E-565FC4F63B34}" destId="{5A3FF567-F69E-44EE-B14B-FF7E8F092B99}" srcOrd="0" destOrd="0" presId="urn:microsoft.com/office/officeart/2005/8/layout/process5"/>
    <dgm:cxn modelId="{322FB0F7-F89A-4284-B6DA-8A1E6F88C7BE}" type="presOf" srcId="{3CC65343-531C-4ECC-89E2-343D64219874}" destId="{FA75DDFC-30CB-477F-84AE-AC3684012F96}" srcOrd="0" destOrd="0" presId="urn:microsoft.com/office/officeart/2005/8/layout/process5"/>
    <dgm:cxn modelId="{93C15EF8-48A9-4F01-910C-093E8E854608}" type="presOf" srcId="{2C612104-FA96-4D24-9DD3-B8F6E1A1EE5E}" destId="{58D80951-32CB-49F8-8901-F6BE09D939C2}" srcOrd="0" destOrd="0" presId="urn:microsoft.com/office/officeart/2005/8/layout/process5"/>
    <dgm:cxn modelId="{094479FB-5124-4BD1-80B2-AED3703AE98D}" type="presOf" srcId="{AB2209BF-BCCD-4908-8115-8E9E5890BD05}" destId="{8A28DE77-4BCB-4459-9AFB-4BA18D58A12B}" srcOrd="1" destOrd="0" presId="urn:microsoft.com/office/officeart/2005/8/layout/process5"/>
    <dgm:cxn modelId="{EC275EFD-4D7D-4176-9929-A37986FDE647}" type="presOf" srcId="{2816F0FB-43A2-4FB7-87F5-BA9DFDE3500C}" destId="{75D01160-E360-49D4-BC2E-A0893640666D}" srcOrd="1" destOrd="0" presId="urn:microsoft.com/office/officeart/2005/8/layout/process5"/>
    <dgm:cxn modelId="{B0F74165-2965-44CD-AE83-03F921EEAD7A}" type="presParOf" srcId="{41C862DE-5C90-427F-8775-A5141EDE952C}" destId="{DA85E1AD-0534-4690-9A26-CB9E8CE41E9D}" srcOrd="0" destOrd="0" presId="urn:microsoft.com/office/officeart/2005/8/layout/process5"/>
    <dgm:cxn modelId="{60715E2A-C7A6-4140-BC7C-AEC7F85D95F5}" type="presParOf" srcId="{41C862DE-5C90-427F-8775-A5141EDE952C}" destId="{5A3FF567-F69E-44EE-B14B-FF7E8F092B99}" srcOrd="1" destOrd="0" presId="urn:microsoft.com/office/officeart/2005/8/layout/process5"/>
    <dgm:cxn modelId="{299B23E7-DCF3-4DF3-95FB-26DA9CC41FE8}" type="presParOf" srcId="{5A3FF567-F69E-44EE-B14B-FF7E8F092B99}" destId="{9EBF8753-BF37-4F6C-A558-39E9B2DDED66}" srcOrd="0" destOrd="0" presId="urn:microsoft.com/office/officeart/2005/8/layout/process5"/>
    <dgm:cxn modelId="{07E23EF1-F1A0-40CD-BB5A-9D4C4E952EEE}" type="presParOf" srcId="{41C862DE-5C90-427F-8775-A5141EDE952C}" destId="{58D80951-32CB-49F8-8901-F6BE09D939C2}" srcOrd="2" destOrd="0" presId="urn:microsoft.com/office/officeart/2005/8/layout/process5"/>
    <dgm:cxn modelId="{A5B3E112-DC2D-43F2-9E50-8A746F10A484}" type="presParOf" srcId="{41C862DE-5C90-427F-8775-A5141EDE952C}" destId="{64C3A15A-5022-4547-B144-78710345E6EA}" srcOrd="3" destOrd="0" presId="urn:microsoft.com/office/officeart/2005/8/layout/process5"/>
    <dgm:cxn modelId="{BAC462FF-4080-4B24-B233-84AF04573655}" type="presParOf" srcId="{64C3A15A-5022-4547-B144-78710345E6EA}" destId="{FAF2AC5C-7804-40EE-BAC7-0E138E177870}" srcOrd="0" destOrd="0" presId="urn:microsoft.com/office/officeart/2005/8/layout/process5"/>
    <dgm:cxn modelId="{FF17234B-82BB-4122-B5F3-7A7F0260F959}" type="presParOf" srcId="{41C862DE-5C90-427F-8775-A5141EDE952C}" destId="{1A000235-17B3-4B8D-9CD4-E8B4B3C71095}" srcOrd="4" destOrd="0" presId="urn:microsoft.com/office/officeart/2005/8/layout/process5"/>
    <dgm:cxn modelId="{089C3DCE-D138-44D3-A13C-E17BE0E9EE12}" type="presParOf" srcId="{41C862DE-5C90-427F-8775-A5141EDE952C}" destId="{F45B00BC-9320-4C5E-A443-91DBF59A4D9C}" srcOrd="5" destOrd="0" presId="urn:microsoft.com/office/officeart/2005/8/layout/process5"/>
    <dgm:cxn modelId="{85EC30F7-B710-43FA-9D33-F6BCF19FFA00}" type="presParOf" srcId="{F45B00BC-9320-4C5E-A443-91DBF59A4D9C}" destId="{1B3645A3-01B8-48F4-94F4-B7FB5DE53C57}" srcOrd="0" destOrd="0" presId="urn:microsoft.com/office/officeart/2005/8/layout/process5"/>
    <dgm:cxn modelId="{8BBA6832-47D2-412D-ABCE-E949C3200340}" type="presParOf" srcId="{41C862DE-5C90-427F-8775-A5141EDE952C}" destId="{E44291DD-087E-4165-B278-6ACE760EDC44}" srcOrd="6" destOrd="0" presId="urn:microsoft.com/office/officeart/2005/8/layout/process5"/>
    <dgm:cxn modelId="{7EF24BB4-3FD4-48AA-A1B2-994FA12A6BE6}" type="presParOf" srcId="{41C862DE-5C90-427F-8775-A5141EDE952C}" destId="{4601DFFD-34C5-4383-BFD9-827BDD779E81}" srcOrd="7" destOrd="0" presId="urn:microsoft.com/office/officeart/2005/8/layout/process5"/>
    <dgm:cxn modelId="{E8547E5B-1715-4734-9E17-AB38145D7D35}" type="presParOf" srcId="{4601DFFD-34C5-4383-BFD9-827BDD779E81}" destId="{5A45240F-6F3B-42BA-AA3E-CF2C217E0286}" srcOrd="0" destOrd="0" presId="urn:microsoft.com/office/officeart/2005/8/layout/process5"/>
    <dgm:cxn modelId="{8D719512-E4D1-4637-9E5B-E7A0D22B4FC4}" type="presParOf" srcId="{41C862DE-5C90-427F-8775-A5141EDE952C}" destId="{F2266B25-8B6E-4C9B-ABF2-B932FDD92B09}" srcOrd="8" destOrd="0" presId="urn:microsoft.com/office/officeart/2005/8/layout/process5"/>
    <dgm:cxn modelId="{36B991C0-F747-463D-B1A5-BBD37900482C}" type="presParOf" srcId="{41C862DE-5C90-427F-8775-A5141EDE952C}" destId="{05C1B441-AECE-4994-8C0C-53222999BAB8}" srcOrd="9" destOrd="0" presId="urn:microsoft.com/office/officeart/2005/8/layout/process5"/>
    <dgm:cxn modelId="{51588501-977E-4143-A052-1B84903FCF1D}" type="presParOf" srcId="{05C1B441-AECE-4994-8C0C-53222999BAB8}" destId="{75D01160-E360-49D4-BC2E-A0893640666D}" srcOrd="0" destOrd="0" presId="urn:microsoft.com/office/officeart/2005/8/layout/process5"/>
    <dgm:cxn modelId="{5C8A3CED-116E-4328-B33E-EF9B37DD5EDC}" type="presParOf" srcId="{41C862DE-5C90-427F-8775-A5141EDE952C}" destId="{7A35B902-731B-421F-8998-B48A542FFF5B}" srcOrd="10" destOrd="0" presId="urn:microsoft.com/office/officeart/2005/8/layout/process5"/>
    <dgm:cxn modelId="{634138FE-A1F2-4582-9010-3658B8FEFF5B}" type="presParOf" srcId="{41C862DE-5C90-427F-8775-A5141EDE952C}" destId="{A9E2BC8E-ED7F-4C8D-9EED-73EA27311F46}" srcOrd="11" destOrd="0" presId="urn:microsoft.com/office/officeart/2005/8/layout/process5"/>
    <dgm:cxn modelId="{82075327-4250-4657-83A6-9A64EEEE2856}" type="presParOf" srcId="{A9E2BC8E-ED7F-4C8D-9EED-73EA27311F46}" destId="{8A28DE77-4BCB-4459-9AFB-4BA18D58A12B}" srcOrd="0" destOrd="0" presId="urn:microsoft.com/office/officeart/2005/8/layout/process5"/>
    <dgm:cxn modelId="{7005A801-00F9-435A-92E5-735DFA64DDBB}" type="presParOf" srcId="{41C862DE-5C90-427F-8775-A5141EDE952C}" destId="{D9BE4A49-7BA8-422E-A997-E460203CAF7E}" srcOrd="12" destOrd="0" presId="urn:microsoft.com/office/officeart/2005/8/layout/process5"/>
    <dgm:cxn modelId="{1AC3D96B-0237-439B-BEC6-57FB8908CF35}" type="presParOf" srcId="{41C862DE-5C90-427F-8775-A5141EDE952C}" destId="{55C269E5-9646-479E-AFEC-EC12193DF8DE}" srcOrd="13" destOrd="0" presId="urn:microsoft.com/office/officeart/2005/8/layout/process5"/>
    <dgm:cxn modelId="{8D9E83FF-7D61-4F5F-AD67-F355C17A00AF}" type="presParOf" srcId="{55C269E5-9646-479E-AFEC-EC12193DF8DE}" destId="{FF57D8C8-1485-40F3-8BB2-ED5066963024}" srcOrd="0" destOrd="0" presId="urn:microsoft.com/office/officeart/2005/8/layout/process5"/>
    <dgm:cxn modelId="{0F80A6EB-D368-40C8-8200-DFDD2B0AC29A}" type="presParOf" srcId="{41C862DE-5C90-427F-8775-A5141EDE952C}" destId="{FA75DDFC-30CB-477F-84AE-AC3684012F96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36B178-B9ED-489A-894C-A80B81B4BE1D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70FDF1D-D07B-4B99-A7CF-BBCBB1C112E6}">
      <dgm:prSet phldrT="[Texte]"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P3-4 </a:t>
          </a:r>
        </a:p>
        <a:p>
          <a:r>
            <a:rPr lang="fr-FR" dirty="0">
              <a:highlight>
                <a:srgbClr val="808080"/>
              </a:highlight>
            </a:rPr>
            <a:t>Le Cash-Out</a:t>
          </a:r>
        </a:p>
        <a:p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5AF34DD-3274-401F-863A-A9C3735A8C2D}" type="parTrans" cxnId="{B850260F-5C6B-4DCB-93EF-5CA52ED3B826}">
      <dgm:prSet/>
      <dgm:spPr/>
      <dgm:t>
        <a:bodyPr/>
        <a:lstStyle/>
        <a:p>
          <a:endParaRPr lang="fr-FR"/>
        </a:p>
      </dgm:t>
    </dgm:pt>
    <dgm:pt modelId="{D7431044-DC32-4EEA-8C62-DF6E8AAD2706}" type="sibTrans" cxnId="{B850260F-5C6B-4DCB-93EF-5CA52ED3B826}">
      <dgm:prSet/>
      <dgm:spPr/>
      <dgm:t>
        <a:bodyPr/>
        <a:lstStyle/>
        <a:p>
          <a:endParaRPr lang="fr-FR"/>
        </a:p>
      </dgm:t>
    </dgm:pt>
    <dgm:pt modelId="{54A8531C-BC94-4EAD-9ADF-5DC1F0DD6148}">
      <dgm:prSet phldrT="[Texte]"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P3-5</a:t>
          </a:r>
        </a:p>
        <a:p>
          <a:r>
            <a:rPr lang="fr-FR" dirty="0">
              <a:highlight>
                <a:srgbClr val="808080"/>
              </a:highlight>
            </a:rPr>
            <a:t> Les alertes réglementaires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21EE59E4-2AF3-49D0-B961-63AA2471A86A}" type="parTrans" cxnId="{F841BF08-8FB4-447F-ADD2-7BBA634C4CD7}">
      <dgm:prSet/>
      <dgm:spPr/>
      <dgm:t>
        <a:bodyPr/>
        <a:lstStyle/>
        <a:p>
          <a:endParaRPr lang="fr-FR"/>
        </a:p>
      </dgm:t>
    </dgm:pt>
    <dgm:pt modelId="{2816F0FB-43A2-4FB7-87F5-BA9DFDE3500C}" type="sibTrans" cxnId="{F841BF08-8FB4-447F-ADD2-7BBA634C4CD7}">
      <dgm:prSet/>
      <dgm:spPr/>
      <dgm:t>
        <a:bodyPr/>
        <a:lstStyle/>
        <a:p>
          <a:endParaRPr lang="fr-FR"/>
        </a:p>
      </dgm:t>
    </dgm:pt>
    <dgm:pt modelId="{AA2E4436-914E-49D6-ADF7-AB448FA8C49C}">
      <dgm:prSet phldrT="[Texte]"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P3-6 </a:t>
          </a:r>
        </a:p>
        <a:p>
          <a:r>
            <a:rPr lang="fr-FR" dirty="0">
              <a:highlight>
                <a:srgbClr val="808080"/>
              </a:highlight>
            </a:rPr>
            <a:t>La gestion des incidents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19A93433-E3ED-427A-B075-646D7411A176}" type="parTrans" cxnId="{F72041A8-0715-4F0B-A658-9E6A8AB07108}">
      <dgm:prSet/>
      <dgm:spPr/>
      <dgm:t>
        <a:bodyPr/>
        <a:lstStyle/>
        <a:p>
          <a:endParaRPr lang="fr-FR"/>
        </a:p>
      </dgm:t>
    </dgm:pt>
    <dgm:pt modelId="{AB2209BF-BCCD-4908-8115-8E9E5890BD05}" type="sibTrans" cxnId="{F72041A8-0715-4F0B-A658-9E6A8AB07108}">
      <dgm:prSet/>
      <dgm:spPr/>
      <dgm:t>
        <a:bodyPr/>
        <a:lstStyle/>
        <a:p>
          <a:endParaRPr lang="fr-FR"/>
        </a:p>
      </dgm:t>
    </dgm:pt>
    <dgm:pt modelId="{180C53BF-6EBA-4356-A35E-10A275AF289D}">
      <dgm:prSet phldrT="[Texte]"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P3-7 </a:t>
          </a:r>
        </a:p>
        <a:p>
          <a:r>
            <a:rPr lang="fr-FR" dirty="0">
              <a:highlight>
                <a:srgbClr val="808080"/>
              </a:highlight>
            </a:rPr>
            <a:t>Le </a:t>
          </a:r>
          <a:r>
            <a:rPr lang="fr-FR" dirty="0" err="1">
              <a:highlight>
                <a:srgbClr val="808080"/>
              </a:highlight>
            </a:rPr>
            <a:t>reporting</a:t>
          </a:r>
          <a:r>
            <a:rPr lang="fr-FR" dirty="0">
              <a:highlight>
                <a:srgbClr val="808080"/>
              </a:highlight>
            </a:rPr>
            <a:t> commerçant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836FF4D5-C4FC-4818-9706-9D5DDB061BCD}" type="parTrans" cxnId="{A4058906-9DF0-46AF-9551-875D3931EC47}">
      <dgm:prSet/>
      <dgm:spPr/>
      <dgm:t>
        <a:bodyPr/>
        <a:lstStyle/>
        <a:p>
          <a:endParaRPr lang="fr-FR"/>
        </a:p>
      </dgm:t>
    </dgm:pt>
    <dgm:pt modelId="{125B12A8-C907-4F59-A288-60EE6475CA86}" type="sibTrans" cxnId="{A4058906-9DF0-46AF-9551-875D3931EC47}">
      <dgm:prSet/>
      <dgm:spPr/>
      <dgm:t>
        <a:bodyPr/>
        <a:lstStyle/>
        <a:p>
          <a:endParaRPr lang="fr-FR"/>
        </a:p>
      </dgm:t>
    </dgm:pt>
    <dgm:pt modelId="{732EF7BD-5877-4732-9F5E-D87088A7AA07}">
      <dgm:prSet custT="1"/>
      <dgm:spPr/>
      <dgm:t>
        <a:bodyPr/>
        <a:lstStyle/>
        <a:p>
          <a:r>
            <a:rPr lang="fr-FR" sz="1800" dirty="0">
              <a:highlight>
                <a:srgbClr val="808080"/>
              </a:highlight>
            </a:rPr>
            <a:t>P3-1 </a:t>
          </a:r>
        </a:p>
        <a:p>
          <a:r>
            <a:rPr lang="fr-FR" sz="1800" dirty="0">
              <a:highlight>
                <a:srgbClr val="808080"/>
              </a:highlight>
            </a:rPr>
            <a:t>Cas-In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23D887F7-E457-441D-9F1E-6555F3FFF63E}" type="parTrans" cxnId="{448E9200-E28C-4A24-B141-F4BED7F6C5FD}">
      <dgm:prSet/>
      <dgm:spPr/>
      <dgm:t>
        <a:bodyPr/>
        <a:lstStyle/>
        <a:p>
          <a:endParaRPr lang="fr-FR"/>
        </a:p>
      </dgm:t>
    </dgm:pt>
    <dgm:pt modelId="{C47DDB59-DF64-4566-AE7E-565FC4F63B34}" type="sibTrans" cxnId="{448E9200-E28C-4A24-B141-F4BED7F6C5FD}">
      <dgm:prSet/>
      <dgm:spPr/>
      <dgm:t>
        <a:bodyPr/>
        <a:lstStyle/>
        <a:p>
          <a:endParaRPr lang="fr-FR"/>
        </a:p>
      </dgm:t>
    </dgm:pt>
    <dgm:pt modelId="{2C612104-FA96-4D24-9DD3-B8F6E1A1EE5E}">
      <dgm:prSet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P3-2 </a:t>
          </a:r>
        </a:p>
        <a:p>
          <a:r>
            <a:rPr lang="fr-FR" dirty="0">
              <a:highlight>
                <a:srgbClr val="808080"/>
              </a:highlight>
            </a:rPr>
            <a:t>Les virements entrants  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68E1C569-8D8A-4A40-B612-F7FB560DF886}" type="parTrans" cxnId="{DDFC2444-D0A3-4E88-9E66-C17133E9D345}">
      <dgm:prSet/>
      <dgm:spPr/>
      <dgm:t>
        <a:bodyPr/>
        <a:lstStyle/>
        <a:p>
          <a:endParaRPr lang="fr-FR"/>
        </a:p>
      </dgm:t>
    </dgm:pt>
    <dgm:pt modelId="{FB67B96F-3AD2-446D-98E9-9BEDD216F9E9}" type="sibTrans" cxnId="{DDFC2444-D0A3-4E88-9E66-C17133E9D345}">
      <dgm:prSet/>
      <dgm:spPr/>
      <dgm:t>
        <a:bodyPr/>
        <a:lstStyle/>
        <a:p>
          <a:endParaRPr lang="fr-FR"/>
        </a:p>
      </dgm:t>
    </dgm:pt>
    <dgm:pt modelId="{93FD5552-513E-4AAB-801D-100B584AA330}">
      <dgm:prSet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P3-3 </a:t>
          </a:r>
        </a:p>
        <a:p>
          <a:r>
            <a:rPr lang="fr-FR" dirty="0">
              <a:highlight>
                <a:srgbClr val="808080"/>
              </a:highlight>
            </a:rPr>
            <a:t>Les virements manuels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7" action="ppaction://hlinksldjump"/>
          </dgm14:cNvPr>
        </a:ext>
      </dgm:extLst>
    </dgm:pt>
    <dgm:pt modelId="{1FE07BA0-2CAD-4274-9A2C-9AB33FAF8093}" type="parTrans" cxnId="{442BDC25-DBCC-4282-9261-9E7629FDAEB4}">
      <dgm:prSet/>
      <dgm:spPr/>
      <dgm:t>
        <a:bodyPr/>
        <a:lstStyle/>
        <a:p>
          <a:endParaRPr lang="fr-FR"/>
        </a:p>
      </dgm:t>
    </dgm:pt>
    <dgm:pt modelId="{43AB48F9-D238-4065-B2BF-5127A83C8E41}" type="sibTrans" cxnId="{442BDC25-DBCC-4282-9261-9E7629FDAEB4}">
      <dgm:prSet/>
      <dgm:spPr/>
      <dgm:t>
        <a:bodyPr/>
        <a:lstStyle/>
        <a:p>
          <a:endParaRPr lang="fr-FR"/>
        </a:p>
      </dgm:t>
    </dgm:pt>
    <dgm:pt modelId="{3CC65343-531C-4ECC-89E2-343D64219874}">
      <dgm:prSet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P3-8 </a:t>
          </a:r>
        </a:p>
        <a:p>
          <a:r>
            <a:rPr lang="fr-FR" dirty="0">
              <a:highlight>
                <a:srgbClr val="808080"/>
              </a:highlight>
            </a:rPr>
            <a:t>La réclamation client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 action="ppaction://hlinksldjump"/>
          </dgm14:cNvPr>
        </a:ext>
      </dgm:extLst>
    </dgm:pt>
    <dgm:pt modelId="{57221606-2087-41EE-A305-EB8DB35F15F9}" type="parTrans" cxnId="{EFBACCDA-2077-41B4-ADA1-623E984E7B78}">
      <dgm:prSet/>
      <dgm:spPr/>
      <dgm:t>
        <a:bodyPr/>
        <a:lstStyle/>
        <a:p>
          <a:endParaRPr lang="fr-FR"/>
        </a:p>
      </dgm:t>
    </dgm:pt>
    <dgm:pt modelId="{326F953B-C217-40D4-B6CD-11DD94489F98}" type="sibTrans" cxnId="{EFBACCDA-2077-41B4-ADA1-623E984E7B78}">
      <dgm:prSet/>
      <dgm:spPr/>
      <dgm:t>
        <a:bodyPr/>
        <a:lstStyle/>
        <a:p>
          <a:endParaRPr lang="fr-FR"/>
        </a:p>
      </dgm:t>
    </dgm:pt>
    <dgm:pt modelId="{2DE3C5D2-64C0-445D-86D5-94712E0D23BC}">
      <dgm:prSet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P3-9 </a:t>
          </a:r>
        </a:p>
        <a:p>
          <a:r>
            <a:rPr lang="fr-FR" dirty="0">
              <a:highlight>
                <a:srgbClr val="808080"/>
              </a:highlight>
            </a:rPr>
            <a:t>Les déclaration réglementaires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 action="ppaction://hlinksldjump"/>
          </dgm14:cNvPr>
        </a:ext>
      </dgm:extLst>
    </dgm:pt>
    <dgm:pt modelId="{0D3703C7-2DAC-4520-965A-3295335134EC}" type="parTrans" cxnId="{474FFD98-859A-4115-AA66-AC0D60970BC1}">
      <dgm:prSet/>
      <dgm:spPr/>
      <dgm:t>
        <a:bodyPr/>
        <a:lstStyle/>
        <a:p>
          <a:endParaRPr lang="fr-FR"/>
        </a:p>
      </dgm:t>
    </dgm:pt>
    <dgm:pt modelId="{F4136BE2-93CA-472F-85EC-561574F0FA1C}" type="sibTrans" cxnId="{474FFD98-859A-4115-AA66-AC0D60970BC1}">
      <dgm:prSet/>
      <dgm:spPr/>
      <dgm:t>
        <a:bodyPr/>
        <a:lstStyle/>
        <a:p>
          <a:endParaRPr lang="fr-FR"/>
        </a:p>
      </dgm:t>
    </dgm:pt>
    <dgm:pt modelId="{F9D0DEEA-8589-404B-903E-6522375F0EB9}">
      <dgm:prSet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P3-10 </a:t>
          </a:r>
        </a:p>
        <a:p>
          <a:r>
            <a:rPr lang="fr-FR" dirty="0">
              <a:highlight>
                <a:srgbClr val="808080"/>
              </a:highlight>
            </a:rPr>
            <a:t>La </a:t>
          </a:r>
          <a:r>
            <a:rPr lang="fr-FR" dirty="0" err="1">
              <a:highlight>
                <a:srgbClr val="808080"/>
              </a:highlight>
            </a:rPr>
            <a:t>cloture</a:t>
          </a:r>
          <a:r>
            <a:rPr lang="fr-FR" dirty="0">
              <a:highlight>
                <a:srgbClr val="808080"/>
              </a:highlight>
            </a:rPr>
            <a:t> des contrats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0" action="ppaction://hlinksldjump"/>
          </dgm14:cNvPr>
        </a:ext>
      </dgm:extLst>
    </dgm:pt>
    <dgm:pt modelId="{EBE97E30-B8B7-4BEE-8393-584779F6F6CD}" type="parTrans" cxnId="{7ADB4DEB-DB82-4650-8B0E-1CA9E1272A3B}">
      <dgm:prSet/>
      <dgm:spPr/>
      <dgm:t>
        <a:bodyPr/>
        <a:lstStyle/>
        <a:p>
          <a:endParaRPr lang="fr-FR"/>
        </a:p>
      </dgm:t>
    </dgm:pt>
    <dgm:pt modelId="{6A5ACC35-58EF-4C50-8F42-AF2B85A2315A}" type="sibTrans" cxnId="{7ADB4DEB-DB82-4650-8B0E-1CA9E1272A3B}">
      <dgm:prSet/>
      <dgm:spPr/>
      <dgm:t>
        <a:bodyPr/>
        <a:lstStyle/>
        <a:p>
          <a:endParaRPr lang="fr-FR"/>
        </a:p>
      </dgm:t>
    </dgm:pt>
    <dgm:pt modelId="{9EDBE987-246D-446C-A78F-8BF46E3D338B}">
      <dgm:prSet/>
      <dgm:spPr/>
      <dgm:t>
        <a:bodyPr/>
        <a:lstStyle/>
        <a:p>
          <a:r>
            <a:rPr lang="fr-FR" dirty="0">
              <a:highlight>
                <a:srgbClr val="808080"/>
              </a:highlight>
            </a:rPr>
            <a:t>P3-11 </a:t>
          </a:r>
        </a:p>
        <a:p>
          <a:r>
            <a:rPr lang="fr-FR" dirty="0">
              <a:highlight>
                <a:srgbClr val="808080"/>
              </a:highlight>
            </a:rPr>
            <a:t>La mise à Jour du KYC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1" action="ppaction://hlinksldjump"/>
          </dgm14:cNvPr>
        </a:ext>
      </dgm:extLst>
    </dgm:pt>
    <dgm:pt modelId="{10C7A9A8-298D-42F7-A62E-76D6CD3DCDF8}" type="parTrans" cxnId="{152C68B6-82BB-44AF-AB62-D074DF92C1F6}">
      <dgm:prSet/>
      <dgm:spPr/>
      <dgm:t>
        <a:bodyPr/>
        <a:lstStyle/>
        <a:p>
          <a:endParaRPr lang="fr-FR"/>
        </a:p>
      </dgm:t>
    </dgm:pt>
    <dgm:pt modelId="{833066F8-3E64-408F-8CDF-BA644462C658}" type="sibTrans" cxnId="{152C68B6-82BB-44AF-AB62-D074DF92C1F6}">
      <dgm:prSet/>
      <dgm:spPr/>
      <dgm:t>
        <a:bodyPr/>
        <a:lstStyle/>
        <a:p>
          <a:endParaRPr lang="fr-FR"/>
        </a:p>
      </dgm:t>
    </dgm:pt>
    <dgm:pt modelId="{41C862DE-5C90-427F-8775-A5141EDE952C}" type="pres">
      <dgm:prSet presAssocID="{6436B178-B9ED-489A-894C-A80B81B4BE1D}" presName="diagram" presStyleCnt="0">
        <dgm:presLayoutVars>
          <dgm:dir/>
          <dgm:resizeHandles val="exact"/>
        </dgm:presLayoutVars>
      </dgm:prSet>
      <dgm:spPr/>
    </dgm:pt>
    <dgm:pt modelId="{DA85E1AD-0534-4690-9A26-CB9E8CE41E9D}" type="pres">
      <dgm:prSet presAssocID="{732EF7BD-5877-4732-9F5E-D87088A7AA07}" presName="node" presStyleLbl="node1" presStyleIdx="0" presStyleCnt="11">
        <dgm:presLayoutVars>
          <dgm:bulletEnabled val="1"/>
        </dgm:presLayoutVars>
      </dgm:prSet>
      <dgm:spPr/>
    </dgm:pt>
    <dgm:pt modelId="{5A3FF567-F69E-44EE-B14B-FF7E8F092B99}" type="pres">
      <dgm:prSet presAssocID="{C47DDB59-DF64-4566-AE7E-565FC4F63B34}" presName="sibTrans" presStyleLbl="sibTrans2D1" presStyleIdx="0" presStyleCnt="10" custLinFactNeighborX="-2033" custLinFactNeighborY="-34760"/>
      <dgm:spPr/>
    </dgm:pt>
    <dgm:pt modelId="{9EBF8753-BF37-4F6C-A558-39E9B2DDED66}" type="pres">
      <dgm:prSet presAssocID="{C47DDB59-DF64-4566-AE7E-565FC4F63B34}" presName="connectorText" presStyleLbl="sibTrans2D1" presStyleIdx="0" presStyleCnt="10"/>
      <dgm:spPr/>
    </dgm:pt>
    <dgm:pt modelId="{58D80951-32CB-49F8-8901-F6BE09D939C2}" type="pres">
      <dgm:prSet presAssocID="{2C612104-FA96-4D24-9DD3-B8F6E1A1EE5E}" presName="node" presStyleLbl="node1" presStyleIdx="1" presStyleCnt="11">
        <dgm:presLayoutVars>
          <dgm:bulletEnabled val="1"/>
        </dgm:presLayoutVars>
      </dgm:prSet>
      <dgm:spPr/>
    </dgm:pt>
    <dgm:pt modelId="{64C3A15A-5022-4547-B144-78710345E6EA}" type="pres">
      <dgm:prSet presAssocID="{FB67B96F-3AD2-446D-98E9-9BEDD216F9E9}" presName="sibTrans" presStyleLbl="sibTrans2D1" presStyleIdx="1" presStyleCnt="10"/>
      <dgm:spPr/>
    </dgm:pt>
    <dgm:pt modelId="{FAF2AC5C-7804-40EE-BAC7-0E138E177870}" type="pres">
      <dgm:prSet presAssocID="{FB67B96F-3AD2-446D-98E9-9BEDD216F9E9}" presName="connectorText" presStyleLbl="sibTrans2D1" presStyleIdx="1" presStyleCnt="10"/>
      <dgm:spPr/>
    </dgm:pt>
    <dgm:pt modelId="{1A000235-17B3-4B8D-9CD4-E8B4B3C71095}" type="pres">
      <dgm:prSet presAssocID="{93FD5552-513E-4AAB-801D-100B584AA330}" presName="node" presStyleLbl="node1" presStyleIdx="2" presStyleCnt="11">
        <dgm:presLayoutVars>
          <dgm:bulletEnabled val="1"/>
        </dgm:presLayoutVars>
      </dgm:prSet>
      <dgm:spPr/>
    </dgm:pt>
    <dgm:pt modelId="{F45B00BC-9320-4C5E-A443-91DBF59A4D9C}" type="pres">
      <dgm:prSet presAssocID="{43AB48F9-D238-4065-B2BF-5127A83C8E41}" presName="sibTrans" presStyleLbl="sibTrans2D1" presStyleIdx="2" presStyleCnt="10"/>
      <dgm:spPr/>
    </dgm:pt>
    <dgm:pt modelId="{1B3645A3-01B8-48F4-94F4-B7FB5DE53C57}" type="pres">
      <dgm:prSet presAssocID="{43AB48F9-D238-4065-B2BF-5127A83C8E41}" presName="connectorText" presStyleLbl="sibTrans2D1" presStyleIdx="2" presStyleCnt="10"/>
      <dgm:spPr/>
    </dgm:pt>
    <dgm:pt modelId="{E44291DD-087E-4165-B278-6ACE760EDC44}" type="pres">
      <dgm:prSet presAssocID="{970FDF1D-D07B-4B99-A7CF-BBCBB1C112E6}" presName="node" presStyleLbl="node1" presStyleIdx="3" presStyleCnt="11">
        <dgm:presLayoutVars>
          <dgm:bulletEnabled val="1"/>
        </dgm:presLayoutVars>
      </dgm:prSet>
      <dgm:spPr/>
    </dgm:pt>
    <dgm:pt modelId="{4601DFFD-34C5-4383-BFD9-827BDD779E81}" type="pres">
      <dgm:prSet presAssocID="{D7431044-DC32-4EEA-8C62-DF6E8AAD2706}" presName="sibTrans" presStyleLbl="sibTrans2D1" presStyleIdx="3" presStyleCnt="10"/>
      <dgm:spPr/>
    </dgm:pt>
    <dgm:pt modelId="{5A45240F-6F3B-42BA-AA3E-CF2C217E0286}" type="pres">
      <dgm:prSet presAssocID="{D7431044-DC32-4EEA-8C62-DF6E8AAD2706}" presName="connectorText" presStyleLbl="sibTrans2D1" presStyleIdx="3" presStyleCnt="10"/>
      <dgm:spPr/>
    </dgm:pt>
    <dgm:pt modelId="{F2266B25-8B6E-4C9B-ABF2-B932FDD92B09}" type="pres">
      <dgm:prSet presAssocID="{54A8531C-BC94-4EAD-9ADF-5DC1F0DD6148}" presName="node" presStyleLbl="node1" presStyleIdx="4" presStyleCnt="11">
        <dgm:presLayoutVars>
          <dgm:bulletEnabled val="1"/>
        </dgm:presLayoutVars>
      </dgm:prSet>
      <dgm:spPr/>
    </dgm:pt>
    <dgm:pt modelId="{05C1B441-AECE-4994-8C0C-53222999BAB8}" type="pres">
      <dgm:prSet presAssocID="{2816F0FB-43A2-4FB7-87F5-BA9DFDE3500C}" presName="sibTrans" presStyleLbl="sibTrans2D1" presStyleIdx="4" presStyleCnt="10"/>
      <dgm:spPr/>
    </dgm:pt>
    <dgm:pt modelId="{75D01160-E360-49D4-BC2E-A0893640666D}" type="pres">
      <dgm:prSet presAssocID="{2816F0FB-43A2-4FB7-87F5-BA9DFDE3500C}" presName="connectorText" presStyleLbl="sibTrans2D1" presStyleIdx="4" presStyleCnt="10"/>
      <dgm:spPr/>
    </dgm:pt>
    <dgm:pt modelId="{7A35B902-731B-421F-8998-B48A542FFF5B}" type="pres">
      <dgm:prSet presAssocID="{AA2E4436-914E-49D6-ADF7-AB448FA8C49C}" presName="node" presStyleLbl="node1" presStyleIdx="5" presStyleCnt="11">
        <dgm:presLayoutVars>
          <dgm:bulletEnabled val="1"/>
        </dgm:presLayoutVars>
      </dgm:prSet>
      <dgm:spPr/>
    </dgm:pt>
    <dgm:pt modelId="{A9E2BC8E-ED7F-4C8D-9EED-73EA27311F46}" type="pres">
      <dgm:prSet presAssocID="{AB2209BF-BCCD-4908-8115-8E9E5890BD05}" presName="sibTrans" presStyleLbl="sibTrans2D1" presStyleIdx="5" presStyleCnt="10"/>
      <dgm:spPr/>
    </dgm:pt>
    <dgm:pt modelId="{8A28DE77-4BCB-4459-9AFB-4BA18D58A12B}" type="pres">
      <dgm:prSet presAssocID="{AB2209BF-BCCD-4908-8115-8E9E5890BD05}" presName="connectorText" presStyleLbl="sibTrans2D1" presStyleIdx="5" presStyleCnt="10"/>
      <dgm:spPr/>
    </dgm:pt>
    <dgm:pt modelId="{D9BE4A49-7BA8-422E-A997-E460203CAF7E}" type="pres">
      <dgm:prSet presAssocID="{180C53BF-6EBA-4356-A35E-10A275AF289D}" presName="node" presStyleLbl="node1" presStyleIdx="6" presStyleCnt="11">
        <dgm:presLayoutVars>
          <dgm:bulletEnabled val="1"/>
        </dgm:presLayoutVars>
      </dgm:prSet>
      <dgm:spPr/>
    </dgm:pt>
    <dgm:pt modelId="{55C269E5-9646-479E-AFEC-EC12193DF8DE}" type="pres">
      <dgm:prSet presAssocID="{125B12A8-C907-4F59-A288-60EE6475CA86}" presName="sibTrans" presStyleLbl="sibTrans2D1" presStyleIdx="6" presStyleCnt="10"/>
      <dgm:spPr/>
    </dgm:pt>
    <dgm:pt modelId="{FF57D8C8-1485-40F3-8BB2-ED5066963024}" type="pres">
      <dgm:prSet presAssocID="{125B12A8-C907-4F59-A288-60EE6475CA86}" presName="connectorText" presStyleLbl="sibTrans2D1" presStyleIdx="6" presStyleCnt="10"/>
      <dgm:spPr/>
    </dgm:pt>
    <dgm:pt modelId="{FA75DDFC-30CB-477F-84AE-AC3684012F96}" type="pres">
      <dgm:prSet presAssocID="{3CC65343-531C-4ECC-89E2-343D64219874}" presName="node" presStyleLbl="node1" presStyleIdx="7" presStyleCnt="11">
        <dgm:presLayoutVars>
          <dgm:bulletEnabled val="1"/>
        </dgm:presLayoutVars>
      </dgm:prSet>
      <dgm:spPr/>
    </dgm:pt>
    <dgm:pt modelId="{19BEBE94-F0AA-4061-BAF2-F5AF9865D1C3}" type="pres">
      <dgm:prSet presAssocID="{326F953B-C217-40D4-B6CD-11DD94489F98}" presName="sibTrans" presStyleLbl="sibTrans2D1" presStyleIdx="7" presStyleCnt="10"/>
      <dgm:spPr/>
    </dgm:pt>
    <dgm:pt modelId="{6287AF92-B2BA-48EA-A8D9-7A31520A057D}" type="pres">
      <dgm:prSet presAssocID="{326F953B-C217-40D4-B6CD-11DD94489F98}" presName="connectorText" presStyleLbl="sibTrans2D1" presStyleIdx="7" presStyleCnt="10"/>
      <dgm:spPr/>
    </dgm:pt>
    <dgm:pt modelId="{49F66754-19A9-4330-BE69-00BB6C75E12C}" type="pres">
      <dgm:prSet presAssocID="{2DE3C5D2-64C0-445D-86D5-94712E0D23BC}" presName="node" presStyleLbl="node1" presStyleIdx="8" presStyleCnt="11">
        <dgm:presLayoutVars>
          <dgm:bulletEnabled val="1"/>
        </dgm:presLayoutVars>
      </dgm:prSet>
      <dgm:spPr/>
    </dgm:pt>
    <dgm:pt modelId="{93D065A8-F128-4A6D-8588-0749C1BCB0FC}" type="pres">
      <dgm:prSet presAssocID="{F4136BE2-93CA-472F-85EC-561574F0FA1C}" presName="sibTrans" presStyleLbl="sibTrans2D1" presStyleIdx="8" presStyleCnt="10"/>
      <dgm:spPr/>
    </dgm:pt>
    <dgm:pt modelId="{D2DFA494-E36C-4FF9-8E98-EB21A112E441}" type="pres">
      <dgm:prSet presAssocID="{F4136BE2-93CA-472F-85EC-561574F0FA1C}" presName="connectorText" presStyleLbl="sibTrans2D1" presStyleIdx="8" presStyleCnt="10"/>
      <dgm:spPr/>
    </dgm:pt>
    <dgm:pt modelId="{04E3B8EE-E929-4CC1-9792-AFB21E15CBDF}" type="pres">
      <dgm:prSet presAssocID="{F9D0DEEA-8589-404B-903E-6522375F0EB9}" presName="node" presStyleLbl="node1" presStyleIdx="9" presStyleCnt="11">
        <dgm:presLayoutVars>
          <dgm:bulletEnabled val="1"/>
        </dgm:presLayoutVars>
      </dgm:prSet>
      <dgm:spPr/>
    </dgm:pt>
    <dgm:pt modelId="{F223331D-8594-40E3-A96F-B09B0CE00547}" type="pres">
      <dgm:prSet presAssocID="{6A5ACC35-58EF-4C50-8F42-AF2B85A2315A}" presName="sibTrans" presStyleLbl="sibTrans2D1" presStyleIdx="9" presStyleCnt="10"/>
      <dgm:spPr/>
    </dgm:pt>
    <dgm:pt modelId="{A5156498-8C58-45DD-A112-5FCD40609F34}" type="pres">
      <dgm:prSet presAssocID="{6A5ACC35-58EF-4C50-8F42-AF2B85A2315A}" presName="connectorText" presStyleLbl="sibTrans2D1" presStyleIdx="9" presStyleCnt="10"/>
      <dgm:spPr/>
    </dgm:pt>
    <dgm:pt modelId="{968A7D7F-16D3-4A79-88F5-3C0C940EB700}" type="pres">
      <dgm:prSet presAssocID="{9EDBE987-246D-446C-A78F-8BF46E3D338B}" presName="node" presStyleLbl="node1" presStyleIdx="10" presStyleCnt="11">
        <dgm:presLayoutVars>
          <dgm:bulletEnabled val="1"/>
        </dgm:presLayoutVars>
      </dgm:prSet>
      <dgm:spPr/>
    </dgm:pt>
  </dgm:ptLst>
  <dgm:cxnLst>
    <dgm:cxn modelId="{448E9200-E28C-4A24-B141-F4BED7F6C5FD}" srcId="{6436B178-B9ED-489A-894C-A80B81B4BE1D}" destId="{732EF7BD-5877-4732-9F5E-D87088A7AA07}" srcOrd="0" destOrd="0" parTransId="{23D887F7-E457-441D-9F1E-6555F3FFF63E}" sibTransId="{C47DDB59-DF64-4566-AE7E-565FC4F63B34}"/>
    <dgm:cxn modelId="{A4058906-9DF0-46AF-9551-875D3931EC47}" srcId="{6436B178-B9ED-489A-894C-A80B81B4BE1D}" destId="{180C53BF-6EBA-4356-A35E-10A275AF289D}" srcOrd="6" destOrd="0" parTransId="{836FF4D5-C4FC-4818-9706-9D5DDB061BCD}" sibTransId="{125B12A8-C907-4F59-A288-60EE6475CA86}"/>
    <dgm:cxn modelId="{F841BF08-8FB4-447F-ADD2-7BBA634C4CD7}" srcId="{6436B178-B9ED-489A-894C-A80B81B4BE1D}" destId="{54A8531C-BC94-4EAD-9ADF-5DC1F0DD6148}" srcOrd="4" destOrd="0" parTransId="{21EE59E4-2AF3-49D0-B961-63AA2471A86A}" sibTransId="{2816F0FB-43A2-4FB7-87F5-BA9DFDE3500C}"/>
    <dgm:cxn modelId="{14FE900D-2D87-47DB-9F73-6232E202C1B7}" type="presOf" srcId="{43AB48F9-D238-4065-B2BF-5127A83C8E41}" destId="{1B3645A3-01B8-48F4-94F4-B7FB5DE53C57}" srcOrd="1" destOrd="0" presId="urn:microsoft.com/office/officeart/2005/8/layout/process5"/>
    <dgm:cxn modelId="{B850260F-5C6B-4DCB-93EF-5CA52ED3B826}" srcId="{6436B178-B9ED-489A-894C-A80B81B4BE1D}" destId="{970FDF1D-D07B-4B99-A7CF-BBCBB1C112E6}" srcOrd="3" destOrd="0" parTransId="{B5AF34DD-3274-401F-863A-A9C3735A8C2D}" sibTransId="{D7431044-DC32-4EEA-8C62-DF6E8AAD2706}"/>
    <dgm:cxn modelId="{554CD116-FB93-4B35-A276-9B027E3B1FBA}" type="presOf" srcId="{F9D0DEEA-8589-404B-903E-6522375F0EB9}" destId="{04E3B8EE-E929-4CC1-9792-AFB21E15CBDF}" srcOrd="0" destOrd="0" presId="urn:microsoft.com/office/officeart/2005/8/layout/process5"/>
    <dgm:cxn modelId="{442BDC25-DBCC-4282-9261-9E7629FDAEB4}" srcId="{6436B178-B9ED-489A-894C-A80B81B4BE1D}" destId="{93FD5552-513E-4AAB-801D-100B584AA330}" srcOrd="2" destOrd="0" parTransId="{1FE07BA0-2CAD-4274-9A2C-9AB33FAF8093}" sibTransId="{43AB48F9-D238-4065-B2BF-5127A83C8E41}"/>
    <dgm:cxn modelId="{F37D9E28-494E-43C9-B072-0F583A2AFA5A}" type="presOf" srcId="{732EF7BD-5877-4732-9F5E-D87088A7AA07}" destId="{DA85E1AD-0534-4690-9A26-CB9E8CE41E9D}" srcOrd="0" destOrd="0" presId="urn:microsoft.com/office/officeart/2005/8/layout/process5"/>
    <dgm:cxn modelId="{50D3925D-921D-42CC-A791-67AC727E91CA}" type="presOf" srcId="{D7431044-DC32-4EEA-8C62-DF6E8AAD2706}" destId="{4601DFFD-34C5-4383-BFD9-827BDD779E81}" srcOrd="0" destOrd="0" presId="urn:microsoft.com/office/officeart/2005/8/layout/process5"/>
    <dgm:cxn modelId="{DDFC2444-D0A3-4E88-9E66-C17133E9D345}" srcId="{6436B178-B9ED-489A-894C-A80B81B4BE1D}" destId="{2C612104-FA96-4D24-9DD3-B8F6E1A1EE5E}" srcOrd="1" destOrd="0" parTransId="{68E1C569-8D8A-4A40-B612-F7FB560DF886}" sibTransId="{FB67B96F-3AD2-446D-98E9-9BEDD216F9E9}"/>
    <dgm:cxn modelId="{3A568B48-C8EF-4D57-84C6-C19F666FD9E7}" type="presOf" srcId="{43AB48F9-D238-4065-B2BF-5127A83C8E41}" destId="{F45B00BC-9320-4C5E-A443-91DBF59A4D9C}" srcOrd="0" destOrd="0" presId="urn:microsoft.com/office/officeart/2005/8/layout/process5"/>
    <dgm:cxn modelId="{CF75DD57-C700-4EFB-A1B0-EF728B25EE68}" type="presOf" srcId="{AA2E4436-914E-49D6-ADF7-AB448FA8C49C}" destId="{7A35B902-731B-421F-8998-B48A542FFF5B}" srcOrd="0" destOrd="0" presId="urn:microsoft.com/office/officeart/2005/8/layout/process5"/>
    <dgm:cxn modelId="{9BE27378-0C4F-42A3-92EE-1158D62BD4FB}" type="presOf" srcId="{125B12A8-C907-4F59-A288-60EE6475CA86}" destId="{FF57D8C8-1485-40F3-8BB2-ED5066963024}" srcOrd="1" destOrd="0" presId="urn:microsoft.com/office/officeart/2005/8/layout/process5"/>
    <dgm:cxn modelId="{3E410359-7165-4010-92D3-5EFE1F4C29AA}" type="presOf" srcId="{54A8531C-BC94-4EAD-9ADF-5DC1F0DD6148}" destId="{F2266B25-8B6E-4C9B-ABF2-B932FDD92B09}" srcOrd="0" destOrd="0" presId="urn:microsoft.com/office/officeart/2005/8/layout/process5"/>
    <dgm:cxn modelId="{D545C95A-4DA5-422A-9E30-406136DF9B90}" type="presOf" srcId="{AB2209BF-BCCD-4908-8115-8E9E5890BD05}" destId="{A9E2BC8E-ED7F-4C8D-9EED-73EA27311F46}" srcOrd="0" destOrd="0" presId="urn:microsoft.com/office/officeart/2005/8/layout/process5"/>
    <dgm:cxn modelId="{474FFD98-859A-4115-AA66-AC0D60970BC1}" srcId="{6436B178-B9ED-489A-894C-A80B81B4BE1D}" destId="{2DE3C5D2-64C0-445D-86D5-94712E0D23BC}" srcOrd="8" destOrd="0" parTransId="{0D3703C7-2DAC-4520-965A-3295335134EC}" sibTransId="{F4136BE2-93CA-472F-85EC-561574F0FA1C}"/>
    <dgm:cxn modelId="{8EA65B9E-25F4-4DA6-A71E-5C40279DD3AB}" type="presOf" srcId="{C47DDB59-DF64-4566-AE7E-565FC4F63B34}" destId="{9EBF8753-BF37-4F6C-A558-39E9B2DDED66}" srcOrd="1" destOrd="0" presId="urn:microsoft.com/office/officeart/2005/8/layout/process5"/>
    <dgm:cxn modelId="{B40101A3-A0E3-43C9-BB1F-6B128711DA5A}" type="presOf" srcId="{970FDF1D-D07B-4B99-A7CF-BBCBB1C112E6}" destId="{E44291DD-087E-4165-B278-6ACE760EDC44}" srcOrd="0" destOrd="0" presId="urn:microsoft.com/office/officeart/2005/8/layout/process5"/>
    <dgm:cxn modelId="{38BB74A3-BE22-410E-B652-BF6A4A56C0A4}" type="presOf" srcId="{F4136BE2-93CA-472F-85EC-561574F0FA1C}" destId="{D2DFA494-E36C-4FF9-8E98-EB21A112E441}" srcOrd="1" destOrd="0" presId="urn:microsoft.com/office/officeart/2005/8/layout/process5"/>
    <dgm:cxn modelId="{F72041A8-0715-4F0B-A658-9E6A8AB07108}" srcId="{6436B178-B9ED-489A-894C-A80B81B4BE1D}" destId="{AA2E4436-914E-49D6-ADF7-AB448FA8C49C}" srcOrd="5" destOrd="0" parTransId="{19A93433-E3ED-427A-B075-646D7411A176}" sibTransId="{AB2209BF-BCCD-4908-8115-8E9E5890BD05}"/>
    <dgm:cxn modelId="{61B6CCB0-3B1D-4C7E-BE11-72C5AC519711}" type="presOf" srcId="{6436B178-B9ED-489A-894C-A80B81B4BE1D}" destId="{41C862DE-5C90-427F-8775-A5141EDE952C}" srcOrd="0" destOrd="0" presId="urn:microsoft.com/office/officeart/2005/8/layout/process5"/>
    <dgm:cxn modelId="{9A3B3DB3-303F-4F9E-A2D2-DC55987E8699}" type="presOf" srcId="{FB67B96F-3AD2-446D-98E9-9BEDD216F9E9}" destId="{FAF2AC5C-7804-40EE-BAC7-0E138E177870}" srcOrd="1" destOrd="0" presId="urn:microsoft.com/office/officeart/2005/8/layout/process5"/>
    <dgm:cxn modelId="{152C68B6-82BB-44AF-AB62-D074DF92C1F6}" srcId="{6436B178-B9ED-489A-894C-A80B81B4BE1D}" destId="{9EDBE987-246D-446C-A78F-8BF46E3D338B}" srcOrd="10" destOrd="0" parTransId="{10C7A9A8-298D-42F7-A62E-76D6CD3DCDF8}" sibTransId="{833066F8-3E64-408F-8CDF-BA644462C658}"/>
    <dgm:cxn modelId="{75F0DCB7-9630-42CF-AA01-96C024C0A2AC}" type="presOf" srcId="{180C53BF-6EBA-4356-A35E-10A275AF289D}" destId="{D9BE4A49-7BA8-422E-A997-E460203CAF7E}" srcOrd="0" destOrd="0" presId="urn:microsoft.com/office/officeart/2005/8/layout/process5"/>
    <dgm:cxn modelId="{DAF759BA-A8D7-49B7-8883-4E4C464A1BA1}" type="presOf" srcId="{9EDBE987-246D-446C-A78F-8BF46E3D338B}" destId="{968A7D7F-16D3-4A79-88F5-3C0C940EB700}" srcOrd="0" destOrd="0" presId="urn:microsoft.com/office/officeart/2005/8/layout/process5"/>
    <dgm:cxn modelId="{3C22FBBB-23E2-4810-9C86-9251470337C6}" type="presOf" srcId="{6A5ACC35-58EF-4C50-8F42-AF2B85A2315A}" destId="{F223331D-8594-40E3-A96F-B09B0CE00547}" srcOrd="0" destOrd="0" presId="urn:microsoft.com/office/officeart/2005/8/layout/process5"/>
    <dgm:cxn modelId="{8DF610BE-E572-486F-B023-520A16E6AC07}" type="presOf" srcId="{326F953B-C217-40D4-B6CD-11DD94489F98}" destId="{6287AF92-B2BA-48EA-A8D9-7A31520A057D}" srcOrd="1" destOrd="0" presId="urn:microsoft.com/office/officeart/2005/8/layout/process5"/>
    <dgm:cxn modelId="{F946C1BF-5598-4707-AB52-1BA8847D4C37}" type="presOf" srcId="{326F953B-C217-40D4-B6CD-11DD94489F98}" destId="{19BEBE94-F0AA-4061-BAF2-F5AF9865D1C3}" srcOrd="0" destOrd="0" presId="urn:microsoft.com/office/officeart/2005/8/layout/process5"/>
    <dgm:cxn modelId="{13D1FAC3-0CCF-4AFE-8407-067851968CB7}" type="presOf" srcId="{125B12A8-C907-4F59-A288-60EE6475CA86}" destId="{55C269E5-9646-479E-AFEC-EC12193DF8DE}" srcOrd="0" destOrd="0" presId="urn:microsoft.com/office/officeart/2005/8/layout/process5"/>
    <dgm:cxn modelId="{B4FFB7C4-1F27-40C4-AB2A-6F60FEBED7E1}" type="presOf" srcId="{6A5ACC35-58EF-4C50-8F42-AF2B85A2315A}" destId="{A5156498-8C58-45DD-A112-5FCD40609F34}" srcOrd="1" destOrd="0" presId="urn:microsoft.com/office/officeart/2005/8/layout/process5"/>
    <dgm:cxn modelId="{CE0DF1C9-C685-4ED5-AFED-78DC69EDD38A}" type="presOf" srcId="{D7431044-DC32-4EEA-8C62-DF6E8AAD2706}" destId="{5A45240F-6F3B-42BA-AA3E-CF2C217E0286}" srcOrd="1" destOrd="0" presId="urn:microsoft.com/office/officeart/2005/8/layout/process5"/>
    <dgm:cxn modelId="{8710F9CA-A160-487B-8E1A-16A75B6D9238}" type="presOf" srcId="{FB67B96F-3AD2-446D-98E9-9BEDD216F9E9}" destId="{64C3A15A-5022-4547-B144-78710345E6EA}" srcOrd="0" destOrd="0" presId="urn:microsoft.com/office/officeart/2005/8/layout/process5"/>
    <dgm:cxn modelId="{A1A1A3D0-020A-4D9B-942D-7541AD65395C}" type="presOf" srcId="{93FD5552-513E-4AAB-801D-100B584AA330}" destId="{1A000235-17B3-4B8D-9CD4-E8B4B3C71095}" srcOrd="0" destOrd="0" presId="urn:microsoft.com/office/officeart/2005/8/layout/process5"/>
    <dgm:cxn modelId="{2085C5D7-3AA0-4694-9B25-254CDDEEA87A}" type="presOf" srcId="{2816F0FB-43A2-4FB7-87F5-BA9DFDE3500C}" destId="{05C1B441-AECE-4994-8C0C-53222999BAB8}" srcOrd="0" destOrd="0" presId="urn:microsoft.com/office/officeart/2005/8/layout/process5"/>
    <dgm:cxn modelId="{EFBACCDA-2077-41B4-ADA1-623E984E7B78}" srcId="{6436B178-B9ED-489A-894C-A80B81B4BE1D}" destId="{3CC65343-531C-4ECC-89E2-343D64219874}" srcOrd="7" destOrd="0" parTransId="{57221606-2087-41EE-A305-EB8DB35F15F9}" sibTransId="{326F953B-C217-40D4-B6CD-11DD94489F98}"/>
    <dgm:cxn modelId="{97A097E8-8CDC-4DD2-AE24-B0A42EF3423A}" type="presOf" srcId="{C47DDB59-DF64-4566-AE7E-565FC4F63B34}" destId="{5A3FF567-F69E-44EE-B14B-FF7E8F092B99}" srcOrd="0" destOrd="0" presId="urn:microsoft.com/office/officeart/2005/8/layout/process5"/>
    <dgm:cxn modelId="{7ADB4DEB-DB82-4650-8B0E-1CA9E1272A3B}" srcId="{6436B178-B9ED-489A-894C-A80B81B4BE1D}" destId="{F9D0DEEA-8589-404B-903E-6522375F0EB9}" srcOrd="9" destOrd="0" parTransId="{EBE97E30-B8B7-4BEE-8393-584779F6F6CD}" sibTransId="{6A5ACC35-58EF-4C50-8F42-AF2B85A2315A}"/>
    <dgm:cxn modelId="{A9AADDF2-1B6E-4507-845D-316D63D12B82}" type="presOf" srcId="{F4136BE2-93CA-472F-85EC-561574F0FA1C}" destId="{93D065A8-F128-4A6D-8588-0749C1BCB0FC}" srcOrd="0" destOrd="0" presId="urn:microsoft.com/office/officeart/2005/8/layout/process5"/>
    <dgm:cxn modelId="{322FB0F7-F89A-4284-B6DA-8A1E6F88C7BE}" type="presOf" srcId="{3CC65343-531C-4ECC-89E2-343D64219874}" destId="{FA75DDFC-30CB-477F-84AE-AC3684012F96}" srcOrd="0" destOrd="0" presId="urn:microsoft.com/office/officeart/2005/8/layout/process5"/>
    <dgm:cxn modelId="{93C15EF8-48A9-4F01-910C-093E8E854608}" type="presOf" srcId="{2C612104-FA96-4D24-9DD3-B8F6E1A1EE5E}" destId="{58D80951-32CB-49F8-8901-F6BE09D939C2}" srcOrd="0" destOrd="0" presId="urn:microsoft.com/office/officeart/2005/8/layout/process5"/>
    <dgm:cxn modelId="{3DF39EF8-EF45-4840-A709-9D63CB0957AD}" type="presOf" srcId="{2DE3C5D2-64C0-445D-86D5-94712E0D23BC}" destId="{49F66754-19A9-4330-BE69-00BB6C75E12C}" srcOrd="0" destOrd="0" presId="urn:microsoft.com/office/officeart/2005/8/layout/process5"/>
    <dgm:cxn modelId="{094479FB-5124-4BD1-80B2-AED3703AE98D}" type="presOf" srcId="{AB2209BF-BCCD-4908-8115-8E9E5890BD05}" destId="{8A28DE77-4BCB-4459-9AFB-4BA18D58A12B}" srcOrd="1" destOrd="0" presId="urn:microsoft.com/office/officeart/2005/8/layout/process5"/>
    <dgm:cxn modelId="{EC275EFD-4D7D-4176-9929-A37986FDE647}" type="presOf" srcId="{2816F0FB-43A2-4FB7-87F5-BA9DFDE3500C}" destId="{75D01160-E360-49D4-BC2E-A0893640666D}" srcOrd="1" destOrd="0" presId="urn:microsoft.com/office/officeart/2005/8/layout/process5"/>
    <dgm:cxn modelId="{B0F74165-2965-44CD-AE83-03F921EEAD7A}" type="presParOf" srcId="{41C862DE-5C90-427F-8775-A5141EDE952C}" destId="{DA85E1AD-0534-4690-9A26-CB9E8CE41E9D}" srcOrd="0" destOrd="0" presId="urn:microsoft.com/office/officeart/2005/8/layout/process5"/>
    <dgm:cxn modelId="{60715E2A-C7A6-4140-BC7C-AEC7F85D95F5}" type="presParOf" srcId="{41C862DE-5C90-427F-8775-A5141EDE952C}" destId="{5A3FF567-F69E-44EE-B14B-FF7E8F092B99}" srcOrd="1" destOrd="0" presId="urn:microsoft.com/office/officeart/2005/8/layout/process5"/>
    <dgm:cxn modelId="{299B23E7-DCF3-4DF3-95FB-26DA9CC41FE8}" type="presParOf" srcId="{5A3FF567-F69E-44EE-B14B-FF7E8F092B99}" destId="{9EBF8753-BF37-4F6C-A558-39E9B2DDED66}" srcOrd="0" destOrd="0" presId="urn:microsoft.com/office/officeart/2005/8/layout/process5"/>
    <dgm:cxn modelId="{07E23EF1-F1A0-40CD-BB5A-9D4C4E952EEE}" type="presParOf" srcId="{41C862DE-5C90-427F-8775-A5141EDE952C}" destId="{58D80951-32CB-49F8-8901-F6BE09D939C2}" srcOrd="2" destOrd="0" presId="urn:microsoft.com/office/officeart/2005/8/layout/process5"/>
    <dgm:cxn modelId="{A5B3E112-DC2D-43F2-9E50-8A746F10A484}" type="presParOf" srcId="{41C862DE-5C90-427F-8775-A5141EDE952C}" destId="{64C3A15A-5022-4547-B144-78710345E6EA}" srcOrd="3" destOrd="0" presId="urn:microsoft.com/office/officeart/2005/8/layout/process5"/>
    <dgm:cxn modelId="{BAC462FF-4080-4B24-B233-84AF04573655}" type="presParOf" srcId="{64C3A15A-5022-4547-B144-78710345E6EA}" destId="{FAF2AC5C-7804-40EE-BAC7-0E138E177870}" srcOrd="0" destOrd="0" presId="urn:microsoft.com/office/officeart/2005/8/layout/process5"/>
    <dgm:cxn modelId="{FF17234B-82BB-4122-B5F3-7A7F0260F959}" type="presParOf" srcId="{41C862DE-5C90-427F-8775-A5141EDE952C}" destId="{1A000235-17B3-4B8D-9CD4-E8B4B3C71095}" srcOrd="4" destOrd="0" presId="urn:microsoft.com/office/officeart/2005/8/layout/process5"/>
    <dgm:cxn modelId="{089C3DCE-D138-44D3-A13C-E17BE0E9EE12}" type="presParOf" srcId="{41C862DE-5C90-427F-8775-A5141EDE952C}" destId="{F45B00BC-9320-4C5E-A443-91DBF59A4D9C}" srcOrd="5" destOrd="0" presId="urn:microsoft.com/office/officeart/2005/8/layout/process5"/>
    <dgm:cxn modelId="{85EC30F7-B710-43FA-9D33-F6BCF19FFA00}" type="presParOf" srcId="{F45B00BC-9320-4C5E-A443-91DBF59A4D9C}" destId="{1B3645A3-01B8-48F4-94F4-B7FB5DE53C57}" srcOrd="0" destOrd="0" presId="urn:microsoft.com/office/officeart/2005/8/layout/process5"/>
    <dgm:cxn modelId="{8BBA6832-47D2-412D-ABCE-E949C3200340}" type="presParOf" srcId="{41C862DE-5C90-427F-8775-A5141EDE952C}" destId="{E44291DD-087E-4165-B278-6ACE760EDC44}" srcOrd="6" destOrd="0" presId="urn:microsoft.com/office/officeart/2005/8/layout/process5"/>
    <dgm:cxn modelId="{7EF24BB4-3FD4-48AA-A1B2-994FA12A6BE6}" type="presParOf" srcId="{41C862DE-5C90-427F-8775-A5141EDE952C}" destId="{4601DFFD-34C5-4383-BFD9-827BDD779E81}" srcOrd="7" destOrd="0" presId="urn:microsoft.com/office/officeart/2005/8/layout/process5"/>
    <dgm:cxn modelId="{E8547E5B-1715-4734-9E17-AB38145D7D35}" type="presParOf" srcId="{4601DFFD-34C5-4383-BFD9-827BDD779E81}" destId="{5A45240F-6F3B-42BA-AA3E-CF2C217E0286}" srcOrd="0" destOrd="0" presId="urn:microsoft.com/office/officeart/2005/8/layout/process5"/>
    <dgm:cxn modelId="{8D719512-E4D1-4637-9E5B-E7A0D22B4FC4}" type="presParOf" srcId="{41C862DE-5C90-427F-8775-A5141EDE952C}" destId="{F2266B25-8B6E-4C9B-ABF2-B932FDD92B09}" srcOrd="8" destOrd="0" presId="urn:microsoft.com/office/officeart/2005/8/layout/process5"/>
    <dgm:cxn modelId="{36B991C0-F747-463D-B1A5-BBD37900482C}" type="presParOf" srcId="{41C862DE-5C90-427F-8775-A5141EDE952C}" destId="{05C1B441-AECE-4994-8C0C-53222999BAB8}" srcOrd="9" destOrd="0" presId="urn:microsoft.com/office/officeart/2005/8/layout/process5"/>
    <dgm:cxn modelId="{51588501-977E-4143-A052-1B84903FCF1D}" type="presParOf" srcId="{05C1B441-AECE-4994-8C0C-53222999BAB8}" destId="{75D01160-E360-49D4-BC2E-A0893640666D}" srcOrd="0" destOrd="0" presId="urn:microsoft.com/office/officeart/2005/8/layout/process5"/>
    <dgm:cxn modelId="{5C8A3CED-116E-4328-B33E-EF9B37DD5EDC}" type="presParOf" srcId="{41C862DE-5C90-427F-8775-A5141EDE952C}" destId="{7A35B902-731B-421F-8998-B48A542FFF5B}" srcOrd="10" destOrd="0" presId="urn:microsoft.com/office/officeart/2005/8/layout/process5"/>
    <dgm:cxn modelId="{634138FE-A1F2-4582-9010-3658B8FEFF5B}" type="presParOf" srcId="{41C862DE-5C90-427F-8775-A5141EDE952C}" destId="{A9E2BC8E-ED7F-4C8D-9EED-73EA27311F46}" srcOrd="11" destOrd="0" presId="urn:microsoft.com/office/officeart/2005/8/layout/process5"/>
    <dgm:cxn modelId="{82075327-4250-4657-83A6-9A64EEEE2856}" type="presParOf" srcId="{A9E2BC8E-ED7F-4C8D-9EED-73EA27311F46}" destId="{8A28DE77-4BCB-4459-9AFB-4BA18D58A12B}" srcOrd="0" destOrd="0" presId="urn:microsoft.com/office/officeart/2005/8/layout/process5"/>
    <dgm:cxn modelId="{7005A801-00F9-435A-92E5-735DFA64DDBB}" type="presParOf" srcId="{41C862DE-5C90-427F-8775-A5141EDE952C}" destId="{D9BE4A49-7BA8-422E-A997-E460203CAF7E}" srcOrd="12" destOrd="0" presId="urn:microsoft.com/office/officeart/2005/8/layout/process5"/>
    <dgm:cxn modelId="{1AC3D96B-0237-439B-BEC6-57FB8908CF35}" type="presParOf" srcId="{41C862DE-5C90-427F-8775-A5141EDE952C}" destId="{55C269E5-9646-479E-AFEC-EC12193DF8DE}" srcOrd="13" destOrd="0" presId="urn:microsoft.com/office/officeart/2005/8/layout/process5"/>
    <dgm:cxn modelId="{8D9E83FF-7D61-4F5F-AD67-F355C17A00AF}" type="presParOf" srcId="{55C269E5-9646-479E-AFEC-EC12193DF8DE}" destId="{FF57D8C8-1485-40F3-8BB2-ED5066963024}" srcOrd="0" destOrd="0" presId="urn:microsoft.com/office/officeart/2005/8/layout/process5"/>
    <dgm:cxn modelId="{0F80A6EB-D368-40C8-8200-DFDD2B0AC29A}" type="presParOf" srcId="{41C862DE-5C90-427F-8775-A5141EDE952C}" destId="{FA75DDFC-30CB-477F-84AE-AC3684012F96}" srcOrd="14" destOrd="0" presId="urn:microsoft.com/office/officeart/2005/8/layout/process5"/>
    <dgm:cxn modelId="{009313E1-3318-4AE0-807D-F47E08C49ADC}" type="presParOf" srcId="{41C862DE-5C90-427F-8775-A5141EDE952C}" destId="{19BEBE94-F0AA-4061-BAF2-F5AF9865D1C3}" srcOrd="15" destOrd="0" presId="urn:microsoft.com/office/officeart/2005/8/layout/process5"/>
    <dgm:cxn modelId="{3FE6ACEE-1735-45FF-B16F-8C389D3F2B17}" type="presParOf" srcId="{19BEBE94-F0AA-4061-BAF2-F5AF9865D1C3}" destId="{6287AF92-B2BA-48EA-A8D9-7A31520A057D}" srcOrd="0" destOrd="0" presId="urn:microsoft.com/office/officeart/2005/8/layout/process5"/>
    <dgm:cxn modelId="{8A11EAEF-2F44-46F4-BC49-BE3BAA384BED}" type="presParOf" srcId="{41C862DE-5C90-427F-8775-A5141EDE952C}" destId="{49F66754-19A9-4330-BE69-00BB6C75E12C}" srcOrd="16" destOrd="0" presId="urn:microsoft.com/office/officeart/2005/8/layout/process5"/>
    <dgm:cxn modelId="{C3BB078D-EC4B-4316-9B4F-32FB0E027E16}" type="presParOf" srcId="{41C862DE-5C90-427F-8775-A5141EDE952C}" destId="{93D065A8-F128-4A6D-8588-0749C1BCB0FC}" srcOrd="17" destOrd="0" presId="urn:microsoft.com/office/officeart/2005/8/layout/process5"/>
    <dgm:cxn modelId="{A9DFFED3-B735-4BEB-98E1-C41DE615A453}" type="presParOf" srcId="{93D065A8-F128-4A6D-8588-0749C1BCB0FC}" destId="{D2DFA494-E36C-4FF9-8E98-EB21A112E441}" srcOrd="0" destOrd="0" presId="urn:microsoft.com/office/officeart/2005/8/layout/process5"/>
    <dgm:cxn modelId="{28AE04D0-B8D3-4C10-91E4-7D7DC31CADC5}" type="presParOf" srcId="{41C862DE-5C90-427F-8775-A5141EDE952C}" destId="{04E3B8EE-E929-4CC1-9792-AFB21E15CBDF}" srcOrd="18" destOrd="0" presId="urn:microsoft.com/office/officeart/2005/8/layout/process5"/>
    <dgm:cxn modelId="{EA7A9F43-6E59-44F3-B03F-152BE638E507}" type="presParOf" srcId="{41C862DE-5C90-427F-8775-A5141EDE952C}" destId="{F223331D-8594-40E3-A96F-B09B0CE00547}" srcOrd="19" destOrd="0" presId="urn:microsoft.com/office/officeart/2005/8/layout/process5"/>
    <dgm:cxn modelId="{07A7C768-2B3E-4060-97B7-C6CAD71B6269}" type="presParOf" srcId="{F223331D-8594-40E3-A96F-B09B0CE00547}" destId="{A5156498-8C58-45DD-A112-5FCD40609F34}" srcOrd="0" destOrd="0" presId="urn:microsoft.com/office/officeart/2005/8/layout/process5"/>
    <dgm:cxn modelId="{97504135-C708-4FC0-8886-D71C586E83E5}" type="presParOf" srcId="{41C862DE-5C90-427F-8775-A5141EDE952C}" destId="{968A7D7F-16D3-4A79-88F5-3C0C940EB700}" srcOrd="2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30B9D-3BF1-4664-AD19-2F42ACCB998C}">
      <dsp:nvSpPr>
        <dsp:cNvPr id="0" name=""/>
        <dsp:cNvSpPr/>
      </dsp:nvSpPr>
      <dsp:spPr>
        <a:xfrm>
          <a:off x="374893" y="188261"/>
          <a:ext cx="7766009" cy="1499573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1644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highlight>
                <a:srgbClr val="808000"/>
              </a:highlight>
            </a:rPr>
            <a:t>P-1 La </a:t>
          </a:r>
          <a:r>
            <a:rPr lang="fr-FR" sz="1800" kern="1200" dirty="0">
              <a:solidFill>
                <a:prstClr val="white"/>
              </a:solidFill>
              <a:highlight>
                <a:srgbClr val="808000"/>
              </a:highlight>
              <a:latin typeface="Calibri" panose="020F0502020204030204"/>
              <a:ea typeface="+mn-ea"/>
              <a:cs typeface="+mn-cs"/>
            </a:rPr>
            <a:t>commercialisation </a:t>
          </a:r>
          <a:r>
            <a:rPr lang="fr-FR" sz="1800" kern="1200" dirty="0">
              <a:highlight>
                <a:srgbClr val="808000"/>
              </a:highlight>
            </a:rPr>
            <a:t>de l’Offre Full Services et son suivi commercial  </a:t>
          </a:r>
          <a:r>
            <a:rPr lang="fr-FR" sz="1200" kern="1200" dirty="0">
              <a:highlight>
                <a:srgbClr val="808000"/>
              </a:highlight>
            </a:rPr>
            <a:t>(avec les sous-processus)</a:t>
          </a:r>
        </a:p>
      </dsp:txBody>
      <dsp:txXfrm>
        <a:off x="374893" y="563154"/>
        <a:ext cx="7391116" cy="749787"/>
      </dsp:txXfrm>
    </dsp:sp>
    <dsp:sp modelId="{9765ECD3-804A-4936-B433-F8ED11C1F7AF}">
      <dsp:nvSpPr>
        <dsp:cNvPr id="0" name=""/>
        <dsp:cNvSpPr/>
      </dsp:nvSpPr>
      <dsp:spPr>
        <a:xfrm>
          <a:off x="1137749" y="1407643"/>
          <a:ext cx="7625225" cy="136644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1644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highlight>
                <a:srgbClr val="800000"/>
              </a:highlight>
            </a:rPr>
            <a:t>P-2 Les préalables à la mise en œuvre de la prestation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highlight>
                <a:srgbClr val="800000"/>
              </a:highlight>
            </a:rPr>
            <a:t> (avec les sous-processus)</a:t>
          </a:r>
        </a:p>
      </dsp:txBody>
      <dsp:txXfrm>
        <a:off x="1137749" y="1749255"/>
        <a:ext cx="7283613" cy="683225"/>
      </dsp:txXfrm>
    </dsp:sp>
    <dsp:sp modelId="{982C14D6-398C-4640-8D37-BD4C512D6FFC}">
      <dsp:nvSpPr>
        <dsp:cNvPr id="0" name=""/>
        <dsp:cNvSpPr/>
      </dsp:nvSpPr>
      <dsp:spPr>
        <a:xfrm>
          <a:off x="3249335" y="2517985"/>
          <a:ext cx="5976410" cy="137761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1644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highlight>
                <a:srgbClr val="008080"/>
              </a:highlight>
            </a:rPr>
            <a:t>P3-La Gestion des opérations (Le Run)  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highlight>
                <a:srgbClr val="008080"/>
              </a:highlight>
            </a:rPr>
            <a:t> </a:t>
          </a:r>
          <a:r>
            <a:rPr lang="fr-FR" sz="1200" kern="1200" dirty="0">
              <a:highlight>
                <a:srgbClr val="008080"/>
              </a:highlight>
            </a:rPr>
            <a:t>(avec les sous-processus)</a:t>
          </a:r>
        </a:p>
      </dsp:txBody>
      <dsp:txXfrm>
        <a:off x="3249335" y="2862389"/>
        <a:ext cx="5632006" cy="688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85E1AD-0534-4690-9A26-CB9E8CE41E9D}">
      <dsp:nvSpPr>
        <dsp:cNvPr id="0" name=""/>
        <dsp:cNvSpPr/>
      </dsp:nvSpPr>
      <dsp:spPr>
        <a:xfrm>
          <a:off x="2551" y="547282"/>
          <a:ext cx="1784698" cy="1648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dirty="0">
              <a:solidFill>
                <a:prstClr val="white"/>
              </a:solidFill>
              <a:highlight>
                <a:srgbClr val="008080"/>
              </a:highlight>
              <a:latin typeface="Calibri" panose="020F0502020204030204"/>
              <a:ea typeface="+mn-ea"/>
              <a:cs typeface="+mn-cs"/>
            </a:rPr>
            <a:t>P1-1 </a:t>
          </a:r>
        </a:p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kern="1200" dirty="0">
              <a:solidFill>
                <a:prstClr val="white"/>
              </a:solidFill>
              <a:highlight>
                <a:srgbClr val="008080"/>
              </a:highlight>
              <a:latin typeface="Calibri" panose="020F0502020204030204"/>
              <a:ea typeface="+mn-ea"/>
              <a:cs typeface="+mn-cs"/>
            </a:rPr>
            <a:t>La </a:t>
          </a:r>
          <a:r>
            <a:rPr lang="fr-FR" sz="2700" kern="1200" dirty="0" err="1">
              <a:solidFill>
                <a:prstClr val="white"/>
              </a:solidFill>
              <a:highlight>
                <a:srgbClr val="008080"/>
              </a:highlight>
              <a:latin typeface="Calibri" panose="020F0502020204030204"/>
              <a:ea typeface="+mn-ea"/>
              <a:cs typeface="+mn-cs"/>
            </a:rPr>
            <a:t>pré-vente</a:t>
          </a:r>
          <a:endParaRPr lang="fr-FR" sz="2700" kern="1200" dirty="0">
            <a:solidFill>
              <a:prstClr val="white"/>
            </a:solidFill>
            <a:highlight>
              <a:srgbClr val="008080"/>
            </a:highlight>
            <a:latin typeface="Calibri" panose="020F0502020204030204"/>
            <a:ea typeface="+mn-ea"/>
            <a:cs typeface="+mn-cs"/>
          </a:endParaRPr>
        </a:p>
      </dsp:txBody>
      <dsp:txXfrm>
        <a:off x="50838" y="595569"/>
        <a:ext cx="1688124" cy="1552060"/>
      </dsp:txXfrm>
    </dsp:sp>
    <dsp:sp modelId="{5A3FF567-F69E-44EE-B14B-FF7E8F092B99}">
      <dsp:nvSpPr>
        <dsp:cNvPr id="0" name=""/>
        <dsp:cNvSpPr/>
      </dsp:nvSpPr>
      <dsp:spPr>
        <a:xfrm>
          <a:off x="1914891" y="1051000"/>
          <a:ext cx="323337" cy="3782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/>
        </a:p>
      </dsp:txBody>
      <dsp:txXfrm>
        <a:off x="1914891" y="1126649"/>
        <a:ext cx="226336" cy="226945"/>
      </dsp:txXfrm>
    </dsp:sp>
    <dsp:sp modelId="{58D80951-32CB-49F8-8901-F6BE09D939C2}">
      <dsp:nvSpPr>
        <dsp:cNvPr id="0" name=""/>
        <dsp:cNvSpPr/>
      </dsp:nvSpPr>
      <dsp:spPr>
        <a:xfrm>
          <a:off x="2397319" y="505096"/>
          <a:ext cx="1503166" cy="17330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300" kern="1200" dirty="0">
              <a:highlight>
                <a:srgbClr val="008080"/>
              </a:highlight>
            </a:rPr>
            <a:t>P1-2 La vente</a:t>
          </a:r>
        </a:p>
      </dsp:txBody>
      <dsp:txXfrm>
        <a:off x="2441345" y="549122"/>
        <a:ext cx="1415114" cy="1644955"/>
      </dsp:txXfrm>
    </dsp:sp>
    <dsp:sp modelId="{64C3A15A-5022-4547-B144-78710345E6EA}">
      <dsp:nvSpPr>
        <dsp:cNvPr id="0" name=""/>
        <dsp:cNvSpPr/>
      </dsp:nvSpPr>
      <dsp:spPr>
        <a:xfrm>
          <a:off x="4034701" y="1182478"/>
          <a:ext cx="323337" cy="3782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/>
        </a:p>
      </dsp:txBody>
      <dsp:txXfrm>
        <a:off x="4034701" y="1258127"/>
        <a:ext cx="226336" cy="226945"/>
      </dsp:txXfrm>
    </dsp:sp>
    <dsp:sp modelId="{1A000235-17B3-4B8D-9CD4-E8B4B3C71095}">
      <dsp:nvSpPr>
        <dsp:cNvPr id="0" name=""/>
        <dsp:cNvSpPr/>
      </dsp:nvSpPr>
      <dsp:spPr>
        <a:xfrm>
          <a:off x="4510555" y="914047"/>
          <a:ext cx="1525174" cy="9151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300" kern="1200" dirty="0"/>
        </a:p>
      </dsp:txBody>
      <dsp:txXfrm>
        <a:off x="4537357" y="940849"/>
        <a:ext cx="1471570" cy="861500"/>
      </dsp:txXfrm>
    </dsp:sp>
    <dsp:sp modelId="{F45B00BC-9320-4C5E-A443-91DBF59A4D9C}">
      <dsp:nvSpPr>
        <dsp:cNvPr id="0" name=""/>
        <dsp:cNvSpPr/>
      </dsp:nvSpPr>
      <dsp:spPr>
        <a:xfrm>
          <a:off x="6169945" y="1182478"/>
          <a:ext cx="323337" cy="3782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/>
        </a:p>
      </dsp:txBody>
      <dsp:txXfrm>
        <a:off x="6169945" y="1258127"/>
        <a:ext cx="226336" cy="226945"/>
      </dsp:txXfrm>
    </dsp:sp>
    <dsp:sp modelId="{E44291DD-087E-4165-B278-6ACE760EDC44}">
      <dsp:nvSpPr>
        <dsp:cNvPr id="0" name=""/>
        <dsp:cNvSpPr/>
      </dsp:nvSpPr>
      <dsp:spPr>
        <a:xfrm>
          <a:off x="6645800" y="914047"/>
          <a:ext cx="1525174" cy="9151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300" kern="1200" dirty="0"/>
        </a:p>
      </dsp:txBody>
      <dsp:txXfrm>
        <a:off x="6672602" y="940849"/>
        <a:ext cx="1471570" cy="861500"/>
      </dsp:txXfrm>
    </dsp:sp>
    <dsp:sp modelId="{4601DFFD-34C5-4383-BFD9-827BDD779E81}">
      <dsp:nvSpPr>
        <dsp:cNvPr id="0" name=""/>
        <dsp:cNvSpPr/>
      </dsp:nvSpPr>
      <dsp:spPr>
        <a:xfrm>
          <a:off x="8305190" y="1182478"/>
          <a:ext cx="323337" cy="3782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/>
        </a:p>
      </dsp:txBody>
      <dsp:txXfrm>
        <a:off x="8305190" y="1258127"/>
        <a:ext cx="226336" cy="226945"/>
      </dsp:txXfrm>
    </dsp:sp>
    <dsp:sp modelId="{F2266B25-8B6E-4C9B-ABF2-B932FDD92B09}">
      <dsp:nvSpPr>
        <dsp:cNvPr id="0" name=""/>
        <dsp:cNvSpPr/>
      </dsp:nvSpPr>
      <dsp:spPr>
        <a:xfrm>
          <a:off x="8781044" y="914047"/>
          <a:ext cx="1525174" cy="9151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300" kern="1200" dirty="0"/>
        </a:p>
      </dsp:txBody>
      <dsp:txXfrm>
        <a:off x="8807846" y="940849"/>
        <a:ext cx="1471570" cy="861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85E1AD-0534-4690-9A26-CB9E8CE41E9D}">
      <dsp:nvSpPr>
        <dsp:cNvPr id="0" name=""/>
        <dsp:cNvSpPr/>
      </dsp:nvSpPr>
      <dsp:spPr>
        <a:xfrm>
          <a:off x="4621" y="559306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P2-1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Connaissance Clients (KYC) </a:t>
          </a:r>
        </a:p>
      </dsp:txBody>
      <dsp:txXfrm>
        <a:off x="40127" y="594812"/>
        <a:ext cx="1949441" cy="1141260"/>
      </dsp:txXfrm>
    </dsp:sp>
    <dsp:sp modelId="{5A3FF567-F69E-44EE-B14B-FF7E8F092B99}">
      <dsp:nvSpPr>
        <dsp:cNvPr id="0" name=""/>
        <dsp:cNvSpPr/>
      </dsp:nvSpPr>
      <dsp:spPr>
        <a:xfrm>
          <a:off x="2194166" y="740733"/>
          <a:ext cx="428336" cy="501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100" kern="1200"/>
        </a:p>
      </dsp:txBody>
      <dsp:txXfrm>
        <a:off x="2194166" y="840947"/>
        <a:ext cx="299835" cy="300644"/>
      </dsp:txXfrm>
    </dsp:sp>
    <dsp:sp modelId="{58D80951-32CB-49F8-8901-F6BE09D939C2}">
      <dsp:nvSpPr>
        <dsp:cNvPr id="0" name=""/>
        <dsp:cNvSpPr/>
      </dsp:nvSpPr>
      <dsp:spPr>
        <a:xfrm>
          <a:off x="2833255" y="559306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</a:rPr>
            <a:t>P2-2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</a:rPr>
            <a:t>La gestion du risqu</a:t>
          </a: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e </a:t>
          </a:r>
          <a:r>
            <a:rPr lang="fr-FR" sz="1600" kern="1200" dirty="0">
              <a:solidFill>
                <a:srgbClr val="FFFF00"/>
              </a:solidFill>
              <a:highlight>
                <a:srgbClr val="0000FF"/>
              </a:highlight>
            </a:rPr>
            <a:t> </a:t>
          </a:r>
        </a:p>
      </dsp:txBody>
      <dsp:txXfrm>
        <a:off x="2868761" y="594812"/>
        <a:ext cx="1949441" cy="1141260"/>
      </dsp:txXfrm>
    </dsp:sp>
    <dsp:sp modelId="{64C3A15A-5022-4547-B144-78710345E6EA}">
      <dsp:nvSpPr>
        <dsp:cNvPr id="0" name=""/>
        <dsp:cNvSpPr/>
      </dsp:nvSpPr>
      <dsp:spPr>
        <a:xfrm>
          <a:off x="5031509" y="914906"/>
          <a:ext cx="428336" cy="501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100" kern="1200"/>
        </a:p>
      </dsp:txBody>
      <dsp:txXfrm>
        <a:off x="5031509" y="1015120"/>
        <a:ext cx="299835" cy="300644"/>
      </dsp:txXfrm>
    </dsp:sp>
    <dsp:sp modelId="{1A000235-17B3-4B8D-9CD4-E8B4B3C71095}">
      <dsp:nvSpPr>
        <dsp:cNvPr id="0" name=""/>
        <dsp:cNvSpPr/>
      </dsp:nvSpPr>
      <dsp:spPr>
        <a:xfrm>
          <a:off x="5661890" y="559306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P2-3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 Edition du contrat</a:t>
          </a:r>
        </a:p>
      </dsp:txBody>
      <dsp:txXfrm>
        <a:off x="5697396" y="594812"/>
        <a:ext cx="1949441" cy="1141260"/>
      </dsp:txXfrm>
    </dsp:sp>
    <dsp:sp modelId="{F45B00BC-9320-4C5E-A443-91DBF59A4D9C}">
      <dsp:nvSpPr>
        <dsp:cNvPr id="0" name=""/>
        <dsp:cNvSpPr/>
      </dsp:nvSpPr>
      <dsp:spPr>
        <a:xfrm>
          <a:off x="7860144" y="914906"/>
          <a:ext cx="428336" cy="501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100" kern="1200"/>
        </a:p>
      </dsp:txBody>
      <dsp:txXfrm>
        <a:off x="7860144" y="1015120"/>
        <a:ext cx="299835" cy="300644"/>
      </dsp:txXfrm>
    </dsp:sp>
    <dsp:sp modelId="{E44291DD-087E-4165-B278-6ACE760EDC44}">
      <dsp:nvSpPr>
        <dsp:cNvPr id="0" name=""/>
        <dsp:cNvSpPr/>
      </dsp:nvSpPr>
      <dsp:spPr>
        <a:xfrm>
          <a:off x="8490525" y="559306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P2-4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 Ouverture/MAJ des services</a:t>
          </a:r>
        </a:p>
      </dsp:txBody>
      <dsp:txXfrm>
        <a:off x="8526031" y="594812"/>
        <a:ext cx="1949441" cy="1141260"/>
      </dsp:txXfrm>
    </dsp:sp>
    <dsp:sp modelId="{4601DFFD-34C5-4383-BFD9-827BDD779E81}">
      <dsp:nvSpPr>
        <dsp:cNvPr id="0" name=""/>
        <dsp:cNvSpPr/>
      </dsp:nvSpPr>
      <dsp:spPr>
        <a:xfrm rot="5392218">
          <a:off x="9283340" y="1923122"/>
          <a:ext cx="439388" cy="501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200" kern="1200"/>
        </a:p>
      </dsp:txBody>
      <dsp:txXfrm rot="-5400000">
        <a:off x="9352563" y="1953964"/>
        <a:ext cx="300644" cy="307572"/>
      </dsp:txXfrm>
    </dsp:sp>
    <dsp:sp modelId="{F2266B25-8B6E-4C9B-ABF2-B932FDD92B09}">
      <dsp:nvSpPr>
        <dsp:cNvPr id="0" name=""/>
        <dsp:cNvSpPr/>
      </dsp:nvSpPr>
      <dsp:spPr>
        <a:xfrm>
          <a:off x="8495146" y="2600610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P2-5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MAJ référentiel MREP</a:t>
          </a:r>
        </a:p>
      </dsp:txBody>
      <dsp:txXfrm>
        <a:off x="8530652" y="2636116"/>
        <a:ext cx="1949441" cy="1141260"/>
      </dsp:txXfrm>
    </dsp:sp>
    <dsp:sp modelId="{05C1B441-AECE-4994-8C0C-53222999BAB8}">
      <dsp:nvSpPr>
        <dsp:cNvPr id="0" name=""/>
        <dsp:cNvSpPr/>
      </dsp:nvSpPr>
      <dsp:spPr>
        <a:xfrm rot="10825299">
          <a:off x="7885538" y="2945874"/>
          <a:ext cx="430796" cy="501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100" kern="1200"/>
        </a:p>
      </dsp:txBody>
      <dsp:txXfrm rot="10800000">
        <a:off x="8014775" y="3046564"/>
        <a:ext cx="301557" cy="300644"/>
      </dsp:txXfrm>
    </dsp:sp>
    <dsp:sp modelId="{7A35B902-731B-421F-8998-B48A542FFF5B}">
      <dsp:nvSpPr>
        <dsp:cNvPr id="0" name=""/>
        <dsp:cNvSpPr/>
      </dsp:nvSpPr>
      <dsp:spPr>
        <a:xfrm>
          <a:off x="5661890" y="2579759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P2-6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Emission des moyens de paiement</a:t>
          </a:r>
        </a:p>
      </dsp:txBody>
      <dsp:txXfrm>
        <a:off x="5697396" y="2615265"/>
        <a:ext cx="1949441" cy="1141260"/>
      </dsp:txXfrm>
    </dsp:sp>
    <dsp:sp modelId="{A9E2BC8E-ED7F-4C8D-9EED-73EA27311F46}">
      <dsp:nvSpPr>
        <dsp:cNvPr id="0" name=""/>
        <dsp:cNvSpPr/>
      </dsp:nvSpPr>
      <dsp:spPr>
        <a:xfrm rot="10800000">
          <a:off x="5055754" y="2935359"/>
          <a:ext cx="428336" cy="501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100" kern="1200"/>
        </a:p>
      </dsp:txBody>
      <dsp:txXfrm rot="10800000">
        <a:off x="5184255" y="3035573"/>
        <a:ext cx="299835" cy="300644"/>
      </dsp:txXfrm>
    </dsp:sp>
    <dsp:sp modelId="{D9BE4A49-7BA8-422E-A997-E460203CAF7E}">
      <dsp:nvSpPr>
        <dsp:cNvPr id="0" name=""/>
        <dsp:cNvSpPr/>
      </dsp:nvSpPr>
      <dsp:spPr>
        <a:xfrm>
          <a:off x="2833255" y="2579759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P2-7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 Autorisation-Acquisition</a:t>
          </a:r>
        </a:p>
      </dsp:txBody>
      <dsp:txXfrm>
        <a:off x="2868761" y="2615265"/>
        <a:ext cx="1949441" cy="1141260"/>
      </dsp:txXfrm>
    </dsp:sp>
    <dsp:sp modelId="{55C269E5-9646-479E-AFEC-EC12193DF8DE}">
      <dsp:nvSpPr>
        <dsp:cNvPr id="0" name=""/>
        <dsp:cNvSpPr/>
      </dsp:nvSpPr>
      <dsp:spPr>
        <a:xfrm rot="10800000">
          <a:off x="2227119" y="2935359"/>
          <a:ext cx="428336" cy="5010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100" kern="1200"/>
        </a:p>
      </dsp:txBody>
      <dsp:txXfrm rot="10800000">
        <a:off x="2355620" y="3035573"/>
        <a:ext cx="299835" cy="300644"/>
      </dsp:txXfrm>
    </dsp:sp>
    <dsp:sp modelId="{FA75DDFC-30CB-477F-84AE-AC3684012F96}">
      <dsp:nvSpPr>
        <dsp:cNvPr id="0" name=""/>
        <dsp:cNvSpPr/>
      </dsp:nvSpPr>
      <dsp:spPr>
        <a:xfrm>
          <a:off x="4621" y="2579759"/>
          <a:ext cx="2020453" cy="1212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200" kern="1200"/>
        </a:p>
      </dsp:txBody>
      <dsp:txXfrm>
        <a:off x="40127" y="2615265"/>
        <a:ext cx="1949441" cy="11412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85E1AD-0534-4690-9A26-CB9E8CE41E9D}">
      <dsp:nvSpPr>
        <dsp:cNvPr id="0" name=""/>
        <dsp:cNvSpPr/>
      </dsp:nvSpPr>
      <dsp:spPr>
        <a:xfrm>
          <a:off x="912413" y="2975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highlight>
                <a:srgbClr val="808080"/>
              </a:highlight>
            </a:rPr>
            <a:t>P3-1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highlight>
                <a:srgbClr val="808080"/>
              </a:highlight>
            </a:rPr>
            <a:t>Cas-In</a:t>
          </a:r>
        </a:p>
      </dsp:txBody>
      <dsp:txXfrm>
        <a:off x="941783" y="32345"/>
        <a:ext cx="1612562" cy="944041"/>
      </dsp:txXfrm>
    </dsp:sp>
    <dsp:sp modelId="{5A3FF567-F69E-44EE-B14B-FF7E8F092B99}">
      <dsp:nvSpPr>
        <dsp:cNvPr id="0" name=""/>
        <dsp:cNvSpPr/>
      </dsp:nvSpPr>
      <dsp:spPr>
        <a:xfrm>
          <a:off x="2723587" y="153050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2723587" y="235947"/>
        <a:ext cx="248021" cy="248689"/>
      </dsp:txXfrm>
    </dsp:sp>
    <dsp:sp modelId="{58D80951-32CB-49F8-8901-F6BE09D939C2}">
      <dsp:nvSpPr>
        <dsp:cNvPr id="0" name=""/>
        <dsp:cNvSpPr/>
      </dsp:nvSpPr>
      <dsp:spPr>
        <a:xfrm>
          <a:off x="3252236" y="2975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P3-2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Les virements entrants  </a:t>
          </a:r>
        </a:p>
      </dsp:txBody>
      <dsp:txXfrm>
        <a:off x="3281606" y="32345"/>
        <a:ext cx="1612562" cy="944041"/>
      </dsp:txXfrm>
    </dsp:sp>
    <dsp:sp modelId="{64C3A15A-5022-4547-B144-78710345E6EA}">
      <dsp:nvSpPr>
        <dsp:cNvPr id="0" name=""/>
        <dsp:cNvSpPr/>
      </dsp:nvSpPr>
      <dsp:spPr>
        <a:xfrm>
          <a:off x="5070614" y="297124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5070614" y="380021"/>
        <a:ext cx="248021" cy="248689"/>
      </dsp:txXfrm>
    </dsp:sp>
    <dsp:sp modelId="{1A000235-17B3-4B8D-9CD4-E8B4B3C71095}">
      <dsp:nvSpPr>
        <dsp:cNvPr id="0" name=""/>
        <dsp:cNvSpPr/>
      </dsp:nvSpPr>
      <dsp:spPr>
        <a:xfrm>
          <a:off x="5592060" y="2975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P3-3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Les virements manuels</a:t>
          </a:r>
        </a:p>
      </dsp:txBody>
      <dsp:txXfrm>
        <a:off x="5621430" y="32345"/>
        <a:ext cx="1612562" cy="944041"/>
      </dsp:txXfrm>
    </dsp:sp>
    <dsp:sp modelId="{F45B00BC-9320-4C5E-A443-91DBF59A4D9C}">
      <dsp:nvSpPr>
        <dsp:cNvPr id="0" name=""/>
        <dsp:cNvSpPr/>
      </dsp:nvSpPr>
      <dsp:spPr>
        <a:xfrm>
          <a:off x="7410437" y="297124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7410437" y="380021"/>
        <a:ext cx="248021" cy="248689"/>
      </dsp:txXfrm>
    </dsp:sp>
    <dsp:sp modelId="{E44291DD-087E-4165-B278-6ACE760EDC44}">
      <dsp:nvSpPr>
        <dsp:cNvPr id="0" name=""/>
        <dsp:cNvSpPr/>
      </dsp:nvSpPr>
      <dsp:spPr>
        <a:xfrm>
          <a:off x="7931884" y="2975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P3-4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Le Cash-Out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</dsp:txBody>
      <dsp:txXfrm>
        <a:off x="7961254" y="32345"/>
        <a:ext cx="1612562" cy="944041"/>
      </dsp:txXfrm>
    </dsp:sp>
    <dsp:sp modelId="{4601DFFD-34C5-4383-BFD9-827BDD779E81}">
      <dsp:nvSpPr>
        <dsp:cNvPr id="0" name=""/>
        <dsp:cNvSpPr/>
      </dsp:nvSpPr>
      <dsp:spPr>
        <a:xfrm rot="5400000">
          <a:off x="8590377" y="1122748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 rot="-5400000">
        <a:off x="8643191" y="1152832"/>
        <a:ext cx="248689" cy="248021"/>
      </dsp:txXfrm>
    </dsp:sp>
    <dsp:sp modelId="{F2266B25-8B6E-4C9B-ABF2-B932FDD92B09}">
      <dsp:nvSpPr>
        <dsp:cNvPr id="0" name=""/>
        <dsp:cNvSpPr/>
      </dsp:nvSpPr>
      <dsp:spPr>
        <a:xfrm>
          <a:off x="7931884" y="1674278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P3-5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 Les alertes réglementaires</a:t>
          </a:r>
        </a:p>
      </dsp:txBody>
      <dsp:txXfrm>
        <a:off x="7961254" y="1703648"/>
        <a:ext cx="1612562" cy="944041"/>
      </dsp:txXfrm>
    </dsp:sp>
    <dsp:sp modelId="{05C1B441-AECE-4994-8C0C-53222999BAB8}">
      <dsp:nvSpPr>
        <dsp:cNvPr id="0" name=""/>
        <dsp:cNvSpPr/>
      </dsp:nvSpPr>
      <dsp:spPr>
        <a:xfrm rot="10800000">
          <a:off x="7430493" y="1968427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 rot="10800000">
        <a:off x="7536788" y="2051324"/>
        <a:ext cx="248021" cy="248689"/>
      </dsp:txXfrm>
    </dsp:sp>
    <dsp:sp modelId="{7A35B902-731B-421F-8998-B48A542FFF5B}">
      <dsp:nvSpPr>
        <dsp:cNvPr id="0" name=""/>
        <dsp:cNvSpPr/>
      </dsp:nvSpPr>
      <dsp:spPr>
        <a:xfrm>
          <a:off x="5592060" y="1674278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P3-6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La gestion des incidents</a:t>
          </a:r>
        </a:p>
      </dsp:txBody>
      <dsp:txXfrm>
        <a:off x="5621430" y="1703648"/>
        <a:ext cx="1612562" cy="944041"/>
      </dsp:txXfrm>
    </dsp:sp>
    <dsp:sp modelId="{A9E2BC8E-ED7F-4C8D-9EED-73EA27311F46}">
      <dsp:nvSpPr>
        <dsp:cNvPr id="0" name=""/>
        <dsp:cNvSpPr/>
      </dsp:nvSpPr>
      <dsp:spPr>
        <a:xfrm rot="10800000">
          <a:off x="5090669" y="1968427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 rot="10800000">
        <a:off x="5196964" y="2051324"/>
        <a:ext cx="248021" cy="248689"/>
      </dsp:txXfrm>
    </dsp:sp>
    <dsp:sp modelId="{D9BE4A49-7BA8-422E-A997-E460203CAF7E}">
      <dsp:nvSpPr>
        <dsp:cNvPr id="0" name=""/>
        <dsp:cNvSpPr/>
      </dsp:nvSpPr>
      <dsp:spPr>
        <a:xfrm>
          <a:off x="3252236" y="1674278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P3-7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Le </a:t>
          </a:r>
          <a:r>
            <a:rPr lang="fr-FR" sz="1500" kern="1200" dirty="0" err="1">
              <a:highlight>
                <a:srgbClr val="808080"/>
              </a:highlight>
            </a:rPr>
            <a:t>reporting</a:t>
          </a:r>
          <a:r>
            <a:rPr lang="fr-FR" sz="1500" kern="1200" dirty="0">
              <a:highlight>
                <a:srgbClr val="808080"/>
              </a:highlight>
            </a:rPr>
            <a:t> commerçant</a:t>
          </a:r>
        </a:p>
      </dsp:txBody>
      <dsp:txXfrm>
        <a:off x="3281606" y="1703648"/>
        <a:ext cx="1612562" cy="944041"/>
      </dsp:txXfrm>
    </dsp:sp>
    <dsp:sp modelId="{55C269E5-9646-479E-AFEC-EC12193DF8DE}">
      <dsp:nvSpPr>
        <dsp:cNvPr id="0" name=""/>
        <dsp:cNvSpPr/>
      </dsp:nvSpPr>
      <dsp:spPr>
        <a:xfrm rot="10800000">
          <a:off x="2750846" y="1968427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 rot="10800000">
        <a:off x="2857141" y="2051324"/>
        <a:ext cx="248021" cy="248689"/>
      </dsp:txXfrm>
    </dsp:sp>
    <dsp:sp modelId="{FA75DDFC-30CB-477F-84AE-AC3684012F96}">
      <dsp:nvSpPr>
        <dsp:cNvPr id="0" name=""/>
        <dsp:cNvSpPr/>
      </dsp:nvSpPr>
      <dsp:spPr>
        <a:xfrm>
          <a:off x="912413" y="1674278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P3-8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La réclamation client</a:t>
          </a:r>
        </a:p>
      </dsp:txBody>
      <dsp:txXfrm>
        <a:off x="941783" y="1703648"/>
        <a:ext cx="1612562" cy="944041"/>
      </dsp:txXfrm>
    </dsp:sp>
    <dsp:sp modelId="{19BEBE94-F0AA-4061-BAF2-F5AF9865D1C3}">
      <dsp:nvSpPr>
        <dsp:cNvPr id="0" name=""/>
        <dsp:cNvSpPr/>
      </dsp:nvSpPr>
      <dsp:spPr>
        <a:xfrm rot="5400000">
          <a:off x="1570906" y="2794050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 rot="-5400000">
        <a:off x="1623720" y="2824134"/>
        <a:ext cx="248689" cy="248021"/>
      </dsp:txXfrm>
    </dsp:sp>
    <dsp:sp modelId="{49F66754-19A9-4330-BE69-00BB6C75E12C}">
      <dsp:nvSpPr>
        <dsp:cNvPr id="0" name=""/>
        <dsp:cNvSpPr/>
      </dsp:nvSpPr>
      <dsp:spPr>
        <a:xfrm>
          <a:off x="912413" y="3345580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P3-9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Les déclaration réglementaires</a:t>
          </a:r>
        </a:p>
      </dsp:txBody>
      <dsp:txXfrm>
        <a:off x="941783" y="3374950"/>
        <a:ext cx="1612562" cy="944041"/>
      </dsp:txXfrm>
    </dsp:sp>
    <dsp:sp modelId="{93D065A8-F128-4A6D-8588-0749C1BCB0FC}">
      <dsp:nvSpPr>
        <dsp:cNvPr id="0" name=""/>
        <dsp:cNvSpPr/>
      </dsp:nvSpPr>
      <dsp:spPr>
        <a:xfrm>
          <a:off x="2730790" y="3639730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2730790" y="3722627"/>
        <a:ext cx="248021" cy="248689"/>
      </dsp:txXfrm>
    </dsp:sp>
    <dsp:sp modelId="{04E3B8EE-E929-4CC1-9792-AFB21E15CBDF}">
      <dsp:nvSpPr>
        <dsp:cNvPr id="0" name=""/>
        <dsp:cNvSpPr/>
      </dsp:nvSpPr>
      <dsp:spPr>
        <a:xfrm>
          <a:off x="3252236" y="3345580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P3-10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La </a:t>
          </a:r>
          <a:r>
            <a:rPr lang="fr-FR" sz="1500" kern="1200" dirty="0" err="1">
              <a:highlight>
                <a:srgbClr val="808080"/>
              </a:highlight>
            </a:rPr>
            <a:t>cloture</a:t>
          </a:r>
          <a:r>
            <a:rPr lang="fr-FR" sz="1500" kern="1200" dirty="0">
              <a:highlight>
                <a:srgbClr val="808080"/>
              </a:highlight>
            </a:rPr>
            <a:t> des contrats</a:t>
          </a:r>
        </a:p>
      </dsp:txBody>
      <dsp:txXfrm>
        <a:off x="3281606" y="3374950"/>
        <a:ext cx="1612562" cy="944041"/>
      </dsp:txXfrm>
    </dsp:sp>
    <dsp:sp modelId="{F223331D-8594-40E3-A96F-B09B0CE00547}">
      <dsp:nvSpPr>
        <dsp:cNvPr id="0" name=""/>
        <dsp:cNvSpPr/>
      </dsp:nvSpPr>
      <dsp:spPr>
        <a:xfrm>
          <a:off x="5070614" y="3639730"/>
          <a:ext cx="354316" cy="4144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5070614" y="3722627"/>
        <a:ext cx="248021" cy="248689"/>
      </dsp:txXfrm>
    </dsp:sp>
    <dsp:sp modelId="{968A7D7F-16D3-4A79-88F5-3C0C940EB700}">
      <dsp:nvSpPr>
        <dsp:cNvPr id="0" name=""/>
        <dsp:cNvSpPr/>
      </dsp:nvSpPr>
      <dsp:spPr>
        <a:xfrm>
          <a:off x="5592060" y="3345580"/>
          <a:ext cx="1671302" cy="100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P3-11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highlight>
                <a:srgbClr val="808080"/>
              </a:highlight>
            </a:rPr>
            <a:t>La mise à Jour du KYC</a:t>
          </a:r>
        </a:p>
      </dsp:txBody>
      <dsp:txXfrm>
        <a:off x="5621430" y="3374950"/>
        <a:ext cx="1612562" cy="944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E8A54-E1A9-41D9-A57C-404A6BC6FA9C}" type="datetimeFigureOut">
              <a:rPr lang="fr-FR" smtClean="0"/>
              <a:t>05/01/2023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D52A3-BD33-408E-A230-671262C710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748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F1631-88FA-8CDC-AC0B-EA7224E9B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9DD91E5-8779-61EE-5885-3B8D2CD9B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304443-A00E-26DD-59E7-857CEFDE9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ED30-CB37-4B87-A51F-C0FD4DF91296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F7985A-DEC9-1E41-11DC-C3A367380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A88A0E-469D-F483-0B7C-5645942AD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0752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A1C482-C34B-32E8-EBA9-75BE4D576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76906F7-7604-7CF0-F636-E212162C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F0B002-B4CC-81E3-1A96-A8009C250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4AE45-35C8-423D-999B-F071C844BD25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44BC97-82D8-73DA-4984-CDBC48505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E9B236-BA1D-0023-EA37-911361D28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765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94123F5-CB50-012E-A459-2D23B3FF0F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DC2A91-04E7-65AA-5819-3F0454FCF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60CD82-C507-DC22-ECE1-8360B6375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910D-4579-4A0F-9254-E2E67B8D2D29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5D2258-54DA-B45E-5B84-679B3515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26FD02-0B27-2F2D-B072-63C4E1274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095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0AE642-A5EF-D5B6-F750-C4387D119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0D78A5-E2D5-38A3-B920-D77A22023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0C5438-DEF6-CAF5-425D-DAB150D97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3F02-7A47-41F7-93B2-A02BF41BB915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588D4B-3C12-B128-5656-93F187F0F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B6712C-6455-0D66-70E6-231601B5A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877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2A0ABE-220C-3700-D924-0C39349FF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2C75D2-F6D5-F5BE-7C17-BE242B272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C64C2A-7642-68B3-6AB1-371374E2B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A3996-921D-4A81-9887-6DB5A4E10A64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496861-907A-9862-D4E1-62D78841B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6B70F1-B1F1-E10B-28FF-5FAAD4BCB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6739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03CE3-5919-FA07-0575-7C33A9A88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429F7-333D-63B9-1C74-666F6DAF70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D89959D-7429-3A0B-C7DE-608D60F0DB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35B4F3-6916-75F2-6932-2EC4E4D2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516D-2C92-4CD1-AB55-157C108D0412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79D49A-C67B-C9F6-9243-1636C16B8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BBA3CAA-378F-8DED-6614-AA1ADABB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146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A197A7-C380-2090-7893-7DC1813BF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31C942-D240-7909-B9BD-E2B32D9C0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7970B3E-B5FD-93B0-CF73-7A776A57C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D32581C-5084-A58B-393F-58510AF784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520A43E-EDCA-E8C3-6712-516FE8E329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28592EF-EBB5-B697-F50C-2A08A52D5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E3834-FDDC-4611-A501-1121B3FA1A3E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237E8AE-D75C-E100-B6DE-70D2F36C7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681C1F6-DF4F-B592-C83C-60E4669A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624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6FB485-9EBE-6B53-B724-A47EF78E6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893FCB-2174-BA1C-4AA5-58D9D931A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CC9CE-828B-4DE4-B154-B4315AE6A0ED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0EBBD6A-66C0-2AC8-F76C-2351C2070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9DECF71-D4F9-F442-1497-27C1270D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8350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6597C5-CC0A-906A-6B0E-D4FFC7B2A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B3EE-BAE4-4BEC-8953-AB6947BD5EF5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C3D2445-3D99-4B2A-31B8-3D6027DF8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1D95A04-BB6D-6EA2-F854-188F5C65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993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7FD54C-C1E5-018D-5B99-8738BD2F7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1DD5E2-FB2D-7959-CB54-DD3754B2C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DE393E-8E78-7135-FEF4-3A0C8CB2F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C9EAFB-D0F1-5FDE-B09E-0A82A473E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9610-80ED-4D02-92F8-F07E29D05336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72B9835-93DD-8320-919E-93873C3B8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ED3F89-A536-66C3-14A6-777BB4D8E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2801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E40E25-4206-B31B-B33C-81A3D2E85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4D216FB-B618-3831-DDD2-5C65C11320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3A6DF9-F5D3-80C6-AC94-791F769B5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6FE08A3-53D4-9722-237C-A2BB3566B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D7F-003E-4CB1-B8DA-19FF29CE65E6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DBC95D-AB9B-0D5C-ADEB-92B3B8ABC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08A66C-6885-BAB5-5E97-68BB4CE28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99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658FCC2-F76C-ACAB-BE00-38C9B0CB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35BEC8-6E2B-E917-388A-67538122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476DF8-03E2-8363-7270-B5F383099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CBF0A-97D4-4AD1-9E56-188F00C4CAF5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3E74B9-4029-3536-5302-5C7261E8D7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Titre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9F2E22-9CA4-6DBE-8A23-0068C5FA37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7FAA4-B27F-41BB-8BBA-C04F4C532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721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5" Type="http://schemas.openxmlformats.org/officeDocument/2006/relationships/slide" Target="slide11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5" Type="http://schemas.openxmlformats.org/officeDocument/2006/relationships/slide" Target="slide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Relationship Id="rId5" Type="http://schemas.openxmlformats.org/officeDocument/2006/relationships/slide" Target="slide4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FB5F6-0FF6-18CD-146A-E2DF7EA87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2012950"/>
            <a:ext cx="9401175" cy="4343400"/>
          </a:xfrm>
          <a:pattFill prst="dkDnDiag">
            <a:fgClr>
              <a:schemeClr val="accent1"/>
            </a:fgClr>
            <a:bgClr>
              <a:schemeClr val="bg1"/>
            </a:bgClr>
          </a:pattFill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fr-FR" u="sng" dirty="0"/>
              <a:t>La revue globale des processus de l’Etablissement de Paiement sous 2 prismes:</a:t>
            </a:r>
            <a:br>
              <a:rPr lang="fr-FR" u="sng" dirty="0"/>
            </a:br>
            <a:br>
              <a:rPr lang="fr-FR" dirty="0"/>
            </a:b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Une cartographie des processus et sous-processus métier de l’EP</a:t>
            </a:r>
            <a:br>
              <a:rPr lang="fr-FR" dirty="0"/>
            </a:b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Une démarche basée sur l’amélioration continue des processus/Sous-processus métiers de l’EP.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01846F4-9B6A-7BD4-A170-AC0537D21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72DD-D0EF-4C23-A587-4FED4F602D9B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9F67F4A-AFAA-8FF0-1BBF-07EDD6416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9990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48106927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74951231"/>
              </p:ext>
            </p:extLst>
          </p:nvPr>
        </p:nvGraphicFramePr>
        <p:xfrm>
          <a:off x="243835" y="783771"/>
          <a:ext cx="11062883" cy="239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665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657225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38275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1543593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sz="1200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r>
                        <a:rPr lang="fr-FR" sz="1200" dirty="0"/>
                        <a:t>Analyse des flux /activité commerciale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linkClick r:id="rId3" action="ppaction://hlinksldjump"/>
                        </a:rPr>
                        <a:t>P2-1 La connaissance client</a:t>
                      </a:r>
                      <a:endParaRPr lang="fr-FR" sz="1200" dirty="0"/>
                    </a:p>
                    <a:p>
                      <a:endParaRPr lang="fr-FR" sz="1200" dirty="0"/>
                    </a:p>
                    <a:p>
                      <a:r>
                        <a:rPr lang="fr-FR" sz="1200" dirty="0">
                          <a:hlinkClick r:id="rId4" action="ppaction://hlinksldjump"/>
                        </a:rPr>
                        <a:t>P2-3 L’édition du contrat des services de Paiement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-Formulaire Entrée en relation signé par le client</a:t>
                      </a:r>
                    </a:p>
                    <a:p>
                      <a:r>
                        <a:rPr lang="fr-FR" sz="1200" dirty="0"/>
                        <a:t>-Les échanges client/commerciaux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Validation de la Rolling Réserve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r>
                        <a:rPr lang="fr-FR" sz="1100" dirty="0"/>
                        <a:t>Jira KYC</a:t>
                      </a:r>
                    </a:p>
                    <a:p>
                      <a:r>
                        <a:rPr lang="fr-FR" sz="1100" dirty="0"/>
                        <a:t>-Jia MREP</a:t>
                      </a:r>
                    </a:p>
                    <a:p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-MO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-Mode opératoire KYC-JIRA-Autorité 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Peu d’automatisation car processus d’analyse des données commerciales /financières.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541467" y="156721"/>
            <a:ext cx="490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P2-2 La gestion du risque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354238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Actualisation des procédures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Revoir les liens API Rolling et </a:t>
                      </a:r>
                      <a:r>
                        <a:rPr lang="fr-FR" sz="1400" dirty="0" err="1"/>
                        <a:t>Scoring</a:t>
                      </a:r>
                      <a:r>
                        <a:rPr lang="fr-FR" sz="1400" dirty="0"/>
                        <a:t> des JIRA/KYC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Montée en compétence du MO // Autorité 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2" name="ZoneTexte 1">
            <a:hlinkClick r:id="rId5" action="ppaction://hlinksldjump"/>
            <a:extLst>
              <a:ext uri="{FF2B5EF4-FFF2-40B4-BE49-F238E27FC236}">
                <a16:creationId xmlns:a16="http://schemas.microsoft.com/office/drawing/2014/main" id="{DEEA2729-E1C2-A2DF-D462-D91738126327}"/>
              </a:ext>
            </a:extLst>
          </p:cNvPr>
          <p:cNvSpPr txBox="1"/>
          <p:nvPr/>
        </p:nvSpPr>
        <p:spPr>
          <a:xfrm>
            <a:off x="10015371" y="207599"/>
            <a:ext cx="16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hlinkClick r:id="rId6" action="ppaction://hlinksldjump"/>
              </a:rPr>
              <a:t>Revue globale des </a:t>
            </a:r>
            <a:r>
              <a:rPr lang="fr-FR" sz="1000" dirty="0" err="1">
                <a:hlinkClick r:id="rId6" action="ppaction://hlinksldjump"/>
              </a:rPr>
              <a:t>Procesus</a:t>
            </a:r>
            <a:endParaRPr lang="fr-FR" sz="100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0DFDE98-75B7-5DFF-EB50-710290D26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2B8B-BD34-4D64-B7E3-F2DD22B6C325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3DE6BA0-C10D-4334-6773-0084752D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10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AECF727-ACF8-6365-1072-AF27FF296A60}"/>
              </a:ext>
            </a:extLst>
          </p:cNvPr>
          <p:cNvSpPr txBox="1"/>
          <p:nvPr/>
        </p:nvSpPr>
        <p:spPr>
          <a:xfrm>
            <a:off x="4779913" y="182199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du Sous-processus: N.GREAU</a:t>
            </a:r>
          </a:p>
        </p:txBody>
      </p:sp>
    </p:spTree>
    <p:extLst>
      <p:ext uri="{BB962C8B-B14F-4D97-AF65-F5344CB8AC3E}">
        <p14:creationId xmlns:p14="http://schemas.microsoft.com/office/powerpoint/2010/main" val="2187594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00774020"/>
              </p:ext>
            </p:extLst>
          </p:nvPr>
        </p:nvGraphicFramePr>
        <p:xfrm>
          <a:off x="395968" y="4101646"/>
          <a:ext cx="5142683" cy="2254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69433526"/>
              </p:ext>
            </p:extLst>
          </p:nvPr>
        </p:nvGraphicFramePr>
        <p:xfrm>
          <a:off x="200296" y="463187"/>
          <a:ext cx="11477898" cy="3588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207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1872343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37508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654629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931817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166949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2063931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058999">
                <a:tc>
                  <a:txBody>
                    <a:bodyPr/>
                    <a:lstStyle/>
                    <a:p>
                      <a:pPr algn="ctr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Sous-Processus</a:t>
                      </a:r>
                    </a:p>
                    <a:p>
                      <a:pPr algn="ctr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/Responsable</a:t>
                      </a:r>
                    </a:p>
                    <a:p>
                      <a:pPr algn="ctr"/>
                      <a:endParaRPr lang="fr-FR" sz="1400" dirty="0"/>
                    </a:p>
                    <a:p>
                      <a:pPr algn="ctr"/>
                      <a:r>
                        <a:rPr lang="fr-FR" sz="1400" dirty="0"/>
                        <a:t>Juridique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(Input)</a:t>
                      </a:r>
                    </a:p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92811">
                <a:tc>
                  <a:txBody>
                    <a:bodyPr/>
                    <a:lstStyle/>
                    <a:p>
                      <a:r>
                        <a:rPr lang="fr-FR" sz="1000" dirty="0"/>
                        <a:t>Etablissement du contrat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hlinkClick r:id="rId3" action="ppaction://hlinksldjump"/>
                        </a:rPr>
                        <a:t>P2-1 La connaissance Client (KYC)</a:t>
                      </a:r>
                      <a:endParaRPr lang="fr-FR" sz="1000" dirty="0"/>
                    </a:p>
                    <a:p>
                      <a:endParaRPr lang="fr-FR" sz="1000" dirty="0"/>
                    </a:p>
                    <a:p>
                      <a:r>
                        <a:rPr lang="fr-FR" sz="1000" dirty="0">
                          <a:hlinkClick r:id="rId4" action="ppaction://hlinksldjump"/>
                        </a:rPr>
                        <a:t>P2-4 L’ouverture des services (compte de paiement et contrats monétiques)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-Bibliothèque des contrats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-Proposition commerciale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Envoi à la signature du client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-WORD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-JIRA </a:t>
                      </a:r>
                      <a:r>
                        <a:rPr lang="fr-FR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kyc</a:t>
                      </a:r>
                      <a:endParaRPr lang="fr-FR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BO/Juridique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-Traitement Word peu sécurisé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-Les informations commerçant et la grille tarifaire sont ressaisies manuellement</a:t>
                      </a:r>
                    </a:p>
                    <a:p>
                      <a:pPr marL="0" algn="l" defTabSz="914400" rtl="0" eaLnBrk="1" latinLnBrk="0" hangingPunct="1"/>
                      <a:endParaRPr lang="fr-FR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  <a:tr h="1125186">
                <a:tc>
                  <a:txBody>
                    <a:bodyPr/>
                    <a:lstStyle/>
                    <a:p>
                      <a:r>
                        <a:rPr lang="fr-FR" sz="1000" dirty="0"/>
                        <a:t>Signature du contrat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hlinkClick r:id="rId3" action="ppaction://hlinksldjump"/>
                        </a:rPr>
                        <a:t>P2-1 La connaissance Client (KYC)</a:t>
                      </a:r>
                      <a:endParaRPr lang="fr-FR" sz="1000" dirty="0"/>
                    </a:p>
                    <a:p>
                      <a:endParaRPr lang="fr-FR" sz="1000" dirty="0"/>
                    </a:p>
                    <a:p>
                      <a:r>
                        <a:rPr lang="fr-FR" sz="1000" dirty="0">
                          <a:hlinkClick r:id="rId5" action="ppaction://hlinksldjump"/>
                        </a:rPr>
                        <a:t>P2-4 L’ouverture des services (compte de paiement et contrats monétiques)</a:t>
                      </a:r>
                      <a:endParaRPr lang="fr-FR" sz="1000" dirty="0"/>
                    </a:p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Réception de contrat signé par le commerçant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Archivage du Contrat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-DEC </a:t>
                      </a:r>
                      <a:r>
                        <a:rPr lang="fr-FR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View</a:t>
                      </a:r>
                      <a:endParaRPr lang="fr-FR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-Coffre fort </a:t>
                      </a:r>
                      <a:r>
                        <a:rPr lang="fr-FR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Payline</a:t>
                      </a:r>
                      <a:endParaRPr lang="fr-FR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BO/Engineering 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-Signature électronique 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519399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46809" y="60507"/>
            <a:ext cx="593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P2-3 Edition du contrat de Services de Paiement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724936"/>
              </p:ext>
            </p:extLst>
          </p:nvPr>
        </p:nvGraphicFramePr>
        <p:xfrm>
          <a:off x="7049601" y="4075638"/>
          <a:ext cx="4222282" cy="214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Rédaction des procédures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Sécuriser les informations saisies dans le contrat (grille tarifaire; données fixes et variables)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5492235F-630B-B02D-36A8-90C99B5CA299}"/>
              </a:ext>
            </a:extLst>
          </p:cNvPr>
          <p:cNvSpPr txBox="1"/>
          <p:nvPr/>
        </p:nvSpPr>
        <p:spPr>
          <a:xfrm>
            <a:off x="10761345" y="154557"/>
            <a:ext cx="152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>
                <a:hlinkClick r:id="rId6" action="ppaction://hlinksldjump"/>
              </a:rPr>
              <a:t>Revue globale des </a:t>
            </a:r>
            <a:r>
              <a:rPr lang="fr-FR" sz="900" dirty="0" err="1">
                <a:hlinkClick r:id="rId6" action="ppaction://hlinksldjump"/>
              </a:rPr>
              <a:t>Procesus</a:t>
            </a:r>
            <a:endParaRPr lang="fr-FR" sz="9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1FF4F6-415E-F6BC-41F2-3C27D462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DDAB-2D00-4256-9C48-537691536E27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BAF2CAE-8B31-FBA6-6594-AC417AFE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11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E334BE0-A689-2184-F052-87E54D3C3CC3}"/>
              </a:ext>
            </a:extLst>
          </p:cNvPr>
          <p:cNvSpPr txBox="1"/>
          <p:nvPr/>
        </p:nvSpPr>
        <p:spPr>
          <a:xfrm>
            <a:off x="5838551" y="60507"/>
            <a:ext cx="457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du Sous-processus: P.COURNAND</a:t>
            </a:r>
          </a:p>
        </p:txBody>
      </p:sp>
    </p:spTree>
    <p:extLst>
      <p:ext uri="{BB962C8B-B14F-4D97-AF65-F5344CB8AC3E}">
        <p14:creationId xmlns:p14="http://schemas.microsoft.com/office/powerpoint/2010/main" val="1195109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222456"/>
              </p:ext>
            </p:extLst>
          </p:nvPr>
        </p:nvGraphicFramePr>
        <p:xfrm>
          <a:off x="370658" y="3781981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73256670"/>
              </p:ext>
            </p:extLst>
          </p:nvPr>
        </p:nvGraphicFramePr>
        <p:xfrm>
          <a:off x="47896" y="429828"/>
          <a:ext cx="1159219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629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286422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923378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3134542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12636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895308">
                <a:tc>
                  <a:txBody>
                    <a:bodyPr/>
                    <a:lstStyle/>
                    <a:p>
                      <a:r>
                        <a:rPr lang="fr-FR" sz="1200" dirty="0"/>
                        <a:t>Ouverture du compte de paiement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linkClick r:id="rId3" action="ppaction://hlinksldjump"/>
                        </a:rPr>
                        <a:t>P2-3 Edition du contrat de Services de Paiement</a:t>
                      </a:r>
                      <a:endParaRPr lang="fr-FR" sz="1200" dirty="0"/>
                    </a:p>
                    <a:p>
                      <a:endParaRPr lang="fr-FR" sz="1200" dirty="0"/>
                    </a:p>
                    <a:p>
                      <a:r>
                        <a:rPr lang="fr-FR" sz="1200" dirty="0">
                          <a:hlinkClick r:id="rId4" action="ppaction://hlinksldjump"/>
                        </a:rPr>
                        <a:t>P2-5 La grille Tarifaire EP</a:t>
                      </a:r>
                      <a:endParaRPr lang="fr-FR" sz="1200" dirty="0"/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Les données du client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RIB commerçant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-JIRA-KYC</a:t>
                      </a:r>
                    </a:p>
                    <a:p>
                      <a:r>
                        <a:rPr lang="fr-FR" sz="1200" dirty="0"/>
                        <a:t>-CAP40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-procédure de saisie sous CAP40</a:t>
                      </a:r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Peu de données saisies mais très sensibles.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  <a:tr h="940976">
                <a:tc>
                  <a:txBody>
                    <a:bodyPr/>
                    <a:lstStyle/>
                    <a:p>
                      <a:r>
                        <a:rPr lang="fr-FR" sz="1200" dirty="0"/>
                        <a:t>Ouverture des contrats monétiques CB/VISA/MC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linkClick r:id="rId3" action="ppaction://hlinksldjump"/>
                        </a:rPr>
                        <a:t>P2-3 Edition du contrat de Services de Paiement</a:t>
                      </a:r>
                      <a:endParaRPr lang="fr-FR" sz="1200" dirty="0"/>
                    </a:p>
                    <a:p>
                      <a:endParaRPr lang="fr-FR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hlinkClick r:id="rId4" action="ppaction://hlinksldjump"/>
                        </a:rPr>
                        <a:t>P2-5 La grille Tarifaire EP</a:t>
                      </a:r>
                      <a:endParaRPr lang="fr-FR" sz="1200" dirty="0"/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Les données du client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-Référence des contrats saisis</a:t>
                      </a:r>
                    </a:p>
                    <a:p>
                      <a:r>
                        <a:rPr lang="fr-FR" sz="1200" dirty="0"/>
                        <a:t>-statut JIRA/KYC</a:t>
                      </a:r>
                    </a:p>
                    <a:p>
                      <a:r>
                        <a:rPr lang="fr-FR" sz="1200" dirty="0"/>
                        <a:t>-Communication commerçant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JIRA-KYC</a:t>
                      </a:r>
                    </a:p>
                    <a:p>
                      <a:r>
                        <a:rPr lang="fr-FR" sz="1100" dirty="0"/>
                        <a:t>-CICS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-procédure de saisie CICS</a:t>
                      </a:r>
                    </a:p>
                    <a:p>
                      <a:r>
                        <a:rPr lang="fr-FR" sz="1400" dirty="0"/>
                        <a:t>-Gestion des </a:t>
                      </a:r>
                      <a:r>
                        <a:rPr lang="fr-FR" sz="1400" dirty="0" err="1"/>
                        <a:t>MIDs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 données EP sont complétées à la « saisie commerçante ». Peu de données saisies mais très sensibles (Cas-Out, RIB externe…)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94528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" y="60496"/>
            <a:ext cx="802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P2-4 Ouverture/MAJ des services </a:t>
            </a:r>
            <a:r>
              <a:rPr lang="fr-FR" sz="1100" dirty="0"/>
              <a:t>(compte de paiement et contrats monétiques) 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089953"/>
              </p:ext>
            </p:extLst>
          </p:nvPr>
        </p:nvGraphicFramePr>
        <p:xfrm>
          <a:off x="7084436" y="4206265"/>
          <a:ext cx="4222282" cy="214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Actualisation des procédures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Mettre en place un contrôle des données saisies notamment pour le P2-4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15464D2D-8BE8-AAF0-0278-A20754383845}"/>
              </a:ext>
            </a:extLst>
          </p:cNvPr>
          <p:cNvSpPr txBox="1"/>
          <p:nvPr/>
        </p:nvSpPr>
        <p:spPr>
          <a:xfrm>
            <a:off x="10899183" y="175912"/>
            <a:ext cx="148181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5" action="ppaction://hlinksldjump"/>
              </a:rPr>
              <a:t>Revue globale des </a:t>
            </a:r>
            <a:r>
              <a:rPr lang="fr-FR" sz="800" dirty="0" err="1">
                <a:hlinkClick r:id="rId5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0F59CF-1498-E29D-BB2E-A92997F5C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20FEB-BE86-4A78-B380-EBC90B81A19C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58F08A9-B036-80FA-F81E-0AFCE883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12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713DEAB-0190-8463-6125-C7D8B10358A2}"/>
              </a:ext>
            </a:extLst>
          </p:cNvPr>
          <p:cNvSpPr txBox="1"/>
          <p:nvPr/>
        </p:nvSpPr>
        <p:spPr>
          <a:xfrm>
            <a:off x="7084436" y="41260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I.LANET</a:t>
            </a:r>
          </a:p>
        </p:txBody>
      </p:sp>
    </p:spTree>
    <p:extLst>
      <p:ext uri="{BB962C8B-B14F-4D97-AF65-F5344CB8AC3E}">
        <p14:creationId xmlns:p14="http://schemas.microsoft.com/office/powerpoint/2010/main" val="402882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1832277"/>
              </p:ext>
            </p:extLst>
          </p:nvPr>
        </p:nvGraphicFramePr>
        <p:xfrm>
          <a:off x="838200" y="4177137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72376805"/>
              </p:ext>
            </p:extLst>
          </p:nvPr>
        </p:nvGraphicFramePr>
        <p:xfrm>
          <a:off x="243834" y="783771"/>
          <a:ext cx="11795766" cy="3368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372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219869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61085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1310640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sz="1200" dirty="0"/>
                    </a:p>
                    <a:p>
                      <a:pPr algn="ctr"/>
                      <a:endParaRPr lang="fr-FR" sz="1200" dirty="0"/>
                    </a:p>
                    <a:p>
                      <a:pPr algn="ctr"/>
                      <a:endParaRPr lang="fr-FR" sz="1200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/>
                        <a:t>-Intégrer la Grille Tarifaire des commissions MONEXT dans MREP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hlinkClick r:id="rId3" action="ppaction://hlinksldjump"/>
                        </a:rPr>
                        <a:t>P2-4 Ouverture des services (compte de paiement et contrats monétiques) </a:t>
                      </a:r>
                      <a:endParaRPr lang="fr-FR" sz="1000" dirty="0"/>
                    </a:p>
                    <a:p>
                      <a:endParaRPr lang="fr-FR" sz="1000" dirty="0"/>
                    </a:p>
                    <a:p>
                      <a:r>
                        <a:rPr lang="fr-FR" sz="1000" dirty="0">
                          <a:hlinkClick r:id="rId4" action="ppaction://hlinksldjump"/>
                        </a:rPr>
                        <a:t>P3 La gestion des opérations (le Run)</a:t>
                      </a:r>
                      <a:endParaRPr lang="fr-FR" sz="1000" dirty="0"/>
                    </a:p>
                    <a:p>
                      <a:endParaRPr lang="fr-FR" sz="1000" dirty="0"/>
                    </a:p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-Etablir la grille à partir d’un référentiel de grille 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-Validation de la MAJ du référentiel MREP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-JIRA/KYC</a:t>
                      </a:r>
                    </a:p>
                    <a:p>
                      <a:r>
                        <a:rPr lang="fr-FR" sz="1000" dirty="0"/>
                        <a:t>-MREP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-MO</a:t>
                      </a:r>
                    </a:p>
                    <a:p>
                      <a:r>
                        <a:rPr lang="fr-FR" sz="1000" dirty="0"/>
                        <a:t>-</a:t>
                      </a:r>
                      <a:r>
                        <a:rPr lang="fr-FR" sz="1000" dirty="0" err="1"/>
                        <a:t>Engeneering</a:t>
                      </a:r>
                      <a:r>
                        <a:rPr lang="fr-FR" sz="1000" dirty="0"/>
                        <a:t> 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-Procédure de mise à jour du référentiel tarifaire du portail ERD</a:t>
                      </a:r>
                    </a:p>
                    <a:p>
                      <a:r>
                        <a:rPr lang="fr-FR" sz="1000" dirty="0"/>
                        <a:t>-création d’une grille tarifaire</a:t>
                      </a:r>
                    </a:p>
                    <a:p>
                      <a:r>
                        <a:rPr lang="fr-FR" sz="1000" dirty="0"/>
                        <a:t>-création et maj dans MREP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création des contrats CB et VISA/MC dans MREP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P2-4 Ouverture des services (compte de paiement et contrats monétiques) </a:t>
                      </a: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P3 La gestion des opérations (le Run)</a:t>
                      </a: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-La remontée des contrats dans MREP</a:t>
                      </a:r>
                    </a:p>
                    <a:p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-Une alerte pour déphasage entre </a:t>
                      </a:r>
                      <a:r>
                        <a:rPr lang="fr-FR" sz="1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siret</a:t>
                      </a: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absence de contrats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-Alerte des contrats non paramétrés levée</a:t>
                      </a:r>
                    </a:p>
                    <a:p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-Contrôles divers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-JIRA/KYC</a:t>
                      </a:r>
                    </a:p>
                    <a:p>
                      <a:r>
                        <a:rPr lang="fr-FR" sz="1000" dirty="0"/>
                        <a:t>-MREP</a:t>
                      </a:r>
                    </a:p>
                    <a:p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MO</a:t>
                      </a:r>
                    </a:p>
                    <a:p>
                      <a:r>
                        <a:rPr lang="fr-FR" sz="1000" dirty="0"/>
                        <a:t>-</a:t>
                      </a:r>
                      <a:r>
                        <a:rPr lang="fr-FR" sz="1000" dirty="0" err="1"/>
                        <a:t>Engeneering</a:t>
                      </a:r>
                      <a:r>
                        <a:rPr lang="fr-FR" sz="1000" dirty="0"/>
                        <a:t> EP</a:t>
                      </a:r>
                    </a:p>
                    <a:p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 remontées dans MREP se font sur la base du changement de statut de JIRA/KYC pour les contrats VISA/MC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225228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78782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P2-5 MAJ référentiel MREP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216250"/>
              </p:ext>
            </p:extLst>
          </p:nvPr>
        </p:nvGraphicFramePr>
        <p:xfrm>
          <a:off x="7000616" y="4289469"/>
          <a:ext cx="4222282" cy="214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Actualisation des procédures (statut JIRA/KYC)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Grille tarifaire à sécuriser (de l’offre, à MREP en passant par les informations reprises dans le contrat 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503086BA-9389-664E-0655-AF82B0C1FECB}"/>
              </a:ext>
            </a:extLst>
          </p:cNvPr>
          <p:cNvSpPr txBox="1"/>
          <p:nvPr/>
        </p:nvSpPr>
        <p:spPr>
          <a:xfrm>
            <a:off x="10424160" y="271018"/>
            <a:ext cx="1400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5" action="ppaction://hlinksldjump"/>
              </a:rPr>
              <a:t>Revue globale des </a:t>
            </a:r>
            <a:r>
              <a:rPr lang="fr-FR" sz="800" dirty="0" err="1">
                <a:hlinkClick r:id="rId5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0885AAF-35BA-837B-178A-22C99C909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0E2C-CFE7-4AEF-B762-72509E3155D7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ED78904D-7546-DBA9-E42B-EB80D2C18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13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2C5BA1C-F1E7-5BAE-CC83-ED787BF1EBBB}"/>
              </a:ext>
            </a:extLst>
          </p:cNvPr>
          <p:cNvSpPr txBox="1"/>
          <p:nvPr/>
        </p:nvSpPr>
        <p:spPr>
          <a:xfrm>
            <a:off x="5180781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D.PINEDRE</a:t>
            </a:r>
          </a:p>
        </p:txBody>
      </p:sp>
    </p:spTree>
    <p:extLst>
      <p:ext uri="{BB962C8B-B14F-4D97-AF65-F5344CB8AC3E}">
        <p14:creationId xmlns:p14="http://schemas.microsoft.com/office/powerpoint/2010/main" val="296234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41472101"/>
              </p:ext>
            </p:extLst>
          </p:nvPr>
        </p:nvGraphicFramePr>
        <p:xfrm>
          <a:off x="-77017" y="354003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15469982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44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228725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1581693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96210" y="226094"/>
            <a:ext cx="507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P2-6 L’émission des moyens de paiements 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02709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B94F3F88-48B4-B34F-4A0E-9AD6051FCBEF}"/>
              </a:ext>
            </a:extLst>
          </p:cNvPr>
          <p:cNvSpPr txBox="1"/>
          <p:nvPr/>
        </p:nvSpPr>
        <p:spPr>
          <a:xfrm>
            <a:off x="10560638" y="363927"/>
            <a:ext cx="149215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4A7270-8025-09BA-7A2E-158D539E0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7D39-FBAF-4CBE-894B-3ED7C8C2E975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7CDA8D1-5B77-0EE7-4CE3-4C705260E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14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5D6EB6E-CD45-E567-E3B2-B5DA31A30D82}"/>
              </a:ext>
            </a:extLst>
          </p:cNvPr>
          <p:cNvSpPr txBox="1"/>
          <p:nvPr/>
        </p:nvSpPr>
        <p:spPr>
          <a:xfrm>
            <a:off x="5381625" y="226094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</a:t>
            </a:r>
          </a:p>
        </p:txBody>
      </p:sp>
    </p:spTree>
    <p:extLst>
      <p:ext uri="{BB962C8B-B14F-4D97-AF65-F5344CB8AC3E}">
        <p14:creationId xmlns:p14="http://schemas.microsoft.com/office/powerpoint/2010/main" val="72646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09160245"/>
              </p:ext>
            </p:extLst>
          </p:nvPr>
        </p:nvGraphicFramePr>
        <p:xfrm>
          <a:off x="361133" y="3429000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31480631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54982" y="256620"/>
            <a:ext cx="3874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P2-7 Autorisation-Acquisition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834635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D6CBE73-57AA-DCC1-711D-CFF57B9CF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CFB-196D-4428-A9C8-0C280971491F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CA2F554-F4DB-CE59-3C2F-D557C3053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15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942B5F-29CE-217B-B72F-6459ED4F1B03}"/>
              </a:ext>
            </a:extLst>
          </p:cNvPr>
          <p:cNvSpPr txBox="1"/>
          <p:nvPr/>
        </p:nvSpPr>
        <p:spPr>
          <a:xfrm>
            <a:off x="4695006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</a:t>
            </a:r>
          </a:p>
        </p:txBody>
      </p:sp>
    </p:spTree>
    <p:extLst>
      <p:ext uri="{BB962C8B-B14F-4D97-AF65-F5344CB8AC3E}">
        <p14:creationId xmlns:p14="http://schemas.microsoft.com/office/powerpoint/2010/main" val="3721390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03907419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64285992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35932" y="249793"/>
            <a:ext cx="2959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P3-1 Cash-In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406287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A166702-EDFF-C30B-F9CF-0AE1FDDB1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76C4-4B4C-4EB5-BBC9-0FA86659158B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C65078E-D414-44A3-B1D3-97C958F62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16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32850CF-EF12-45B4-148E-ADD2FADDD3AB}"/>
              </a:ext>
            </a:extLst>
          </p:cNvPr>
          <p:cNvSpPr txBox="1"/>
          <p:nvPr/>
        </p:nvSpPr>
        <p:spPr>
          <a:xfrm>
            <a:off x="5180781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D.PINEDRE</a:t>
            </a:r>
          </a:p>
        </p:txBody>
      </p:sp>
    </p:spTree>
    <p:extLst>
      <p:ext uri="{BB962C8B-B14F-4D97-AF65-F5344CB8AC3E}">
        <p14:creationId xmlns:p14="http://schemas.microsoft.com/office/powerpoint/2010/main" val="4093125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08034880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44408407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64507" y="207599"/>
            <a:ext cx="368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P3-2 Les virement Entrants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182624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E3CD32-008E-DEC7-D728-6B9ABC8AC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3503-8F6A-4BA3-BB08-F045863CF610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E5F617B0-781D-9377-5D24-D8C532D1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17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1F03019-034E-966C-EDBF-6F9E118CC570}"/>
              </a:ext>
            </a:extLst>
          </p:cNvPr>
          <p:cNvSpPr txBox="1"/>
          <p:nvPr/>
        </p:nvSpPr>
        <p:spPr>
          <a:xfrm>
            <a:off x="4352106" y="232886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</a:t>
            </a:r>
          </a:p>
        </p:txBody>
      </p:sp>
    </p:spTree>
    <p:extLst>
      <p:ext uri="{BB962C8B-B14F-4D97-AF65-F5344CB8AC3E}">
        <p14:creationId xmlns:p14="http://schemas.microsoft.com/office/powerpoint/2010/main" val="1839152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04098266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31838581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268613" y="207599"/>
            <a:ext cx="3817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P3-3 Les virements manuels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87892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hlinkClick r:id="rId3" action="ppaction://hlinksldjump"/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F05893E-B53A-DE00-A578-1C2FB324E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069D-8A2D-4AE1-A6C7-D94434EA295E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C2525E43-D504-E7D6-DD7A-1EB1FB0FE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18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99311E-8747-D66D-84A6-7DD664696733}"/>
              </a:ext>
            </a:extLst>
          </p:cNvPr>
          <p:cNvSpPr txBox="1"/>
          <p:nvPr/>
        </p:nvSpPr>
        <p:spPr>
          <a:xfrm>
            <a:off x="4628331" y="207599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</a:t>
            </a:r>
          </a:p>
        </p:txBody>
      </p:sp>
    </p:spTree>
    <p:extLst>
      <p:ext uri="{BB962C8B-B14F-4D97-AF65-F5344CB8AC3E}">
        <p14:creationId xmlns:p14="http://schemas.microsoft.com/office/powerpoint/2010/main" val="2273226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58128919"/>
              </p:ext>
            </p:extLst>
          </p:nvPr>
        </p:nvGraphicFramePr>
        <p:xfrm>
          <a:off x="345621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61134928"/>
              </p:ext>
            </p:extLst>
          </p:nvPr>
        </p:nvGraphicFramePr>
        <p:xfrm>
          <a:off x="243835" y="783771"/>
          <a:ext cx="11062883" cy="380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8405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248110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31934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r>
                        <a:rPr lang="fr-FR" sz="1200" dirty="0"/>
                        <a:t>La gestion du cash-out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 </a:t>
                      </a:r>
                      <a:r>
                        <a:rPr lang="fr-FR" sz="1200" dirty="0">
                          <a:hlinkClick r:id="rId3" action="ppaction://hlinksldjump"/>
                        </a:rPr>
                        <a:t>P3-1 Cash-In</a:t>
                      </a:r>
                      <a:endParaRPr lang="fr-FR" sz="1200" dirty="0"/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-La préparation du Fichier analyse CRE quotidien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-Les contrôles Cash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-Validation du Cash-Out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-OU Refus du cash-out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-KIBANA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camunda</a:t>
                      </a:r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</a:t>
                      </a:r>
                    </a:p>
                    <a:p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Ingenierie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-Etape 1: KIBANA-Contrôles CASH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-Etapes 2 CAMUNDA-Validation du 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cashout</a:t>
                      </a:r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-V2rifications quotidiennes-run de prod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-Procédure de refus de 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r>
                        <a:rPr lang="fr-FR" sz="1200" dirty="0"/>
                        <a:t>Blocage du Cash-Out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linkClick r:id="rId3" action="ppaction://hlinksldjump"/>
                        </a:rPr>
                        <a:t>P3-1 Cash-In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-Alertes « anomalies 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gestion du cas-out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</a:t>
                      </a:r>
                    </a:p>
                    <a:p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Ingenierie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EP</a:t>
                      </a:r>
                    </a:p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-Blocage du Cash-out en urgence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20272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45457" y="207599"/>
            <a:ext cx="280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P3-4 Le Cash-Out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67759"/>
              </p:ext>
            </p:extLst>
          </p:nvPr>
        </p:nvGraphicFramePr>
        <p:xfrm>
          <a:off x="7131518" y="4879929"/>
          <a:ext cx="4222282" cy="1991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4" action="ppaction://hlinksldjump"/>
              </a:rPr>
              <a:t>Revue globale des </a:t>
            </a:r>
            <a:r>
              <a:rPr lang="fr-FR" sz="800" dirty="0" err="1">
                <a:hlinkClick r:id="rId4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38BABD6-CCAA-015B-0CA8-9F493EC20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EB2B4-8366-48CB-BBC4-69FD4D5CD97A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5D91044-3510-D943-BEA9-B568AD6DA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19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E7C04D5-4288-7854-AE69-CDBAA4CDC8ED}"/>
              </a:ext>
            </a:extLst>
          </p:cNvPr>
          <p:cNvSpPr txBox="1"/>
          <p:nvPr/>
        </p:nvSpPr>
        <p:spPr>
          <a:xfrm>
            <a:off x="4294956" y="232886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D.PINEDRE</a:t>
            </a:r>
          </a:p>
        </p:txBody>
      </p:sp>
    </p:spTree>
    <p:extLst>
      <p:ext uri="{BB962C8B-B14F-4D97-AF65-F5344CB8AC3E}">
        <p14:creationId xmlns:p14="http://schemas.microsoft.com/office/powerpoint/2010/main" val="883319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6B1496F8-0169-ED52-9633-8216CCA828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4102309"/>
              </p:ext>
            </p:extLst>
          </p:nvPr>
        </p:nvGraphicFramePr>
        <p:xfrm>
          <a:off x="1506583" y="1703671"/>
          <a:ext cx="9361714" cy="4864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D3036781-D870-BA31-9D06-39D95ED11590}"/>
              </a:ext>
            </a:extLst>
          </p:cNvPr>
          <p:cNvSpPr txBox="1"/>
          <p:nvPr/>
        </p:nvSpPr>
        <p:spPr>
          <a:xfrm>
            <a:off x="2142310" y="290151"/>
            <a:ext cx="6601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Les 3 grands processus métier                  de l’EP-Monext</a:t>
            </a:r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58653481-382F-338D-1020-FF83EDD9A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0375-3332-4DD5-AF52-1E781076B1D4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5762D8D3-9673-2C1A-26E7-4914F6953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</a:t>
            </a:fld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2B825E5-053B-E537-4421-5DE3B56CD7C4}"/>
              </a:ext>
            </a:extLst>
          </p:cNvPr>
          <p:cNvSpPr txBox="1"/>
          <p:nvPr/>
        </p:nvSpPr>
        <p:spPr>
          <a:xfrm>
            <a:off x="625040" y="2138312"/>
            <a:ext cx="842154" cy="36933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vert="wordArtVert" wrap="square" rtlCol="0" anchor="ctr" anchorCtr="1">
            <a:spAutoFit/>
          </a:bodyPr>
          <a:lstStyle/>
          <a:p>
            <a:pPr algn="ctr"/>
            <a:r>
              <a:rPr lang="fr-FR" dirty="0"/>
              <a:t>LE         COMMERCANT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44A7BB4-FF2D-4F21-F613-44B4F7A161D1}"/>
              </a:ext>
            </a:extLst>
          </p:cNvPr>
          <p:cNvSpPr txBox="1"/>
          <p:nvPr/>
        </p:nvSpPr>
        <p:spPr>
          <a:xfrm>
            <a:off x="10764194" y="2138312"/>
            <a:ext cx="842154" cy="36933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vert="wordArtVert" wrap="square" rtlCol="0" anchor="ctr" anchorCtr="1">
            <a:spAutoFit/>
          </a:bodyPr>
          <a:lstStyle/>
          <a:p>
            <a:pPr algn="ctr"/>
            <a:r>
              <a:rPr lang="fr-FR" dirty="0"/>
              <a:t>LE COMMERCANT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A291A26-1581-F98E-74D2-D0348F531334}"/>
              </a:ext>
            </a:extLst>
          </p:cNvPr>
          <p:cNvSpPr txBox="1"/>
          <p:nvPr/>
        </p:nvSpPr>
        <p:spPr>
          <a:xfrm>
            <a:off x="1467194" y="5646965"/>
            <a:ext cx="9297000" cy="80021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fr-FR" dirty="0"/>
              <a:t>            </a:t>
            </a:r>
            <a:r>
              <a:rPr lang="fr-FR" sz="2800" b="1" dirty="0">
                <a:highlight>
                  <a:srgbClr val="008000"/>
                </a:highlight>
              </a:rPr>
              <a:t>Amélioration continue des processus et sous-processus</a:t>
            </a:r>
          </a:p>
          <a:p>
            <a:r>
              <a:rPr lang="fr-FR" dirty="0"/>
              <a:t>               </a:t>
            </a:r>
            <a:r>
              <a:rPr lang="fr-FR" dirty="0">
                <a:sym typeface="Wingdings" panose="05000000000000000000" pitchFamily="2" charset="2"/>
              </a:rPr>
              <a:t> avec pour objectif d’</a:t>
            </a:r>
            <a:r>
              <a:rPr lang="fr-FR" dirty="0"/>
              <a:t>accroitre l ’efficacité opérationnelle en permanence</a:t>
            </a:r>
          </a:p>
        </p:txBody>
      </p:sp>
    </p:spTree>
    <p:extLst>
      <p:ext uri="{BB962C8B-B14F-4D97-AF65-F5344CB8AC3E}">
        <p14:creationId xmlns:p14="http://schemas.microsoft.com/office/powerpoint/2010/main" val="3723652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87679794"/>
              </p:ext>
            </p:extLst>
          </p:nvPr>
        </p:nvGraphicFramePr>
        <p:xfrm>
          <a:off x="243835" y="4287339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61046013"/>
              </p:ext>
            </p:extLst>
          </p:nvPr>
        </p:nvGraphicFramePr>
        <p:xfrm>
          <a:off x="243835" y="783771"/>
          <a:ext cx="11234062" cy="3321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346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33033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37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95453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852458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123406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718782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37035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772732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1548273">
                <a:tc>
                  <a:txBody>
                    <a:bodyPr/>
                    <a:lstStyle/>
                    <a:p>
                      <a:r>
                        <a:rPr lang="fr-FR" sz="1200" dirty="0"/>
                        <a:t>Le traitement d’une alerte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linkClick r:id="rId3" action="ppaction://hlinksldjump"/>
                        </a:rPr>
                        <a:t>P3-1 Cash-In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La remontée de l’alerte via JIRA/EPAL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-Clôture du JIRA/EPAL</a:t>
                      </a:r>
                    </a:p>
                    <a:p>
                      <a:r>
                        <a:rPr lang="fr-FR" sz="1200" dirty="0"/>
                        <a:t>-Communication client ou non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-JIRA/EPAL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-Juridique</a:t>
                      </a:r>
                    </a:p>
                    <a:p>
                      <a:r>
                        <a:rPr lang="fr-FR" sz="1400" dirty="0"/>
                        <a:t>-BO</a:t>
                      </a:r>
                    </a:p>
                    <a:p>
                      <a:r>
                        <a:rPr lang="fr-FR" sz="1400" dirty="0"/>
                        <a:t>-MO</a:t>
                      </a:r>
                    </a:p>
                    <a:p>
                      <a:r>
                        <a:rPr lang="fr-FR" sz="1400" dirty="0"/>
                        <a:t>-</a:t>
                      </a:r>
                      <a:r>
                        <a:rPr lang="fr-FR" sz="1400" dirty="0" err="1"/>
                        <a:t>Ingenierie</a:t>
                      </a:r>
                      <a:r>
                        <a:rPr lang="fr-FR" sz="1400" dirty="0"/>
                        <a:t> 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-Mode opératoire </a:t>
                      </a:r>
                      <a:r>
                        <a:rPr lang="fr-FR" sz="1050" dirty="0" err="1"/>
                        <a:t>worflow</a:t>
                      </a:r>
                      <a:r>
                        <a:rPr lang="fr-FR" sz="1050" dirty="0"/>
                        <a:t> de gestion des alertes JIRA</a:t>
                      </a:r>
                    </a:p>
                    <a:p>
                      <a:r>
                        <a:rPr lang="fr-FR" sz="1050" dirty="0"/>
                        <a:t>-Mode opératoire-Paramétrage des seuils d’alerte</a:t>
                      </a:r>
                    </a:p>
                    <a:p>
                      <a:r>
                        <a:rPr lang="fr-FR" sz="1050" dirty="0"/>
                        <a:t>-Sonde du dispositif d’alertes LCB-FT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26407" y="207599"/>
            <a:ext cx="4121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P3-5 Les alertes réglementaires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835246"/>
              </p:ext>
            </p:extLst>
          </p:nvPr>
        </p:nvGraphicFramePr>
        <p:xfrm>
          <a:off x="7084436" y="4506302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4" action="ppaction://hlinksldjump"/>
              </a:rPr>
              <a:t>Revue globale des </a:t>
            </a:r>
            <a:r>
              <a:rPr lang="fr-FR" sz="800" dirty="0" err="1">
                <a:hlinkClick r:id="rId4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5CC150C-78B5-BA7D-5EC2-D9AA701E2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ECB71-6436-4CE1-9AEF-DF79029A2C37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4439088-991D-6200-AB45-64DC1072A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20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03281B0-8AF1-A0E2-7ED8-E9E91FB2EC10}"/>
              </a:ext>
            </a:extLst>
          </p:cNvPr>
          <p:cNvSpPr txBox="1"/>
          <p:nvPr/>
        </p:nvSpPr>
        <p:spPr>
          <a:xfrm>
            <a:off x="5575390" y="188775"/>
            <a:ext cx="490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P.COURNAND</a:t>
            </a:r>
          </a:p>
        </p:txBody>
      </p:sp>
    </p:spTree>
    <p:extLst>
      <p:ext uri="{BB962C8B-B14F-4D97-AF65-F5344CB8AC3E}">
        <p14:creationId xmlns:p14="http://schemas.microsoft.com/office/powerpoint/2010/main" val="1223829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96394029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70741636"/>
              </p:ext>
            </p:extLst>
          </p:nvPr>
        </p:nvGraphicFramePr>
        <p:xfrm>
          <a:off x="217714" y="783771"/>
          <a:ext cx="11089004" cy="3166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581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60884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21331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r>
                        <a:rPr lang="fr-FR" sz="1200" dirty="0"/>
                        <a:t>Communiquer auprès des clients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-Information sur dysfonctionnement/Retard  (Alerte, message…)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r>
                        <a:rPr lang="fr-FR" sz="1200" dirty="0" err="1"/>
                        <a:t>statuspage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-MO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--</a:t>
                      </a:r>
                      <a:r>
                        <a:rPr lang="fr-FR" sz="1400" dirty="0" err="1"/>
                        <a:t>Ingenierie</a:t>
                      </a:r>
                      <a:r>
                        <a:rPr lang="fr-FR" sz="1400" dirty="0"/>
                        <a:t> EP</a:t>
                      </a:r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-Process Gestion des 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r>
                        <a:rPr lang="fr-FR" sz="1200" dirty="0"/>
                        <a:t>Résolution de l’incident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hlinkClick r:id="rId3" action="ppaction://hlinksldjump"/>
                        </a:rPr>
                        <a:t>P3-1 Cash-In</a:t>
                      </a:r>
                      <a:endParaRPr lang="fr-FR" sz="1200" dirty="0"/>
                    </a:p>
                    <a:p>
                      <a:endParaRPr lang="fr-FR" sz="1200" dirty="0"/>
                    </a:p>
                    <a:p>
                      <a:endParaRPr lang="fr-FR" sz="1200" dirty="0"/>
                    </a:p>
                    <a:p>
                      <a:endParaRPr lang="fr-FR" sz="1200" dirty="0"/>
                    </a:p>
                    <a:p>
                      <a:r>
                        <a:rPr lang="fr-FR" sz="1200"/>
                        <a:t>P3-3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Information sur dysfonctionnement/Retard  (Alerte, message…)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Reprise du processus 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888606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45458" y="256620"/>
            <a:ext cx="3902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P3-6 La gestion des incidents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34724"/>
              </p:ext>
            </p:extLst>
          </p:nvPr>
        </p:nvGraphicFramePr>
        <p:xfrm>
          <a:off x="6741810" y="4206265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4" action="ppaction://hlinksldjump"/>
              </a:rPr>
              <a:t>Revue globale des </a:t>
            </a:r>
            <a:r>
              <a:rPr lang="fr-FR" sz="800" dirty="0" err="1">
                <a:hlinkClick r:id="rId4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8FA2120-333C-FBED-BCBD-B84DB8849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8647-B8FF-454E-A19A-80CAC07BECCB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8948D9F-44F3-288D-86FD-48DCF25C5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21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7CEDB7-9F59-0504-594B-7F6605ACF53C}"/>
              </a:ext>
            </a:extLst>
          </p:cNvPr>
          <p:cNvSpPr txBox="1"/>
          <p:nvPr/>
        </p:nvSpPr>
        <p:spPr>
          <a:xfrm>
            <a:off x="4675956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</a:t>
            </a:r>
          </a:p>
        </p:txBody>
      </p:sp>
    </p:spTree>
    <p:extLst>
      <p:ext uri="{BB962C8B-B14F-4D97-AF65-F5344CB8AC3E}">
        <p14:creationId xmlns:p14="http://schemas.microsoft.com/office/powerpoint/2010/main" val="1508039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86510110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7842111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74033" y="207599"/>
            <a:ext cx="397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P3-7 Le </a:t>
            </a:r>
            <a:r>
              <a:rPr lang="fr-FR" dirty="0" err="1"/>
              <a:t>reporting</a:t>
            </a:r>
            <a:r>
              <a:rPr lang="fr-FR" dirty="0"/>
              <a:t> commerçant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043786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hlinkClick r:id="rId3" action="ppaction://hlinksldjump"/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BB38A4-0809-50B1-8C0C-1A47736AA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86B0-48D7-4396-8463-268E616D440C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2BD0792E-6C04-7537-AC4E-7A352BE4E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22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FB59521-3BC3-2C8F-A23F-923065F9C889}"/>
              </a:ext>
            </a:extLst>
          </p:cNvPr>
          <p:cNvSpPr txBox="1"/>
          <p:nvPr/>
        </p:nvSpPr>
        <p:spPr>
          <a:xfrm>
            <a:off x="5180781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</a:t>
            </a:r>
          </a:p>
        </p:txBody>
      </p:sp>
    </p:spTree>
    <p:extLst>
      <p:ext uri="{BB962C8B-B14F-4D97-AF65-F5344CB8AC3E}">
        <p14:creationId xmlns:p14="http://schemas.microsoft.com/office/powerpoint/2010/main" val="3955984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28434514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r>
                        <a:rPr lang="fr-FR" sz="1200" dirty="0"/>
                        <a:t>/Responsable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74032" y="207599"/>
            <a:ext cx="363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P3-8 La réclamation client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24100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FF4FD8-0FE4-B58D-2DBA-760882496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DC21-A371-4823-9292-56E87EFBA98E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9FAC3EC-F0B5-9F25-3EA3-F449843BF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23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DB51397-176E-77F7-04A5-5A3C5A52CD2F}"/>
              </a:ext>
            </a:extLst>
          </p:cNvPr>
          <p:cNvSpPr txBox="1"/>
          <p:nvPr/>
        </p:nvSpPr>
        <p:spPr>
          <a:xfrm>
            <a:off x="5180781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</a:t>
            </a:r>
          </a:p>
        </p:txBody>
      </p:sp>
    </p:spTree>
    <p:extLst>
      <p:ext uri="{BB962C8B-B14F-4D97-AF65-F5344CB8AC3E}">
        <p14:creationId xmlns:p14="http://schemas.microsoft.com/office/powerpoint/2010/main" val="1696110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32820508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r>
                        <a:rPr lang="fr-FR" sz="1200" dirty="0"/>
                        <a:t>/Responsable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64508" y="249793"/>
            <a:ext cx="4607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P3-9 Les déclarations réglementaires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036015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8E1B19D-93A2-9FB0-FF46-1B1A98D18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522F-E813-4B8C-A8E8-729049356E0C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5EC6966-B748-1153-0510-A60C0FD5A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24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E51EB9E-0E45-79CF-FA80-4795BEB1A46D}"/>
              </a:ext>
            </a:extLst>
          </p:cNvPr>
          <p:cNvSpPr txBox="1"/>
          <p:nvPr/>
        </p:nvSpPr>
        <p:spPr>
          <a:xfrm>
            <a:off x="5180781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 </a:t>
            </a:r>
          </a:p>
        </p:txBody>
      </p:sp>
    </p:spTree>
    <p:extLst>
      <p:ext uri="{BB962C8B-B14F-4D97-AF65-F5344CB8AC3E}">
        <p14:creationId xmlns:p14="http://schemas.microsoft.com/office/powerpoint/2010/main" val="3751301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04105642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57762299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86685" y="256620"/>
            <a:ext cx="3909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P3-10 La clôture des contrats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20590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A272FA6-B975-7E1A-B991-07D9966B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F553-A073-40A2-87D4-F227150D9CDE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4F0FBC2-4799-85FE-8D16-E9A7BE5CC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25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8FA42D3-E998-56F3-D7C7-5A651C21D595}"/>
              </a:ext>
            </a:extLst>
          </p:cNvPr>
          <p:cNvSpPr txBox="1"/>
          <p:nvPr/>
        </p:nvSpPr>
        <p:spPr>
          <a:xfrm>
            <a:off x="5180781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 </a:t>
            </a:r>
          </a:p>
        </p:txBody>
      </p:sp>
    </p:spTree>
    <p:extLst>
      <p:ext uri="{BB962C8B-B14F-4D97-AF65-F5344CB8AC3E}">
        <p14:creationId xmlns:p14="http://schemas.microsoft.com/office/powerpoint/2010/main" val="3499001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18801586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62236523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4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168592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724025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1238793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16883" y="214060"/>
            <a:ext cx="382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P3-11 La Mise à jour du KYC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440503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3A8A05B-B6FD-C908-F5AB-9059899BA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FB3C1-82A2-4836-A658-CB307C22EFE9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C64E5D90-D3BC-2BD9-B6B6-85C63DD76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26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C8CDAA5-EE59-A185-B6FA-D2F6B9E05D6A}"/>
              </a:ext>
            </a:extLst>
          </p:cNvPr>
          <p:cNvSpPr txBox="1"/>
          <p:nvPr/>
        </p:nvSpPr>
        <p:spPr>
          <a:xfrm>
            <a:off x="5342706" y="249793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 </a:t>
            </a:r>
          </a:p>
        </p:txBody>
      </p:sp>
    </p:spTree>
    <p:extLst>
      <p:ext uri="{BB962C8B-B14F-4D97-AF65-F5344CB8AC3E}">
        <p14:creationId xmlns:p14="http://schemas.microsoft.com/office/powerpoint/2010/main" val="35343839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5557229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r>
                        <a:rPr lang="fr-FR" sz="1200" dirty="0"/>
                        <a:t>/Responsable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45457" y="296964"/>
            <a:ext cx="1702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PX-X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525286"/>
              </p:ext>
            </p:extLst>
          </p:nvPr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01C7CB-8FC8-EEEF-AC83-C7A1EAE09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C15-C6E0-412B-926F-A63F592676BD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3D5C079-3181-AFA9-3874-D37E3570D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27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2F3220D-6244-17A3-B134-088C20FB291A}"/>
              </a:ext>
            </a:extLst>
          </p:cNvPr>
          <p:cNvSpPr txBox="1"/>
          <p:nvPr/>
        </p:nvSpPr>
        <p:spPr>
          <a:xfrm>
            <a:off x="4504506" y="285580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des Sous-processus:  </a:t>
            </a:r>
          </a:p>
        </p:txBody>
      </p:sp>
    </p:spTree>
    <p:extLst>
      <p:ext uri="{BB962C8B-B14F-4D97-AF65-F5344CB8AC3E}">
        <p14:creationId xmlns:p14="http://schemas.microsoft.com/office/powerpoint/2010/main" val="125401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CEDA247B-FCC0-66E7-A294-4F793DA946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7845261"/>
              </p:ext>
            </p:extLst>
          </p:nvPr>
        </p:nvGraphicFramePr>
        <p:xfrm>
          <a:off x="838200" y="2508069"/>
          <a:ext cx="10308771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e 22">
            <a:extLst>
              <a:ext uri="{FF2B5EF4-FFF2-40B4-BE49-F238E27FC236}">
                <a16:creationId xmlns:a16="http://schemas.microsoft.com/office/drawing/2014/main" id="{4A4377E1-0500-B144-5782-117710F7EE73}"/>
              </a:ext>
            </a:extLst>
          </p:cNvPr>
          <p:cNvGrpSpPr/>
          <p:nvPr/>
        </p:nvGrpSpPr>
        <p:grpSpPr>
          <a:xfrm>
            <a:off x="364480" y="1069777"/>
            <a:ext cx="11709151" cy="1176316"/>
            <a:chOff x="1473937" y="937928"/>
            <a:chExt cx="9061055" cy="786752"/>
          </a:xfrm>
        </p:grpSpPr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01A3B218-F4B4-9C31-283E-8BC6AA94EFB3}"/>
                </a:ext>
              </a:extLst>
            </p:cNvPr>
            <p:cNvSpPr/>
            <p:nvPr/>
          </p:nvSpPr>
          <p:spPr>
            <a:xfrm>
              <a:off x="1473937" y="937928"/>
              <a:ext cx="9061055" cy="786752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lèche : droite 4">
              <a:extLst>
                <a:ext uri="{FF2B5EF4-FFF2-40B4-BE49-F238E27FC236}">
                  <a16:creationId xmlns:a16="http://schemas.microsoft.com/office/drawing/2014/main" id="{D619A673-09B9-8C4C-F9B4-0B5E5DA08947}"/>
                </a:ext>
              </a:extLst>
            </p:cNvPr>
            <p:cNvSpPr txBox="1"/>
            <p:nvPr/>
          </p:nvSpPr>
          <p:spPr>
            <a:xfrm>
              <a:off x="2033357" y="1403836"/>
              <a:ext cx="8304947" cy="1241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kern="1200" dirty="0">
                  <a:highlight>
                    <a:srgbClr val="008080"/>
                  </a:highlight>
                </a:rPr>
                <a:t>P-1-x x </a:t>
              </a:r>
              <a:r>
                <a:rPr lang="fr-FR" sz="2000" dirty="0">
                  <a:highlight>
                    <a:srgbClr val="008080"/>
                  </a:highlight>
                </a:rPr>
                <a:t>l</a:t>
              </a:r>
              <a:r>
                <a:rPr lang="fr-FR" sz="2000" kern="1200" dirty="0">
                  <a:highlight>
                    <a:srgbClr val="008080"/>
                  </a:highlight>
                </a:rPr>
                <a:t>es sous processus métiers (au nombre de 2)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7D4178EF-C362-A13A-7FB6-78A1DAAFBE15}"/>
              </a:ext>
            </a:extLst>
          </p:cNvPr>
          <p:cNvGrpSpPr/>
          <p:nvPr/>
        </p:nvGrpSpPr>
        <p:grpSpPr>
          <a:xfrm>
            <a:off x="364480" y="157084"/>
            <a:ext cx="11827520" cy="1047905"/>
            <a:chOff x="-182703" y="107237"/>
            <a:chExt cx="11827520" cy="1047905"/>
          </a:xfrm>
        </p:grpSpPr>
        <p:sp>
          <p:nvSpPr>
            <p:cNvPr id="27" name="Flèche : droite 26">
              <a:extLst>
                <a:ext uri="{FF2B5EF4-FFF2-40B4-BE49-F238E27FC236}">
                  <a16:creationId xmlns:a16="http://schemas.microsoft.com/office/drawing/2014/main" id="{D6BE8022-8D7F-03DB-2B02-AA819A919CDA}"/>
                </a:ext>
              </a:extLst>
            </p:cNvPr>
            <p:cNvSpPr/>
            <p:nvPr/>
          </p:nvSpPr>
          <p:spPr>
            <a:xfrm>
              <a:off x="-182703" y="107237"/>
              <a:ext cx="11827520" cy="1047905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Flèche : droite 4">
              <a:extLst>
                <a:ext uri="{FF2B5EF4-FFF2-40B4-BE49-F238E27FC236}">
                  <a16:creationId xmlns:a16="http://schemas.microsoft.com/office/drawing/2014/main" id="{6911A410-9818-6288-1B8C-24681F5AEE5C}"/>
                </a:ext>
              </a:extLst>
            </p:cNvPr>
            <p:cNvSpPr txBox="1"/>
            <p:nvPr/>
          </p:nvSpPr>
          <p:spPr>
            <a:xfrm>
              <a:off x="175627" y="577170"/>
              <a:ext cx="11207213" cy="315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kern="1200" dirty="0">
                  <a:highlight>
                    <a:srgbClr val="808000"/>
                  </a:highlight>
                </a:rPr>
                <a:t>P-1 La </a:t>
              </a:r>
              <a:r>
                <a:rPr lang="fr-FR" sz="2000" kern="1200" dirty="0">
                  <a:solidFill>
                    <a:prstClr val="white"/>
                  </a:solidFill>
                  <a:highlight>
                    <a:srgbClr val="808000"/>
                  </a:highlight>
                  <a:latin typeface="Calibri" panose="020F0502020204030204"/>
                  <a:ea typeface="+mn-ea"/>
                  <a:cs typeface="+mn-cs"/>
                </a:rPr>
                <a:t>commercialisation </a:t>
              </a:r>
              <a:r>
                <a:rPr lang="fr-FR" sz="2000" kern="1200" dirty="0">
                  <a:highlight>
                    <a:srgbClr val="808000"/>
                  </a:highlight>
                </a:rPr>
                <a:t>de l’Offre Full Services et son suivi commercial</a:t>
              </a:r>
            </a:p>
          </p:txBody>
        </p:sp>
      </p:grp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7E1A2805-08A7-8AFF-D80A-F044254BE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BC76-76B6-4E86-9DE4-40C2598F3E74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A84E5E2C-6863-C1B1-EEA0-181E6C9F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3</a:t>
            </a:fld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B577485-10D8-CA40-3E75-13D01D8A71B2}"/>
              </a:ext>
            </a:extLst>
          </p:cNvPr>
          <p:cNvSpPr txBox="1"/>
          <p:nvPr/>
        </p:nvSpPr>
        <p:spPr>
          <a:xfrm>
            <a:off x="10110651" y="6078583"/>
            <a:ext cx="18193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hlinkClick r:id="rId7" action="ppaction://hlinksldjump"/>
              </a:rPr>
              <a:t>Retour macro processus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420181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7ABD30BF-40D8-5D1C-4F14-E7B4513412B3}"/>
              </a:ext>
            </a:extLst>
          </p:cNvPr>
          <p:cNvGrpSpPr/>
          <p:nvPr/>
        </p:nvGrpSpPr>
        <p:grpSpPr>
          <a:xfrm>
            <a:off x="408374" y="-70550"/>
            <a:ext cx="8602462" cy="1047905"/>
            <a:chOff x="-182703" y="107237"/>
            <a:chExt cx="11827520" cy="1047905"/>
          </a:xfrm>
          <a:blipFill>
            <a:blip r:embed="rId2"/>
            <a:tile tx="0" ty="0" sx="100000" sy="100000" flip="none" algn="tl"/>
          </a:blipFill>
        </p:grpSpPr>
        <p:sp>
          <p:nvSpPr>
            <p:cNvPr id="3" name="Flèche : droite 2">
              <a:extLst>
                <a:ext uri="{FF2B5EF4-FFF2-40B4-BE49-F238E27FC236}">
                  <a16:creationId xmlns:a16="http://schemas.microsoft.com/office/drawing/2014/main" id="{4F62789C-E655-CAC8-EFC8-6A58802D7639}"/>
                </a:ext>
              </a:extLst>
            </p:cNvPr>
            <p:cNvSpPr/>
            <p:nvPr/>
          </p:nvSpPr>
          <p:spPr>
            <a:xfrm>
              <a:off x="-182703" y="107237"/>
              <a:ext cx="11827520" cy="1047905"/>
            </a:xfrm>
            <a:prstGeom prst="rightArrow">
              <a:avLst>
                <a:gd name="adj1" fmla="val 50000"/>
                <a:gd name="adj2" fmla="val 50000"/>
              </a:avLst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Flèche : droite 4">
              <a:extLst>
                <a:ext uri="{FF2B5EF4-FFF2-40B4-BE49-F238E27FC236}">
                  <a16:creationId xmlns:a16="http://schemas.microsoft.com/office/drawing/2014/main" id="{B7D8F1F6-DFBB-5206-56B6-BE7A81123C87}"/>
                </a:ext>
              </a:extLst>
            </p:cNvPr>
            <p:cNvSpPr txBox="1"/>
            <p:nvPr/>
          </p:nvSpPr>
          <p:spPr>
            <a:xfrm>
              <a:off x="127450" y="498245"/>
              <a:ext cx="11207214" cy="315996"/>
            </a:xfrm>
            <a:prstGeom prst="rect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kern="1200" dirty="0">
                  <a:highlight>
                    <a:srgbClr val="808000"/>
                  </a:highlight>
                </a:rPr>
                <a:t>P-1 La </a:t>
              </a:r>
              <a:r>
                <a:rPr lang="fr-FR" sz="1400" kern="1200" dirty="0">
                  <a:solidFill>
                    <a:prstClr val="white"/>
                  </a:solidFill>
                  <a:highlight>
                    <a:srgbClr val="808000"/>
                  </a:highlight>
                  <a:latin typeface="Calibri" panose="020F0502020204030204"/>
                  <a:ea typeface="+mn-ea"/>
                  <a:cs typeface="+mn-cs"/>
                </a:rPr>
                <a:t>commercialisation </a:t>
              </a:r>
              <a:r>
                <a:rPr lang="fr-FR" sz="1400" kern="1200" dirty="0">
                  <a:highlight>
                    <a:srgbClr val="808000"/>
                  </a:highlight>
                </a:rPr>
                <a:t>de l’Offre Full Services et son suivi commercial</a:t>
              </a:r>
            </a:p>
          </p:txBody>
        </p:sp>
      </p:grp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CEDA247B-FCC0-66E7-A294-4F793DA946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1554894"/>
              </p:ext>
            </p:extLst>
          </p:nvPr>
        </p:nvGraphicFramePr>
        <p:xfrm>
          <a:off x="838200" y="241148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" name="Groupe 19">
            <a:extLst>
              <a:ext uri="{FF2B5EF4-FFF2-40B4-BE49-F238E27FC236}">
                <a16:creationId xmlns:a16="http://schemas.microsoft.com/office/drawing/2014/main" id="{0BBA420F-EC7E-0AAA-BA6A-38A125B01D80}"/>
              </a:ext>
            </a:extLst>
          </p:cNvPr>
          <p:cNvGrpSpPr/>
          <p:nvPr/>
        </p:nvGrpSpPr>
        <p:grpSpPr>
          <a:xfrm>
            <a:off x="737829" y="681870"/>
            <a:ext cx="10515600" cy="2163038"/>
            <a:chOff x="1480138" y="1155184"/>
            <a:chExt cx="9061055" cy="786752"/>
          </a:xfrm>
        </p:grpSpPr>
        <p:sp>
          <p:nvSpPr>
            <p:cNvPr id="21" name="Flèche : droite 20">
              <a:extLst>
                <a:ext uri="{FF2B5EF4-FFF2-40B4-BE49-F238E27FC236}">
                  <a16:creationId xmlns:a16="http://schemas.microsoft.com/office/drawing/2014/main" id="{9044B60D-04A1-84A6-9409-3E941AA05CE5}"/>
                </a:ext>
              </a:extLst>
            </p:cNvPr>
            <p:cNvSpPr/>
            <p:nvPr/>
          </p:nvSpPr>
          <p:spPr>
            <a:xfrm>
              <a:off x="1480138" y="1155184"/>
              <a:ext cx="9061055" cy="786752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lèche : droite 4">
              <a:extLst>
                <a:ext uri="{FF2B5EF4-FFF2-40B4-BE49-F238E27FC236}">
                  <a16:creationId xmlns:a16="http://schemas.microsoft.com/office/drawing/2014/main" id="{2061D1D6-986B-8596-5C7A-180000A2B9CD}"/>
                </a:ext>
              </a:extLst>
            </p:cNvPr>
            <p:cNvSpPr txBox="1"/>
            <p:nvPr/>
          </p:nvSpPr>
          <p:spPr>
            <a:xfrm>
              <a:off x="1646910" y="1448331"/>
              <a:ext cx="8727511" cy="601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dirty="0">
                  <a:solidFill>
                    <a:srgbClr val="FFFF00"/>
                  </a:solidFill>
                  <a:highlight>
                    <a:srgbClr val="800000"/>
                  </a:highlight>
                  <a:latin typeface="Calibri" panose="020F0502020204030204"/>
                </a:rPr>
                <a:t>P-2 Les préalables à la mise en œuvre de la prestation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4A4377E1-0500-B144-5782-117710F7EE73}"/>
              </a:ext>
            </a:extLst>
          </p:cNvPr>
          <p:cNvGrpSpPr/>
          <p:nvPr/>
        </p:nvGrpSpPr>
        <p:grpSpPr>
          <a:xfrm>
            <a:off x="737828" y="1370150"/>
            <a:ext cx="10128513" cy="1324331"/>
            <a:chOff x="1473937" y="937928"/>
            <a:chExt cx="9061055" cy="786752"/>
          </a:xfrm>
        </p:grpSpPr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01A3B218-F4B4-9C31-283E-8BC6AA94EFB3}"/>
                </a:ext>
              </a:extLst>
            </p:cNvPr>
            <p:cNvSpPr/>
            <p:nvPr/>
          </p:nvSpPr>
          <p:spPr>
            <a:xfrm>
              <a:off x="1473937" y="937928"/>
              <a:ext cx="9061055" cy="786752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lèche : droite 4">
              <a:extLst>
                <a:ext uri="{FF2B5EF4-FFF2-40B4-BE49-F238E27FC236}">
                  <a16:creationId xmlns:a16="http://schemas.microsoft.com/office/drawing/2014/main" id="{D619A673-09B9-8C4C-F9B4-0B5E5DA08947}"/>
                </a:ext>
              </a:extLst>
            </p:cNvPr>
            <p:cNvSpPr txBox="1"/>
            <p:nvPr/>
          </p:nvSpPr>
          <p:spPr>
            <a:xfrm>
              <a:off x="1875383" y="1284597"/>
              <a:ext cx="7813238" cy="3381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000" dirty="0">
                  <a:solidFill>
                    <a:srgbClr val="FFFF00"/>
                  </a:solidFill>
                  <a:latin typeface="Calibri" panose="020F0502020204030204"/>
                </a:rPr>
                <a:t>P-2-x x   les sous processus métiers (au nombre de 7)</a:t>
              </a:r>
            </a:p>
          </p:txBody>
        </p:sp>
      </p:grp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8BA1AC15-BFFC-4F79-2A23-590C7A76E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91C2-ECE1-4413-BA52-72EA46DDDF96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87FADD6-B856-DBDB-B05A-C76FA1904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4</a:t>
            </a:fld>
            <a:endParaRPr lang="fr-FR" dirty="0"/>
          </a:p>
        </p:txBody>
      </p:sp>
      <p:sp>
        <p:nvSpPr>
          <p:cNvPr id="7" name="Flèche : gauche 6">
            <a:extLst>
              <a:ext uri="{FF2B5EF4-FFF2-40B4-BE49-F238E27FC236}">
                <a16:creationId xmlns:a16="http://schemas.microsoft.com/office/drawing/2014/main" id="{E62A8C30-47D7-BA68-1D9F-1B0B4E273E6D}"/>
              </a:ext>
            </a:extLst>
          </p:cNvPr>
          <p:cNvSpPr/>
          <p:nvPr/>
        </p:nvSpPr>
        <p:spPr>
          <a:xfrm>
            <a:off x="3021874" y="3735819"/>
            <a:ext cx="444137" cy="421673"/>
          </a:xfrm>
          <a:prstGeom prst="leftArrow">
            <a:avLst/>
          </a:prstGeom>
          <a:pattFill prst="dash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36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CEDA247B-FCC0-66E7-A294-4F793DA946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4940015"/>
              </p:ext>
            </p:extLst>
          </p:nvPr>
        </p:nvGraphicFramePr>
        <p:xfrm>
          <a:off x="711272" y="249277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e 22">
            <a:extLst>
              <a:ext uri="{FF2B5EF4-FFF2-40B4-BE49-F238E27FC236}">
                <a16:creationId xmlns:a16="http://schemas.microsoft.com/office/drawing/2014/main" id="{4A4377E1-0500-B144-5782-117710F7EE73}"/>
              </a:ext>
            </a:extLst>
          </p:cNvPr>
          <p:cNvGrpSpPr/>
          <p:nvPr/>
        </p:nvGrpSpPr>
        <p:grpSpPr>
          <a:xfrm>
            <a:off x="1661183" y="1676565"/>
            <a:ext cx="10652145" cy="512987"/>
            <a:chOff x="1473937" y="937928"/>
            <a:chExt cx="11276641" cy="786752"/>
          </a:xfrm>
        </p:grpSpPr>
        <p:sp>
          <p:nvSpPr>
            <p:cNvPr id="24" name="Flèche : droite 23">
              <a:extLst>
                <a:ext uri="{FF2B5EF4-FFF2-40B4-BE49-F238E27FC236}">
                  <a16:creationId xmlns:a16="http://schemas.microsoft.com/office/drawing/2014/main" id="{01A3B218-F4B4-9C31-283E-8BC6AA94EFB3}"/>
                </a:ext>
              </a:extLst>
            </p:cNvPr>
            <p:cNvSpPr/>
            <p:nvPr/>
          </p:nvSpPr>
          <p:spPr>
            <a:xfrm>
              <a:off x="1473937" y="937928"/>
              <a:ext cx="9061055" cy="786752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lèche : droite 4">
              <a:extLst>
                <a:ext uri="{FF2B5EF4-FFF2-40B4-BE49-F238E27FC236}">
                  <a16:creationId xmlns:a16="http://schemas.microsoft.com/office/drawing/2014/main" id="{D619A673-09B9-8C4C-F9B4-0B5E5DA08947}"/>
                </a:ext>
              </a:extLst>
            </p:cNvPr>
            <p:cNvSpPr txBox="1"/>
            <p:nvPr/>
          </p:nvSpPr>
          <p:spPr>
            <a:xfrm>
              <a:off x="3886211" y="1253287"/>
              <a:ext cx="8864367" cy="3933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kern="1200" dirty="0">
                  <a:highlight>
                    <a:srgbClr val="808080"/>
                  </a:highlight>
                </a:rPr>
                <a:t>P-3-x x Les sous processus métiers (au nombre de 11)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FF8D1224-14D5-C596-0F8F-F955A84F045B}"/>
              </a:ext>
            </a:extLst>
          </p:cNvPr>
          <p:cNvGrpSpPr/>
          <p:nvPr/>
        </p:nvGrpSpPr>
        <p:grpSpPr>
          <a:xfrm>
            <a:off x="1661183" y="1230043"/>
            <a:ext cx="10350251" cy="606710"/>
            <a:chOff x="5833430" y="1806695"/>
            <a:chExt cx="7568102" cy="739778"/>
          </a:xfrm>
        </p:grpSpPr>
        <p:sp>
          <p:nvSpPr>
            <p:cNvPr id="3" name="Flèche : droite 2">
              <a:extLst>
                <a:ext uri="{FF2B5EF4-FFF2-40B4-BE49-F238E27FC236}">
                  <a16:creationId xmlns:a16="http://schemas.microsoft.com/office/drawing/2014/main" id="{AF89220D-2DE3-0DBF-B8FD-BE96425CE515}"/>
                </a:ext>
              </a:extLst>
            </p:cNvPr>
            <p:cNvSpPr/>
            <p:nvPr/>
          </p:nvSpPr>
          <p:spPr>
            <a:xfrm>
              <a:off x="5833430" y="1806695"/>
              <a:ext cx="6217362" cy="739778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Flèche : droite 4">
              <a:extLst>
                <a:ext uri="{FF2B5EF4-FFF2-40B4-BE49-F238E27FC236}">
                  <a16:creationId xmlns:a16="http://schemas.microsoft.com/office/drawing/2014/main" id="{7EB5FA0F-EE48-9FAF-55DF-1B7F9A7F8CF7}"/>
                </a:ext>
              </a:extLst>
            </p:cNvPr>
            <p:cNvSpPr txBox="1"/>
            <p:nvPr/>
          </p:nvSpPr>
          <p:spPr>
            <a:xfrm>
              <a:off x="7369114" y="2092783"/>
              <a:ext cx="6032418" cy="3698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kern="1200" dirty="0">
                  <a:highlight>
                    <a:srgbClr val="008080"/>
                  </a:highlight>
                </a:rPr>
                <a:t>P3-La Gestion des opérations (Le Run)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E93F56FE-0FA3-EE3D-5BDA-2B872BEA9A75}"/>
              </a:ext>
            </a:extLst>
          </p:cNvPr>
          <p:cNvGrpSpPr/>
          <p:nvPr/>
        </p:nvGrpSpPr>
        <p:grpSpPr>
          <a:xfrm>
            <a:off x="449506" y="-171958"/>
            <a:ext cx="8640183" cy="1047905"/>
            <a:chOff x="-182703" y="107237"/>
            <a:chExt cx="11827520" cy="1047905"/>
          </a:xfrm>
          <a:pattFill prst="ltUpDiag">
            <a:fgClr>
              <a:schemeClr val="accent1">
                <a:hueOff val="0"/>
                <a:satOff val="0"/>
                <a:lumOff val="0"/>
              </a:schemeClr>
            </a:fgClr>
            <a:bgClr>
              <a:schemeClr val="bg1"/>
            </a:bgClr>
          </a:pattFill>
        </p:grpSpPr>
        <p:sp>
          <p:nvSpPr>
            <p:cNvPr id="7" name="Flèche : droite 6">
              <a:extLst>
                <a:ext uri="{FF2B5EF4-FFF2-40B4-BE49-F238E27FC236}">
                  <a16:creationId xmlns:a16="http://schemas.microsoft.com/office/drawing/2014/main" id="{562FC7E0-ABA3-A1E6-5CB9-B4E5E211D00B}"/>
                </a:ext>
              </a:extLst>
            </p:cNvPr>
            <p:cNvSpPr/>
            <p:nvPr/>
          </p:nvSpPr>
          <p:spPr>
            <a:xfrm>
              <a:off x="-182703" y="107237"/>
              <a:ext cx="11827520" cy="1047905"/>
            </a:xfrm>
            <a:prstGeom prst="rightArrow">
              <a:avLst>
                <a:gd name="adj1" fmla="val 50000"/>
                <a:gd name="adj2" fmla="val 5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lèche : droite 4">
              <a:extLst>
                <a:ext uri="{FF2B5EF4-FFF2-40B4-BE49-F238E27FC236}">
                  <a16:creationId xmlns:a16="http://schemas.microsoft.com/office/drawing/2014/main" id="{45FED787-A4DC-8A10-9677-9D5B064C0E0D}"/>
                </a:ext>
              </a:extLst>
            </p:cNvPr>
            <p:cNvSpPr txBox="1"/>
            <p:nvPr/>
          </p:nvSpPr>
          <p:spPr>
            <a:xfrm>
              <a:off x="175627" y="577170"/>
              <a:ext cx="11207213" cy="3159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kern="1200" dirty="0">
                  <a:highlight>
                    <a:srgbClr val="808000"/>
                  </a:highlight>
                </a:rPr>
                <a:t>P-1 La </a:t>
              </a:r>
              <a:r>
                <a:rPr lang="fr-FR" sz="1400" kern="1200" dirty="0">
                  <a:solidFill>
                    <a:prstClr val="white"/>
                  </a:solidFill>
                  <a:highlight>
                    <a:srgbClr val="808000"/>
                  </a:highlight>
                  <a:latin typeface="Calibri" panose="020F0502020204030204"/>
                  <a:ea typeface="+mn-ea"/>
                  <a:cs typeface="+mn-cs"/>
                </a:rPr>
                <a:t>commercialisation </a:t>
              </a:r>
              <a:r>
                <a:rPr lang="fr-FR" sz="1400" kern="1200" dirty="0">
                  <a:highlight>
                    <a:srgbClr val="808000"/>
                  </a:highlight>
                </a:rPr>
                <a:t>de l’Offre Full Services et son suivi commercial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0BF8D503-87CE-327E-8637-09D605AA3C57}"/>
              </a:ext>
            </a:extLst>
          </p:cNvPr>
          <p:cNvGrpSpPr/>
          <p:nvPr/>
        </p:nvGrpSpPr>
        <p:grpSpPr>
          <a:xfrm>
            <a:off x="838200" y="410836"/>
            <a:ext cx="8640184" cy="682936"/>
            <a:chOff x="1473937" y="937928"/>
            <a:chExt cx="9061055" cy="786752"/>
          </a:xfrm>
          <a:pattFill prst="ltHorz">
            <a:fgClr>
              <a:schemeClr val="accent1">
                <a:hueOff val="0"/>
                <a:satOff val="0"/>
                <a:lumOff val="0"/>
              </a:schemeClr>
            </a:fgClr>
            <a:bgClr>
              <a:schemeClr val="bg1"/>
            </a:bgClr>
          </a:pattFill>
        </p:grpSpPr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D135D93A-6BA6-6738-53D4-540E622FF524}"/>
                </a:ext>
              </a:extLst>
            </p:cNvPr>
            <p:cNvSpPr/>
            <p:nvPr/>
          </p:nvSpPr>
          <p:spPr>
            <a:xfrm>
              <a:off x="1473937" y="937928"/>
              <a:ext cx="9061055" cy="786752"/>
            </a:xfrm>
            <a:prstGeom prst="rightArrow">
              <a:avLst>
                <a:gd name="adj1" fmla="val 50000"/>
                <a:gd name="adj2" fmla="val 5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1" name="Flèche : droite 4">
              <a:extLst>
                <a:ext uri="{FF2B5EF4-FFF2-40B4-BE49-F238E27FC236}">
                  <a16:creationId xmlns:a16="http://schemas.microsoft.com/office/drawing/2014/main" id="{7841286D-79E8-E09D-AEFC-0AA54DD5BDF0}"/>
                </a:ext>
              </a:extLst>
            </p:cNvPr>
            <p:cNvSpPr txBox="1"/>
            <p:nvPr/>
          </p:nvSpPr>
          <p:spPr>
            <a:xfrm>
              <a:off x="1528249" y="1383578"/>
              <a:ext cx="8810054" cy="14441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254000" bIns="2734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dirty="0">
                  <a:solidFill>
                    <a:srgbClr val="FFFF00"/>
                  </a:solidFill>
                  <a:highlight>
                    <a:srgbClr val="800000"/>
                  </a:highlight>
                  <a:latin typeface="Calibri" panose="020F0502020204030204"/>
                </a:rPr>
                <a:t>P-2 Les préalables à la mise en œuvre de la prestation</a:t>
              </a:r>
            </a:p>
          </p:txBody>
        </p:sp>
      </p:grp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B03E06B7-175D-BAF2-0D46-7435C31D5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3C24-7610-4257-B6EB-BC70BCB9E42B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698C8B7E-A8BF-76B8-DC67-2A20015E9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207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E22651-DB78-96F4-23EF-7EE47B8D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Suivi et pilotage des actions d’améliorations continue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B58302-D823-E3C5-A745-1EF6653F3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516D-2C92-4CD1-AB55-157C108D0412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D43A77-9852-0CB6-D474-D5616E49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6</a:t>
            </a:fld>
            <a:endParaRPr lang="fr-FR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8FA12C84-C4F2-3A01-038E-78A02038C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10542"/>
              </p:ext>
            </p:extLst>
          </p:nvPr>
        </p:nvGraphicFramePr>
        <p:xfrm>
          <a:off x="408214" y="1846217"/>
          <a:ext cx="11017431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3486">
                  <a:extLst>
                    <a:ext uri="{9D8B030D-6E8A-4147-A177-3AD203B41FA5}">
                      <a16:colId xmlns:a16="http://schemas.microsoft.com/office/drawing/2014/main" val="2860934861"/>
                    </a:ext>
                  </a:extLst>
                </a:gridCol>
                <a:gridCol w="2203486">
                  <a:extLst>
                    <a:ext uri="{9D8B030D-6E8A-4147-A177-3AD203B41FA5}">
                      <a16:colId xmlns:a16="http://schemas.microsoft.com/office/drawing/2014/main" val="3506886475"/>
                    </a:ext>
                  </a:extLst>
                </a:gridCol>
                <a:gridCol w="3417126">
                  <a:extLst>
                    <a:ext uri="{9D8B030D-6E8A-4147-A177-3AD203B41FA5}">
                      <a16:colId xmlns:a16="http://schemas.microsoft.com/office/drawing/2014/main" val="1094409954"/>
                    </a:ext>
                  </a:extLst>
                </a:gridCol>
                <a:gridCol w="1550383">
                  <a:extLst>
                    <a:ext uri="{9D8B030D-6E8A-4147-A177-3AD203B41FA5}">
                      <a16:colId xmlns:a16="http://schemas.microsoft.com/office/drawing/2014/main" val="1080102716"/>
                    </a:ext>
                  </a:extLst>
                </a:gridCol>
                <a:gridCol w="1642950">
                  <a:extLst>
                    <a:ext uri="{9D8B030D-6E8A-4147-A177-3AD203B41FA5}">
                      <a16:colId xmlns:a16="http://schemas.microsoft.com/office/drawing/2014/main" val="995087639"/>
                    </a:ext>
                  </a:extLst>
                </a:gridCol>
              </a:tblGrid>
              <a:tr h="302652">
                <a:tc>
                  <a:txBody>
                    <a:bodyPr/>
                    <a:lstStyle/>
                    <a:p>
                      <a:r>
                        <a:rPr lang="fr-FR" dirty="0"/>
                        <a:t>Sous-Processus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Responsable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Actions identifiées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Planification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Réalisation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952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971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013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594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206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163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13041177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0246591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sz="1200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663278" y="219233"/>
            <a:ext cx="3093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P1-1 La </a:t>
            </a:r>
            <a:r>
              <a:rPr lang="fr-FR" dirty="0" err="1"/>
              <a:t>pré-vente</a:t>
            </a:r>
            <a:endParaRPr lang="fr-FR" dirty="0"/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/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Actualisation des procédures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3B6436-2770-F360-D6D2-A631EBC39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DD3A-6CEB-4565-966C-0115700DBD53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2070B895-BAF6-3492-6A0D-FCB837194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7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EFF777-01F3-5C52-D1AD-25EF757D6DAC}"/>
              </a:ext>
            </a:extLst>
          </p:cNvPr>
          <p:cNvSpPr txBox="1"/>
          <p:nvPr/>
        </p:nvSpPr>
        <p:spPr>
          <a:xfrm>
            <a:off x="4779913" y="182199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du Sous-processus:</a:t>
            </a:r>
          </a:p>
        </p:txBody>
      </p:sp>
    </p:spTree>
    <p:extLst>
      <p:ext uri="{BB962C8B-B14F-4D97-AF65-F5344CB8AC3E}">
        <p14:creationId xmlns:p14="http://schemas.microsoft.com/office/powerpoint/2010/main" val="3972411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34367122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81037487"/>
              </p:ext>
            </p:extLst>
          </p:nvPr>
        </p:nvGraphicFramePr>
        <p:xfrm>
          <a:off x="243835" y="783771"/>
          <a:ext cx="11062883" cy="216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460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0205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472666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1165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103265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489166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725804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20400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sz="1200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Données en 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(Input)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539750" algn="l"/>
                        </a:tabLst>
                      </a:pPr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957032"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1174158" y="207599"/>
            <a:ext cx="2569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P1-2 La vente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/>
        </p:nvGraphicFramePr>
        <p:xfrm>
          <a:off x="7264324" y="3202530"/>
          <a:ext cx="4222282" cy="203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82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Actualisation des procédures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06E1D5C-15AF-5A22-9E12-D7A51FE78CD1}"/>
              </a:ext>
            </a:extLst>
          </p:cNvPr>
          <p:cNvSpPr txBox="1"/>
          <p:nvPr/>
        </p:nvSpPr>
        <p:spPr>
          <a:xfrm>
            <a:off x="10563497" y="333564"/>
            <a:ext cx="1359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hlinkClick r:id="rId3" action="ppaction://hlinksldjump"/>
              </a:rPr>
              <a:t>Revue globale des </a:t>
            </a:r>
            <a:r>
              <a:rPr lang="fr-FR" sz="800" dirty="0" err="1">
                <a:hlinkClick r:id="rId3" action="ppaction://hlinksldjump"/>
              </a:rPr>
              <a:t>Procesus</a:t>
            </a:r>
            <a:endParaRPr lang="fr-FR" sz="8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095B20-704F-6A84-CC63-6BB74712F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CD10-AC0F-4405-B7CB-CF891AE7AE44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7F81C01-D75F-64B7-443E-729B92341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8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975FAF-5730-FC72-0884-631ED4D3AA9E}"/>
              </a:ext>
            </a:extLst>
          </p:cNvPr>
          <p:cNvSpPr txBox="1"/>
          <p:nvPr/>
        </p:nvSpPr>
        <p:spPr>
          <a:xfrm>
            <a:off x="5053705" y="179676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du Sous-processus:</a:t>
            </a:r>
          </a:p>
        </p:txBody>
      </p:sp>
    </p:spTree>
    <p:extLst>
      <p:ext uri="{BB962C8B-B14F-4D97-AF65-F5344CB8AC3E}">
        <p14:creationId xmlns:p14="http://schemas.microsoft.com/office/powerpoint/2010/main" val="394658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B182B1-6749-6E94-9362-6666E6661FB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84930075"/>
              </p:ext>
            </p:extLst>
          </p:nvPr>
        </p:nvGraphicFramePr>
        <p:xfrm>
          <a:off x="361133" y="3520984"/>
          <a:ext cx="5214257" cy="271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ECFD5F58-694B-5E58-C848-77B5D0BD1B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39814650"/>
              </p:ext>
            </p:extLst>
          </p:nvPr>
        </p:nvGraphicFramePr>
        <p:xfrm>
          <a:off x="147583" y="525614"/>
          <a:ext cx="11626406" cy="2613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708">
                  <a:extLst>
                    <a:ext uri="{9D8B030D-6E8A-4147-A177-3AD203B41FA5}">
                      <a16:colId xmlns:a16="http://schemas.microsoft.com/office/drawing/2014/main" val="3228486372"/>
                    </a:ext>
                  </a:extLst>
                </a:gridCol>
                <a:gridCol w="2037385">
                  <a:extLst>
                    <a:ext uri="{9D8B030D-6E8A-4147-A177-3AD203B41FA5}">
                      <a16:colId xmlns:a16="http://schemas.microsoft.com/office/drawing/2014/main" val="2424141355"/>
                    </a:ext>
                  </a:extLst>
                </a:gridCol>
                <a:gridCol w="2086694">
                  <a:extLst>
                    <a:ext uri="{9D8B030D-6E8A-4147-A177-3AD203B41FA5}">
                      <a16:colId xmlns:a16="http://schemas.microsoft.com/office/drawing/2014/main" val="312740649"/>
                    </a:ext>
                  </a:extLst>
                </a:gridCol>
                <a:gridCol w="1619934">
                  <a:extLst>
                    <a:ext uri="{9D8B030D-6E8A-4147-A177-3AD203B41FA5}">
                      <a16:colId xmlns:a16="http://schemas.microsoft.com/office/drawing/2014/main" val="4195724078"/>
                    </a:ext>
                  </a:extLst>
                </a:gridCol>
                <a:gridCol w="1601630">
                  <a:extLst>
                    <a:ext uri="{9D8B030D-6E8A-4147-A177-3AD203B41FA5}">
                      <a16:colId xmlns:a16="http://schemas.microsoft.com/office/drawing/2014/main" val="3149509280"/>
                    </a:ext>
                  </a:extLst>
                </a:gridCol>
                <a:gridCol w="979283">
                  <a:extLst>
                    <a:ext uri="{9D8B030D-6E8A-4147-A177-3AD203B41FA5}">
                      <a16:colId xmlns:a16="http://schemas.microsoft.com/office/drawing/2014/main" val="1738486032"/>
                    </a:ext>
                  </a:extLst>
                </a:gridCol>
                <a:gridCol w="1344914">
                  <a:extLst>
                    <a:ext uri="{9D8B030D-6E8A-4147-A177-3AD203B41FA5}">
                      <a16:colId xmlns:a16="http://schemas.microsoft.com/office/drawing/2014/main" val="668567334"/>
                    </a:ext>
                  </a:extLst>
                </a:gridCol>
                <a:gridCol w="588858">
                  <a:extLst>
                    <a:ext uri="{9D8B030D-6E8A-4147-A177-3AD203B41FA5}">
                      <a16:colId xmlns:a16="http://schemas.microsoft.com/office/drawing/2014/main" val="169121376"/>
                    </a:ext>
                  </a:extLst>
                </a:gridCol>
              </a:tblGrid>
              <a:tr h="112218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Sous-Processus</a:t>
                      </a:r>
                    </a:p>
                    <a:p>
                      <a:pPr algn="ctr"/>
                      <a:endParaRPr lang="fr-FR" sz="1200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Processus Amont/Aval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Entrée </a:t>
                      </a:r>
                    </a:p>
                    <a:p>
                      <a:pPr algn="ctr"/>
                      <a:r>
                        <a:rPr lang="fr-FR" dirty="0"/>
                        <a:t>(Input)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Données en sortie (Output)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Les outils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contributeurs</a:t>
                      </a:r>
                    </a:p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Les 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fr-FR" sz="1200" dirty="0"/>
                        <a:t>Niveau d’automatisation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11765"/>
                  </a:ext>
                </a:extLst>
              </a:tr>
              <a:tr h="1491452">
                <a:tc>
                  <a:txBody>
                    <a:bodyPr/>
                    <a:lstStyle/>
                    <a:p>
                      <a:r>
                        <a:rPr lang="fr-FR" sz="1200" dirty="0"/>
                        <a:t>Collecte et enregistrement des informations</a:t>
                      </a:r>
                    </a:p>
                    <a:p>
                      <a:endParaRPr lang="fr-FR" sz="1200" dirty="0"/>
                    </a:p>
                    <a:p>
                      <a:endParaRPr lang="fr-FR" sz="1200" dirty="0"/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linkClick r:id="rId3" action="ppaction://hlinksldjump"/>
                        </a:rPr>
                        <a:t>P1-2 La vente</a:t>
                      </a:r>
                      <a:endParaRPr lang="fr-FR" sz="1200" dirty="0"/>
                    </a:p>
                    <a:p>
                      <a:r>
                        <a:rPr lang="fr-FR" sz="1200" dirty="0">
                          <a:hlinkClick r:id="rId4" action="ppaction://hlinksldjump"/>
                        </a:rPr>
                        <a:t>P2-2 La gestion du risque</a:t>
                      </a:r>
                      <a:endParaRPr lang="fr-FR" sz="1200" dirty="0"/>
                    </a:p>
                    <a:p>
                      <a:endParaRPr lang="fr-FR" sz="1200" dirty="0"/>
                    </a:p>
                    <a:p>
                      <a:endParaRPr lang="fr-FR" sz="1200" dirty="0"/>
                    </a:p>
                    <a:p>
                      <a:r>
                        <a:rPr lang="fr-FR" sz="1200" dirty="0">
                          <a:hlinkClick r:id="rId5" action="ppaction://hlinksldjump"/>
                        </a:rPr>
                        <a:t>P2-3 L’édition des contrats</a:t>
                      </a:r>
                      <a:endParaRPr lang="fr-FR" sz="1200" dirty="0"/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-Formulaire Entrée en relation signé par le client</a:t>
                      </a:r>
                    </a:p>
                    <a:p>
                      <a:r>
                        <a:rPr lang="fr-FR" sz="1200" dirty="0"/>
                        <a:t>-Pièces justificatives identités/adresse des Personnes Morales et Physiques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Validation du KYC dans le SI (Formulaire preuve du contrôle)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-</a:t>
                      </a:r>
                      <a:r>
                        <a:rPr lang="fr-FR" sz="1100" dirty="0"/>
                        <a:t>Portail ERD</a:t>
                      </a:r>
                    </a:p>
                    <a:p>
                      <a:r>
                        <a:rPr lang="fr-FR" sz="1100" dirty="0"/>
                        <a:t>-</a:t>
                      </a:r>
                      <a:r>
                        <a:rPr lang="fr-FR" sz="1100" dirty="0" err="1"/>
                        <a:t>Zendesk</a:t>
                      </a:r>
                      <a:endParaRPr lang="fr-FR" sz="1100" dirty="0"/>
                    </a:p>
                    <a:p>
                      <a:r>
                        <a:rPr lang="fr-FR" sz="1100" dirty="0"/>
                        <a:t>-Jira KYC</a:t>
                      </a:r>
                    </a:p>
                    <a:p>
                      <a:r>
                        <a:rPr lang="fr-FR" sz="1100" dirty="0"/>
                        <a:t>-Topaze Personne</a:t>
                      </a:r>
                    </a:p>
                    <a:p>
                      <a:r>
                        <a:rPr lang="fr-FR" sz="1100" dirty="0"/>
                        <a:t>-DEC </a:t>
                      </a:r>
                      <a:r>
                        <a:rPr lang="fr-FR" sz="1100" dirty="0" err="1"/>
                        <a:t>view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-Formulaires KYC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-Procédures opérationnelles de contrôle des pièces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-mode opératoire KYC JIRA commerce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Procédure de saisie TOPAZE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4919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1CF22DA1-8D9F-81DC-2973-B01794ED9A82}"/>
              </a:ext>
            </a:extLst>
          </p:cNvPr>
          <p:cNvSpPr txBox="1"/>
          <p:nvPr/>
        </p:nvSpPr>
        <p:spPr>
          <a:xfrm>
            <a:off x="577809" y="97545"/>
            <a:ext cx="490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Processus P2-1 La connaissance client (KYC)</a:t>
            </a:r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9E100A3C-431C-767D-AFA3-38E27BBFF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535178"/>
              </p:ext>
            </p:extLst>
          </p:nvPr>
        </p:nvGraphicFramePr>
        <p:xfrm>
          <a:off x="7088319" y="3429000"/>
          <a:ext cx="3727268" cy="311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7268">
                  <a:extLst>
                    <a:ext uri="{9D8B030D-6E8A-4147-A177-3AD203B41FA5}">
                      <a16:colId xmlns:a16="http://schemas.microsoft.com/office/drawing/2014/main" val="2797399700"/>
                    </a:ext>
                  </a:extLst>
                </a:gridCol>
              </a:tblGrid>
              <a:tr h="406522">
                <a:tc>
                  <a:txBody>
                    <a:bodyPr/>
                    <a:lstStyle/>
                    <a:p>
                      <a:r>
                        <a:rPr lang="fr-FR" dirty="0"/>
                        <a:t>Les actions d’amélioration continue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171830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Actualisation des procédures (groupe de travail BO/MO)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120448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Mieux intégrer ce sous-processus dans les missions principales du BO (ressources affectées/diffusion de la connaissance)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7240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Optimiser les interfaces entre les outils (trop de saisie manuelle)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85464"/>
                  </a:ext>
                </a:extLst>
              </a:tr>
              <a:tr h="406522">
                <a:tc>
                  <a:txBody>
                    <a:bodyPr/>
                    <a:lstStyle/>
                    <a:p>
                      <a:r>
                        <a:rPr lang="fr-FR" sz="1400" dirty="0"/>
                        <a:t>Renforcer le positionnement du JIRA-KYC comme référentiel PIVOT pour le KYC (données nouvelles à créer et revoir le workflow pour un meilleur suivi/pilotage des étapes intermédiaires)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130550"/>
                  </a:ext>
                </a:extLst>
              </a:tr>
            </a:tbl>
          </a:graphicData>
        </a:graphic>
      </p:graphicFrame>
      <p:sp>
        <p:nvSpPr>
          <p:cNvPr id="14" name="ZoneTexte 13">
            <a:extLst>
              <a:ext uri="{FF2B5EF4-FFF2-40B4-BE49-F238E27FC236}">
                <a16:creationId xmlns:a16="http://schemas.microsoft.com/office/drawing/2014/main" id="{BBED6603-9A92-EEFE-B114-E1EDFD483B41}"/>
              </a:ext>
            </a:extLst>
          </p:cNvPr>
          <p:cNvSpPr txBox="1"/>
          <p:nvPr/>
        </p:nvSpPr>
        <p:spPr>
          <a:xfrm>
            <a:off x="9845336" y="125504"/>
            <a:ext cx="17688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>
                <a:hlinkClick r:id="rId6" action="ppaction://hlinksldjump"/>
              </a:rPr>
              <a:t>Revue globale des </a:t>
            </a:r>
            <a:r>
              <a:rPr lang="fr-FR" sz="1000" dirty="0" err="1">
                <a:hlinkClick r:id="rId6" action="ppaction://hlinksldjump"/>
              </a:rPr>
              <a:t>Procesus</a:t>
            </a:r>
            <a:endParaRPr lang="fr-FR" sz="100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2F8DECE-01B0-68DB-984B-38A31140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D97F-F5C4-48B8-883D-87081DC29F4E}" type="datetime1">
              <a:rPr lang="fr-FR" smtClean="0"/>
              <a:t>05/01/2023</a:t>
            </a:fld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23AA36-51DF-61A1-C53F-0F5863357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7FAA4-B27F-41BB-8BBA-C04F4C532937}" type="slidenum">
              <a:rPr lang="fr-FR" smtClean="0"/>
              <a:t>9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A43EEA-52BD-1B3B-CD28-E58C0B58EA2F}"/>
              </a:ext>
            </a:extLst>
          </p:cNvPr>
          <p:cNvSpPr txBox="1"/>
          <p:nvPr/>
        </p:nvSpPr>
        <p:spPr>
          <a:xfrm>
            <a:off x="4963425" y="79338"/>
            <a:ext cx="442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Responsable du Sous-processus: I.LANET</a:t>
            </a:r>
          </a:p>
        </p:txBody>
      </p:sp>
    </p:spTree>
    <p:extLst>
      <p:ext uri="{BB962C8B-B14F-4D97-AF65-F5344CB8AC3E}">
        <p14:creationId xmlns:p14="http://schemas.microsoft.com/office/powerpoint/2010/main" val="29647423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2299</Words>
  <Application>Microsoft Office PowerPoint</Application>
  <PresentationFormat>Grand écran</PresentationFormat>
  <Paragraphs>607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Thème Office</vt:lpstr>
      <vt:lpstr>La revue globale des processus de l’Etablissement de Paiement sous 2 prismes:    Une cartographie des processus et sous-processus métier de l’EP   Une démarche basée sur l’amélioration continue des processus/Sous-processus métiers de l’EP.    </vt:lpstr>
      <vt:lpstr>Présentation PowerPoint</vt:lpstr>
      <vt:lpstr>Présentation PowerPoint</vt:lpstr>
      <vt:lpstr>Présentation PowerPoint</vt:lpstr>
      <vt:lpstr>Présentation PowerPoint</vt:lpstr>
      <vt:lpstr>Suivi et pilotage des actions d’améliorations continue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Nello GREAU</dc:creator>
  <cp:lastModifiedBy>Nello GREAU</cp:lastModifiedBy>
  <cp:revision>52</cp:revision>
  <dcterms:created xsi:type="dcterms:W3CDTF">2022-12-26T15:15:50Z</dcterms:created>
  <dcterms:modified xsi:type="dcterms:W3CDTF">2023-01-05T13:47:19Z</dcterms:modified>
</cp:coreProperties>
</file>